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5"/>
  </p:notesMasterIdLst>
  <p:handoutMasterIdLst>
    <p:handoutMasterId r:id="rId26"/>
  </p:handoutMasterIdLst>
  <p:sldIdLst>
    <p:sldId id="281" r:id="rId2"/>
    <p:sldId id="302" r:id="rId3"/>
    <p:sldId id="308" r:id="rId4"/>
    <p:sldId id="306" r:id="rId5"/>
    <p:sldId id="307" r:id="rId6"/>
    <p:sldId id="338" r:id="rId7"/>
    <p:sldId id="310" r:id="rId8"/>
    <p:sldId id="332" r:id="rId9"/>
    <p:sldId id="309" r:id="rId10"/>
    <p:sldId id="312" r:id="rId11"/>
    <p:sldId id="337" r:id="rId12"/>
    <p:sldId id="313" r:id="rId13"/>
    <p:sldId id="335" r:id="rId14"/>
    <p:sldId id="336" r:id="rId15"/>
    <p:sldId id="311" r:id="rId16"/>
    <p:sldId id="315" r:id="rId17"/>
    <p:sldId id="339" r:id="rId18"/>
    <p:sldId id="340" r:id="rId19"/>
    <p:sldId id="341" r:id="rId20"/>
    <p:sldId id="322" r:id="rId21"/>
    <p:sldId id="330" r:id="rId22"/>
    <p:sldId id="334" r:id="rId23"/>
    <p:sldId id="333" r:id="rId2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3300"/>
    <a:srgbClr val="990000"/>
    <a:srgbClr val="FFFF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58" autoAdjust="0"/>
    <p:restoredTop sz="62936" autoAdjust="0"/>
  </p:normalViewPr>
  <p:slideViewPr>
    <p:cSldViewPr>
      <p:cViewPr varScale="1">
        <p:scale>
          <a:sx n="94" d="100"/>
          <a:sy n="94" d="100"/>
        </p:scale>
        <p:origin x="-27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562" y="-10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5" tIns="44138" rIns="88275" bIns="44138" rtlCol="0"/>
          <a:lstStyle>
            <a:lvl1pPr algn="l">
              <a:defRPr sz="1100"/>
            </a:lvl1pPr>
          </a:lstStyle>
          <a:p>
            <a:endParaRPr lang="en-US"/>
          </a:p>
        </p:txBody>
      </p:sp>
      <p:sp>
        <p:nvSpPr>
          <p:cNvPr id="3" name="Date Placeholder 2"/>
          <p:cNvSpPr>
            <a:spLocks noGrp="1"/>
          </p:cNvSpPr>
          <p:nvPr>
            <p:ph type="dt" sz="quarter" idx="1"/>
          </p:nvPr>
        </p:nvSpPr>
        <p:spPr>
          <a:xfrm>
            <a:off x="3977927" y="2"/>
            <a:ext cx="3043649" cy="464839"/>
          </a:xfrm>
          <a:prstGeom prst="rect">
            <a:avLst/>
          </a:prstGeom>
        </p:spPr>
        <p:txBody>
          <a:bodyPr vert="horz" lIns="88275" tIns="44138" rIns="88275" bIns="44138" rtlCol="0"/>
          <a:lstStyle>
            <a:lvl1pPr algn="r">
              <a:defRPr sz="1100"/>
            </a:lvl1pPr>
          </a:lstStyle>
          <a:p>
            <a:fld id="{6F1FCFE5-9F75-40AD-9644-9C8D053EF14A}" type="datetimeFigureOut">
              <a:rPr lang="en-US" smtClean="0"/>
              <a:pPr/>
              <a:t>1/12/12</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5" tIns="44138" rIns="88275" bIns="44138" rtlCol="0" anchor="b"/>
          <a:lstStyle>
            <a:lvl1pPr algn="l">
              <a:defRPr sz="1100"/>
            </a:lvl1pPr>
          </a:lstStyle>
          <a:p>
            <a:endParaRPr lang="en-US"/>
          </a:p>
        </p:txBody>
      </p:sp>
      <p:sp>
        <p:nvSpPr>
          <p:cNvPr id="5" name="Slide Number Placeholder 4"/>
          <p:cNvSpPr>
            <a:spLocks noGrp="1"/>
          </p:cNvSpPr>
          <p:nvPr>
            <p:ph type="sldNum" sz="quarter" idx="3"/>
          </p:nvPr>
        </p:nvSpPr>
        <p:spPr>
          <a:xfrm>
            <a:off x="3977927" y="8842723"/>
            <a:ext cx="3043649" cy="464839"/>
          </a:xfrm>
          <a:prstGeom prst="rect">
            <a:avLst/>
          </a:prstGeom>
        </p:spPr>
        <p:txBody>
          <a:bodyPr vert="horz" lIns="88275" tIns="44138" rIns="88275" bIns="44138" rtlCol="0" anchor="b"/>
          <a:lstStyle>
            <a:lvl1pPr algn="r">
              <a:defRPr sz="1100"/>
            </a:lvl1pPr>
          </a:lstStyle>
          <a:p>
            <a:fld id="{30BDAE0C-C6A6-44CB-BB91-46DCFF2B991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4548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8" rIns="93315" bIns="46658"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5" tIns="46658" rIns="93315" bIns="46658" rtlCol="0"/>
          <a:lstStyle>
            <a:lvl1pPr algn="r">
              <a:defRPr sz="1200">
                <a:cs typeface="+mn-cs"/>
              </a:defRPr>
            </a:lvl1pPr>
          </a:lstStyle>
          <a:p>
            <a:pPr>
              <a:defRPr/>
            </a:pPr>
            <a:fld id="{5A995308-B1C9-42D3-B4A4-71E02E7C3D6F}" type="datetimeFigureOut">
              <a:rPr lang="en-US"/>
              <a:pPr>
                <a:defRPr/>
              </a:pPr>
              <a:t>1/12/12</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15" tIns="46658" rIns="93315" bIns="46658"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5" tIns="46658" rIns="93315" bIns="4665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15" tIns="46658" rIns="93315" bIns="46658"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5" tIns="46658" rIns="93315" bIns="46658" rtlCol="0" anchor="b"/>
          <a:lstStyle>
            <a:lvl1pPr algn="r">
              <a:defRPr sz="1200">
                <a:cs typeface="+mn-cs"/>
              </a:defRPr>
            </a:lvl1pPr>
          </a:lstStyle>
          <a:p>
            <a:pPr>
              <a:defRPr/>
            </a:pPr>
            <a:fld id="{FC14ABE0-1FE3-4EB8-A80F-C286AD11E38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2473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Solar_irradiance" TargetMode="External"/><Relationship Id="rId4" Type="http://schemas.openxmlformats.org/officeDocument/2006/relationships/hyperlink" Target="http://en.wikipedia.org/wiki/Cosine" TargetMode="External"/><Relationship Id="rId5" Type="http://schemas.openxmlformats.org/officeDocument/2006/relationships/hyperlink" Target="http://en.wikipedia.org/wiki/Infra-red" TargetMode="External"/><Relationship Id="rId6" Type="http://schemas.openxmlformats.org/officeDocument/2006/relationships/hyperlink" Target="http://en.wikipedia.org/wiki/Spectrum"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n.wikipedia.org/wiki/Euphotic"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Velocity" TargetMode="External"/><Relationship Id="rId4" Type="http://schemas.openxmlformats.org/officeDocument/2006/relationships/hyperlink" Target="http://en.wikipedia.org/wiki/Precipitation_(meteorology)" TargetMode="External"/><Relationship Id="rId5" Type="http://schemas.openxmlformats.org/officeDocument/2006/relationships/hyperlink" Target="http://en.wikipedia.org/wiki/Rain" TargetMode="External"/><Relationship Id="rId6" Type="http://schemas.openxmlformats.org/officeDocument/2006/relationships/hyperlink" Target="http://en.wikipedia.org/wiki/Graupel" TargetMode="External"/><Relationship Id="rId7" Type="http://schemas.openxmlformats.org/officeDocument/2006/relationships/hyperlink" Target="http://en.wikipedia.org/wiki/Hai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Facilitator Notes:</a:t>
            </a:r>
          </a:p>
          <a:p>
            <a:pPr eaLnBrk="1" hangingPunct="1">
              <a:spcBef>
                <a:spcPct val="0"/>
              </a:spcBef>
            </a:pPr>
            <a:endParaRPr lang="en-US" baseline="0" dirty="0" smtClean="0"/>
          </a:p>
          <a:p>
            <a:pPr eaLnBrk="1" hangingPunct="1">
              <a:spcBef>
                <a:spcPct val="0"/>
              </a:spcBef>
            </a:pPr>
            <a:r>
              <a:rPr lang="en-US" baseline="0" dirty="0" smtClean="0"/>
              <a:t>Main Point:</a:t>
            </a:r>
          </a:p>
          <a:p>
            <a:pPr eaLnBrk="1" hangingPunct="1">
              <a:spcBef>
                <a:spcPct val="0"/>
              </a:spcBef>
            </a:pPr>
            <a:r>
              <a:rPr lang="en-US" baseline="0" dirty="0" smtClean="0"/>
              <a:t>We will be discussing how the various measurements are made and showing examples of the types of sensors currently in use.</a:t>
            </a:r>
          </a:p>
          <a:p>
            <a:pPr eaLnBrk="1" hangingPunct="1">
              <a:spcBef>
                <a:spcPct val="0"/>
              </a:spcBef>
            </a:pPr>
            <a:r>
              <a:rPr lang="en-US" baseline="0" dirty="0" smtClean="0"/>
              <a:t>Mention of a specific manufacturer or design is not an endorsement.</a:t>
            </a:r>
          </a:p>
          <a:p>
            <a:endParaRPr lang="en-US" dirty="0" smtClean="0"/>
          </a:p>
          <a:p>
            <a:r>
              <a:rPr lang="en-US" dirty="0" smtClean="0"/>
              <a:t>Feel free to ask questions at any time.</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Facilitator Notes:</a:t>
            </a:r>
          </a:p>
          <a:p>
            <a:pPr eaLnBrk="1" hangingPunct="1"/>
            <a:endParaRPr lang="en-US" dirty="0" smtClean="0"/>
          </a:p>
          <a:p>
            <a:pPr eaLnBrk="1" hangingPunct="1"/>
            <a:r>
              <a:rPr lang="en-US" dirty="0" smtClean="0"/>
              <a:t>Left	Pyranometer:</a:t>
            </a:r>
            <a:r>
              <a:rPr lang="en-US" baseline="0" dirty="0" smtClean="0"/>
              <a:t> </a:t>
            </a:r>
            <a:r>
              <a:rPr lang="en-US" dirty="0" smtClean="0"/>
              <a:t>broadband </a:t>
            </a:r>
            <a:r>
              <a:rPr lang="en-US" u="none" dirty="0" smtClean="0">
                <a:hlinkClick r:id="rId3" tooltip="Solar irradiance"/>
              </a:rPr>
              <a:t>solar irradiance</a:t>
            </a:r>
            <a:r>
              <a:rPr lang="en-US" u="none" dirty="0" smtClean="0"/>
              <a:t> on a planar surface 300 to 2,800 nm; direct and diffuse;</a:t>
            </a:r>
          </a:p>
          <a:p>
            <a:pPr eaLnBrk="1" hangingPunct="1"/>
            <a:r>
              <a:rPr lang="en-US" u="none" dirty="0" smtClean="0"/>
              <a:t>	radiation varies with the </a:t>
            </a:r>
            <a:r>
              <a:rPr lang="en-US" u="none" dirty="0" smtClean="0">
                <a:hlinkClick r:id="rId4" tooltip="Cosine"/>
              </a:rPr>
              <a:t>cosine</a:t>
            </a:r>
            <a:r>
              <a:rPr lang="en-US" u="none" dirty="0" smtClean="0"/>
              <a:t> of the angle of incidence.  </a:t>
            </a:r>
          </a:p>
          <a:p>
            <a:pPr eaLnBrk="1" hangingPunct="1"/>
            <a:endParaRPr lang="en-US" u="none" dirty="0" smtClean="0"/>
          </a:p>
          <a:p>
            <a:pPr eaLnBrk="1" hangingPunct="1"/>
            <a:r>
              <a:rPr lang="en-US" u="none" dirty="0" smtClean="0"/>
              <a:t>Right 	Pyrgeometer: atmospheric </a:t>
            </a:r>
            <a:r>
              <a:rPr lang="en-US" u="none" dirty="0" smtClean="0">
                <a:hlinkClick r:id="rId5" tooltip="Infra-red"/>
              </a:rPr>
              <a:t>infra-red</a:t>
            </a:r>
            <a:r>
              <a:rPr lang="en-US" u="none" dirty="0" smtClean="0"/>
              <a:t> radiation </a:t>
            </a:r>
            <a:r>
              <a:rPr lang="en-US" u="none" dirty="0" smtClean="0">
                <a:hlinkClick r:id="rId6" tooltip="Spectrum"/>
              </a:rPr>
              <a:t>spectrum</a:t>
            </a:r>
            <a:r>
              <a:rPr lang="en-US" u="none" dirty="0" smtClean="0"/>
              <a:t> </a:t>
            </a:r>
            <a:r>
              <a:rPr lang="en-US" dirty="0" smtClean="0"/>
              <a:t>that extends from approximately 4.5 µm to 100 µm.</a:t>
            </a:r>
          </a:p>
          <a:p>
            <a:pPr eaLnBrk="1" hangingPunct="1"/>
            <a:endParaRPr lang="en-US" dirty="0" smtClean="0"/>
          </a:p>
          <a:p>
            <a:pPr eaLnBrk="1" hangingPunct="1"/>
            <a:r>
              <a:rPr lang="en-US" dirty="0" smtClean="0"/>
              <a:t>Bottom</a:t>
            </a:r>
            <a:r>
              <a:rPr lang="en-US" baseline="0" dirty="0" smtClean="0"/>
              <a:t> right	</a:t>
            </a:r>
            <a:r>
              <a:rPr lang="en-US" dirty="0" smtClean="0"/>
              <a:t>The stabilized platform is designed to keep radiometers</a:t>
            </a:r>
            <a:r>
              <a:rPr lang="en-US" baseline="0" dirty="0" smtClean="0"/>
              <a:t> level, but if it is not working properly it can introduce its own errors. </a:t>
            </a:r>
            <a:endParaRPr lang="en-AU" dirty="0" smtClean="0"/>
          </a:p>
          <a:p>
            <a:pPr eaLnBrk="1" hangingPunct="1"/>
            <a:endParaRPr lang="en-AU" dirty="0" smtClean="0"/>
          </a:p>
          <a:p>
            <a:pPr eaLnBrk="1" hangingPunct="1"/>
            <a:r>
              <a:rPr lang="en-AU" dirty="0" smtClean="0"/>
              <a:t>Bulk calculations use the net radiative fluxes</a:t>
            </a:r>
            <a:r>
              <a:rPr lang="en-AU" i="1" dirty="0" smtClean="0"/>
              <a:t> </a:t>
            </a:r>
            <a:r>
              <a:rPr lang="en-AU" dirty="0" smtClean="0"/>
              <a:t>(</a:t>
            </a:r>
            <a:r>
              <a:rPr lang="en-AU" i="1" dirty="0" err="1" smtClean="0"/>
              <a:t>R</a:t>
            </a:r>
            <a:r>
              <a:rPr lang="en-AU" i="1" baseline="-25000" dirty="0" err="1" smtClean="0"/>
              <a:t>s</a:t>
            </a:r>
            <a:r>
              <a:rPr lang="en-AU" i="1" baseline="-25000" dirty="0" smtClean="0"/>
              <a:t>↓</a:t>
            </a:r>
            <a:r>
              <a:rPr lang="en-AU" dirty="0" smtClean="0"/>
              <a:t>-</a:t>
            </a:r>
            <a:r>
              <a:rPr lang="en-AU" i="1" dirty="0" smtClean="0"/>
              <a:t> </a:t>
            </a:r>
            <a:r>
              <a:rPr lang="en-AU" i="1" dirty="0" err="1" smtClean="0"/>
              <a:t>R</a:t>
            </a:r>
            <a:r>
              <a:rPr lang="en-AU" i="1" baseline="-25000" dirty="0" err="1" smtClean="0"/>
              <a:t>s</a:t>
            </a:r>
            <a:r>
              <a:rPr lang="en-AU" i="1" baseline="-25000" dirty="0" smtClean="0"/>
              <a:t>↑</a:t>
            </a:r>
            <a:r>
              <a:rPr lang="en-AU" dirty="0" smtClean="0"/>
              <a:t>) and (</a:t>
            </a:r>
            <a:r>
              <a:rPr lang="en-AU" i="1" dirty="0" err="1" smtClean="0"/>
              <a:t>R</a:t>
            </a:r>
            <a:r>
              <a:rPr lang="en-AU" i="1" baseline="-25000" dirty="0" err="1" smtClean="0"/>
              <a:t>l</a:t>
            </a:r>
            <a:r>
              <a:rPr lang="en-AU" baseline="-25000" dirty="0" smtClean="0"/>
              <a:t>↓</a:t>
            </a:r>
            <a:r>
              <a:rPr lang="en-AU" dirty="0" smtClean="0"/>
              <a:t>‑ </a:t>
            </a:r>
            <a:r>
              <a:rPr lang="en-AU" i="1" dirty="0" err="1" smtClean="0"/>
              <a:t>R</a:t>
            </a:r>
            <a:r>
              <a:rPr lang="en-AU" i="1" baseline="-25000" dirty="0" err="1" smtClean="0"/>
              <a:t>l</a:t>
            </a:r>
            <a:r>
              <a:rPr lang="en-AU" i="1" baseline="-25000" dirty="0" smtClean="0"/>
              <a:t>↑</a:t>
            </a:r>
            <a:r>
              <a:rPr lang="en-AU" dirty="0" smtClean="0"/>
              <a:t>) as do models of the oceanic mixed layer temperature profile and estimations</a:t>
            </a:r>
            <a:r>
              <a:rPr lang="en-AU" baseline="0" dirty="0" smtClean="0"/>
              <a:t> of</a:t>
            </a:r>
            <a:r>
              <a:rPr lang="en-AU" dirty="0" smtClean="0"/>
              <a:t> SST.  For these reasons radiation measurements are increasingly becoming</a:t>
            </a:r>
            <a:r>
              <a:rPr lang="en-AU" baseline="0" dirty="0" smtClean="0"/>
              <a:t> routine </a:t>
            </a:r>
            <a:r>
              <a:rPr lang="en-AU" dirty="0" smtClean="0"/>
              <a:t>aboard ships and moorings.</a:t>
            </a:r>
          </a:p>
          <a:p>
            <a:pPr eaLnBrk="1" hangingPunct="1"/>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F93350E5-7E4E-4BFC-9EF3-84E71DB13882}" type="slidenum">
              <a:rPr lang="en-US" smtClean="0"/>
              <a:pPr eaLnBrk="1" hangingPunct="1">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0" u="none" dirty="0" smtClean="0"/>
              <a:t>Facilitator Notes:</a:t>
            </a:r>
          </a:p>
          <a:p>
            <a:pPr eaLnBrk="1" hangingPunct="1"/>
            <a:endParaRPr lang="en-US" b="1" u="sng" dirty="0" smtClean="0"/>
          </a:p>
          <a:p>
            <a:pPr eaLnBrk="1" hangingPunct="1"/>
            <a:r>
              <a:rPr lang="en-US" b="1" u="none" dirty="0" err="1" smtClean="0"/>
              <a:t>Pyroheliometer</a:t>
            </a:r>
            <a:r>
              <a:rPr lang="en-US" b="1" u="sng" dirty="0" smtClean="0"/>
              <a:t>:</a:t>
            </a:r>
            <a:r>
              <a:rPr lang="en-US" dirty="0" smtClean="0"/>
              <a:t> measures direct incoming SW radiation</a:t>
            </a:r>
            <a:r>
              <a:rPr lang="en-US" baseline="0" dirty="0" smtClean="0"/>
              <a:t> and requires tracking the sun.</a:t>
            </a:r>
          </a:p>
          <a:p>
            <a:pPr eaLnBrk="1" hangingPunct="1"/>
            <a:endParaRPr lang="en-US" dirty="0" smtClean="0"/>
          </a:p>
          <a:p>
            <a:pPr eaLnBrk="1" hangingPunct="1"/>
            <a:r>
              <a:rPr lang="en-US" b="1" u="none" dirty="0" smtClean="0"/>
              <a:t>Rotating Shadowband:</a:t>
            </a:r>
            <a:r>
              <a:rPr lang="en-US" b="1" u="none" baseline="0" dirty="0" smtClean="0"/>
              <a:t> m</a:t>
            </a:r>
            <a:r>
              <a:rPr lang="en-US" u="none" dirty="0" smtClean="0"/>
              <a:t>easures </a:t>
            </a:r>
            <a:r>
              <a:rPr lang="en-US" dirty="0" smtClean="0"/>
              <a:t>diffuse</a:t>
            </a:r>
            <a:r>
              <a:rPr lang="en-US" baseline="0" dirty="0" smtClean="0"/>
              <a:t> (reflected) SW radiation. Normally tracks the sun, but “rotating band” allows for a pitching and rolling ship.</a:t>
            </a:r>
            <a:endParaRPr lang="en-AU" dirty="0" smtClean="0"/>
          </a:p>
          <a:p>
            <a:pPr eaLnBrk="1" hangingPunct="1"/>
            <a:endParaRPr lang="en-AU" dirty="0" smtClean="0"/>
          </a:p>
          <a:p>
            <a:pPr defTabSz="933237" eaLnBrk="1" hangingPunct="1">
              <a:spcBef>
                <a:spcPct val="0"/>
              </a:spcBef>
            </a:pPr>
            <a:r>
              <a:rPr lang="en-US" b="1" u="none" dirty="0" err="1" smtClean="0"/>
              <a:t>Photosynthetically</a:t>
            </a:r>
            <a:r>
              <a:rPr lang="en-US" b="1" u="none" dirty="0" smtClean="0"/>
              <a:t> Active Radiation</a:t>
            </a:r>
            <a:r>
              <a:rPr lang="en-US" b="1" u="none" baseline="0" dirty="0" smtClean="0"/>
              <a:t> </a:t>
            </a:r>
            <a:r>
              <a:rPr lang="en-US" b="1" baseline="0" dirty="0" smtClean="0"/>
              <a:t>(</a:t>
            </a:r>
            <a:r>
              <a:rPr lang="en-US" dirty="0" smtClean="0"/>
              <a:t>PAR) measurements cover the spectra band that photosynthetic organisms are sensitive to and are</a:t>
            </a:r>
            <a:r>
              <a:rPr lang="en-US" baseline="0" dirty="0" smtClean="0"/>
              <a:t> </a:t>
            </a:r>
            <a:r>
              <a:rPr lang="en-US" dirty="0" smtClean="0"/>
              <a:t>used to calculate the </a:t>
            </a:r>
            <a:r>
              <a:rPr lang="en-US" dirty="0" smtClean="0">
                <a:hlinkClick r:id="rId3" tooltip="Euphotic"/>
              </a:rPr>
              <a:t>euphotic</a:t>
            </a:r>
            <a:r>
              <a:rPr lang="en-US" dirty="0" smtClean="0"/>
              <a:t> depth in the ocean.</a:t>
            </a: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F93350E5-7E4E-4BFC-9EF3-84E71DB13882}" type="slidenum">
              <a:rPr lang="en-US" smtClean="0"/>
              <a:pPr eaLnBrk="1" hangingPunct="1">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t>Facilitator Notes:</a:t>
            </a:r>
          </a:p>
          <a:p>
            <a:pPr eaLnBrk="1" hangingPunct="1">
              <a:spcBef>
                <a:spcPct val="0"/>
              </a:spcBef>
            </a:pPr>
            <a:endParaRPr lang="en-AU" dirty="0" smtClean="0"/>
          </a:p>
          <a:p>
            <a:pPr eaLnBrk="1" hangingPunct="1">
              <a:spcBef>
                <a:spcPct val="0"/>
              </a:spcBef>
            </a:pPr>
            <a:r>
              <a:rPr lang="en-AU" u="sng" dirty="0" smtClean="0"/>
              <a:t>Direct measure accumulation</a:t>
            </a:r>
          </a:p>
          <a:p>
            <a:pPr eaLnBrk="1" hangingPunct="1">
              <a:spcBef>
                <a:spcPct val="0"/>
              </a:spcBef>
            </a:pPr>
            <a:endParaRPr lang="en-AU" dirty="0" smtClean="0"/>
          </a:p>
          <a:p>
            <a:pPr eaLnBrk="1" hangingPunct="1">
              <a:spcBef>
                <a:spcPct val="0"/>
              </a:spcBef>
            </a:pPr>
            <a:r>
              <a:rPr lang="en-AU" dirty="0" smtClean="0"/>
              <a:t>Rainfall, particularly during convective storms, is perhaps the “patchiest” of all meteorological variables.  Single point measurements from ships and buoys are generally less relevant for climate models than area-averaged values or spatial characteristics.  Nevertheless, accurate point measurements over the ocean are invaluable for validating satellites and radar that </a:t>
            </a:r>
            <a:r>
              <a:rPr lang="en-AU" i="1" dirty="0" smtClean="0"/>
              <a:t>do</a:t>
            </a:r>
            <a:r>
              <a:rPr lang="en-AU" dirty="0" smtClean="0"/>
              <a:t> obtain spatial rainfall patterns, but must be calibrated against ground truth.  Currently such validation is mostly obtained from rain</a:t>
            </a:r>
            <a:r>
              <a:rPr lang="en-AU" baseline="0" dirty="0" smtClean="0"/>
              <a:t> </a:t>
            </a:r>
            <a:r>
              <a:rPr lang="en-AU" dirty="0" smtClean="0"/>
              <a:t>gauges located on islands and atolls, which have been found to distort the rainfall field.</a:t>
            </a:r>
            <a:endParaRPr lang="en-US" dirty="0" smtClean="0"/>
          </a:p>
          <a:p>
            <a:pPr eaLnBrk="1" hangingPunct="1"/>
            <a:endParaRPr lang="en-GB" dirty="0" smtClean="0"/>
          </a:p>
          <a:p>
            <a:pPr eaLnBrk="1" hangingPunct="1"/>
            <a:r>
              <a:rPr lang="en-GB" dirty="0" smtClean="0"/>
              <a:t>The </a:t>
            </a:r>
            <a:r>
              <a:rPr lang="en-GB" dirty="0" smtClean="0"/>
              <a:t>main problem is error due to wind flow distortion that can lead to underestimation, depending on the location of the gauge.</a:t>
            </a:r>
          </a:p>
          <a:p>
            <a:pPr eaLnBrk="1" hangingPunct="1"/>
            <a:endParaRPr lang="en-GB" dirty="0" smtClean="0"/>
          </a:p>
          <a:p>
            <a:pPr eaLnBrk="1" hangingPunct="1"/>
            <a:r>
              <a:rPr lang="en-GB" dirty="0" smtClean="0"/>
              <a:t>The problem has been studied, using an array of gauges distributed around the ship, and correction schemes have been devised that can improve the accuracy of rain measurement, to within 10-15%, as shown in Figure </a:t>
            </a:r>
            <a:r>
              <a:rPr lang="en-GB" dirty="0" smtClean="0"/>
              <a:t>2.3 (in</a:t>
            </a:r>
            <a:r>
              <a:rPr lang="en-GB" baseline="0" dirty="0" smtClean="0"/>
              <a:t> Bradley and </a:t>
            </a:r>
            <a:r>
              <a:rPr lang="en-GB" baseline="0" dirty="0" err="1" smtClean="0"/>
              <a:t>Fairall</a:t>
            </a:r>
            <a:r>
              <a:rPr lang="en-GB" baseline="0" dirty="0" smtClean="0"/>
              <a:t>, 2006)</a:t>
            </a:r>
            <a:r>
              <a:rPr lang="en-GB" dirty="0" smtClean="0"/>
              <a:t>.  </a:t>
            </a:r>
            <a:r>
              <a:rPr lang="en-GB" dirty="0" smtClean="0"/>
              <a:t>Operationally, it is important to ensure the rain gage is well exposed and near the location where relative wind speed and direction are recorded.  A well-positioned gauge adjacent to a wind instrument is better than several gauges scattered around the ship.  </a:t>
            </a:r>
            <a:r>
              <a:rPr lang="en-AU" dirty="0" smtClean="0"/>
              <a:t>The range of rain rates observed, from drizzle registering less than 1 mmhr</a:t>
            </a:r>
            <a:r>
              <a:rPr lang="en-AU" baseline="30000" dirty="0" smtClean="0"/>
              <a:t>-1</a:t>
            </a:r>
            <a:r>
              <a:rPr lang="en-AU" dirty="0" smtClean="0"/>
              <a:t> to tropical storms producing 200 mmh</a:t>
            </a:r>
            <a:r>
              <a:rPr lang="en-AU" baseline="30000" dirty="0" smtClean="0"/>
              <a:t>-1</a:t>
            </a:r>
            <a:r>
              <a:rPr lang="en-AU" dirty="0" smtClean="0"/>
              <a:t> (often accompanied by strong winds) also presents challenges for rain</a:t>
            </a:r>
            <a:r>
              <a:rPr lang="en-AU" baseline="0" dirty="0" smtClean="0"/>
              <a:t> </a:t>
            </a:r>
            <a:r>
              <a:rPr lang="en-AU" dirty="0" smtClean="0"/>
              <a:t>gauge </a:t>
            </a:r>
            <a:r>
              <a:rPr lang="en-AU" dirty="0" smtClean="0"/>
              <a:t>design.</a:t>
            </a:r>
            <a:endParaRPr lang="en-US" dirty="0" smtClean="0"/>
          </a:p>
          <a:p>
            <a:pPr eaLnBrk="1" hangingPunct="1"/>
            <a:endParaRPr lang="en-AU" dirty="0" smtClean="0"/>
          </a:p>
          <a:p>
            <a:pPr eaLnBrk="1" hangingPunct="1"/>
            <a:r>
              <a:rPr lang="en-AU" dirty="0" smtClean="0"/>
              <a:t>The net air-sea heat flux includes</a:t>
            </a:r>
            <a:r>
              <a:rPr lang="en-AU" baseline="0" dirty="0" smtClean="0"/>
              <a:t> a</a:t>
            </a:r>
            <a:r>
              <a:rPr lang="en-AU" dirty="0" smtClean="0"/>
              <a:t> component of sensible heat from rainfall.  Examples include warm rain in Hawaii and the cold drops felt from </a:t>
            </a:r>
            <a:r>
              <a:rPr lang="en-AU" dirty="0" err="1" smtClean="0"/>
              <a:t>midwest</a:t>
            </a:r>
            <a:r>
              <a:rPr lang="en-AU" dirty="0" smtClean="0"/>
              <a:t> storms even in the middle</a:t>
            </a:r>
            <a:r>
              <a:rPr lang="en-AU" baseline="0" dirty="0" smtClean="0"/>
              <a:t> of summer.</a:t>
            </a:r>
            <a:endParaRPr lang="en-AU" dirty="0" smtClean="0"/>
          </a:p>
          <a:p>
            <a:pPr eaLnBrk="1" hangingPunct="1"/>
            <a:r>
              <a:rPr lang="en-AU" dirty="0" smtClean="0"/>
              <a:t>Over extended periods, the contribution is small, but during heavy storms it can be several hundred Wm</a:t>
            </a:r>
            <a:r>
              <a:rPr lang="en-AU" baseline="30000" dirty="0" smtClean="0"/>
              <a:t>-2</a:t>
            </a:r>
            <a:r>
              <a:rPr lang="en-AU" baseline="0" dirty="0" smtClean="0"/>
              <a:t>.</a:t>
            </a:r>
            <a:endParaRPr lang="en-US" dirty="0" smtClean="0"/>
          </a:p>
        </p:txBody>
      </p:sp>
      <p:sp>
        <p:nvSpPr>
          <p:cNvPr id="32772"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235ECC-5E49-4A49-BAA2-6ABD385BE29E}" type="slidenum">
              <a:rPr lang="en-US" smtClean="0"/>
              <a:pPr eaLnBrk="1" hangingPunct="1">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b="0" dirty="0" smtClean="0"/>
              <a:t>Facilitator</a:t>
            </a:r>
            <a:r>
              <a:rPr lang="en-AU" b="0" baseline="0" dirty="0" smtClean="0"/>
              <a:t> Notes:</a:t>
            </a:r>
            <a:endParaRPr lang="en-AU" b="0" dirty="0" smtClean="0"/>
          </a:p>
          <a:p>
            <a:pPr eaLnBrk="1" hangingPunct="1">
              <a:spcBef>
                <a:spcPct val="0"/>
              </a:spcBef>
            </a:pPr>
            <a:endParaRPr lang="en-AU" b="1" dirty="0" smtClean="0"/>
          </a:p>
          <a:p>
            <a:pPr eaLnBrk="1" hangingPunct="1">
              <a:spcBef>
                <a:spcPct val="0"/>
              </a:spcBef>
            </a:pPr>
            <a:r>
              <a:rPr lang="en-AU" b="0" u="sng" dirty="0" smtClean="0"/>
              <a:t>Indirect measure</a:t>
            </a:r>
          </a:p>
          <a:p>
            <a:pPr eaLnBrk="1" hangingPunct="1">
              <a:spcBef>
                <a:spcPct val="0"/>
              </a:spcBef>
            </a:pPr>
            <a:endParaRPr lang="en-AU" dirty="0" smtClean="0"/>
          </a:p>
          <a:p>
            <a:pPr eaLnBrk="1" hangingPunct="1">
              <a:spcBef>
                <a:spcPct val="0"/>
              </a:spcBef>
            </a:pPr>
            <a:r>
              <a:rPr lang="en-US" b="1" u="sng" dirty="0" err="1" smtClean="0"/>
              <a:t>Disdrometer</a:t>
            </a:r>
            <a:r>
              <a:rPr lang="en-US" b="1" u="sng" dirty="0" smtClean="0"/>
              <a:t>:</a:t>
            </a:r>
            <a:r>
              <a:rPr lang="en-US" dirty="0" smtClean="0"/>
              <a:t> used to measure the drop size distribution and </a:t>
            </a:r>
            <a:r>
              <a:rPr lang="en-US" dirty="0" smtClean="0">
                <a:hlinkClick r:id="rId3" tooltip="Velocity"/>
              </a:rPr>
              <a:t>velocity</a:t>
            </a:r>
            <a:r>
              <a:rPr lang="en-US" dirty="0" smtClean="0"/>
              <a:t> of falling </a:t>
            </a:r>
            <a:r>
              <a:rPr lang="en-US" dirty="0" smtClean="0">
                <a:hlinkClick r:id="rId4" tooltip="Precipitation (meteorology)"/>
              </a:rPr>
              <a:t>hydrometeors</a:t>
            </a:r>
            <a:r>
              <a:rPr lang="en-US" dirty="0" smtClean="0"/>
              <a:t>. Some </a:t>
            </a:r>
            <a:r>
              <a:rPr lang="en-US" dirty="0" err="1" smtClean="0"/>
              <a:t>disdrometers</a:t>
            </a:r>
            <a:r>
              <a:rPr lang="en-US" dirty="0" smtClean="0"/>
              <a:t> can distinguish between </a:t>
            </a:r>
            <a:r>
              <a:rPr lang="en-US" dirty="0" smtClean="0">
                <a:hlinkClick r:id="rId5" tooltip="Rain"/>
              </a:rPr>
              <a:t>rain</a:t>
            </a:r>
            <a:r>
              <a:rPr lang="en-US" dirty="0" smtClean="0"/>
              <a:t>, </a:t>
            </a:r>
            <a:r>
              <a:rPr lang="en-US" dirty="0" err="1" smtClean="0">
                <a:hlinkClick r:id="rId6" tooltip="Graupel"/>
              </a:rPr>
              <a:t>graupel</a:t>
            </a:r>
            <a:r>
              <a:rPr lang="en-US" dirty="0" smtClean="0"/>
              <a:t>, and </a:t>
            </a:r>
            <a:r>
              <a:rPr lang="en-US" dirty="0" smtClean="0">
                <a:hlinkClick r:id="rId7" tooltip="Hail"/>
              </a:rPr>
              <a:t>hail</a:t>
            </a:r>
            <a:r>
              <a:rPr lang="en-US" dirty="0" smtClean="0"/>
              <a:t>.</a:t>
            </a:r>
          </a:p>
          <a:p>
            <a:pPr eaLnBrk="1" hangingPunct="1">
              <a:spcBef>
                <a:spcPct val="0"/>
              </a:spcBef>
            </a:pPr>
            <a:endParaRPr lang="en-US" dirty="0" smtClean="0"/>
          </a:p>
          <a:p>
            <a:r>
              <a:rPr lang="en-US" b="1" u="none" dirty="0" smtClean="0"/>
              <a:t>Optical</a:t>
            </a:r>
            <a:r>
              <a:rPr lang="en-US" b="1" u="none" baseline="0" dirty="0" smtClean="0"/>
              <a:t> sensors</a:t>
            </a:r>
            <a:r>
              <a:rPr lang="en-US" baseline="0" dirty="0" smtClean="0"/>
              <a:t>: f</a:t>
            </a:r>
            <a:r>
              <a:rPr lang="en-US" dirty="0" smtClean="0"/>
              <a:t>alling </a:t>
            </a:r>
            <a:r>
              <a:rPr lang="en-US" dirty="0"/>
              <a:t>rain causes beam intensity variations in the infrared light as </a:t>
            </a:r>
            <a:r>
              <a:rPr lang="en-US" dirty="0" smtClean="0"/>
              <a:t>the</a:t>
            </a:r>
            <a:r>
              <a:rPr lang="en-US" baseline="0" dirty="0" smtClean="0"/>
              <a:t> rain</a:t>
            </a:r>
            <a:r>
              <a:rPr lang="en-US" dirty="0" smtClean="0"/>
              <a:t> </a:t>
            </a:r>
            <a:r>
              <a:rPr lang="en-US" dirty="0"/>
              <a:t>passes through the beam. These irregularities, known as scintillation, have characteristic patterns, which are detected by the sensor and converted to rain rate.</a:t>
            </a:r>
          </a:p>
          <a:p>
            <a:endParaRPr lang="en-US" dirty="0"/>
          </a:p>
          <a:p>
            <a:r>
              <a:rPr lang="en-US" b="1" u="none" dirty="0" smtClean="0"/>
              <a:t>WXT:</a:t>
            </a:r>
            <a:r>
              <a:rPr lang="en-US" dirty="0" smtClean="0"/>
              <a:t> </a:t>
            </a:r>
            <a:r>
              <a:rPr lang="en-US" dirty="0"/>
              <a:t>uses intensity of impact to compute volume and then rain rate. </a:t>
            </a:r>
          </a:p>
        </p:txBody>
      </p:sp>
      <p:sp>
        <p:nvSpPr>
          <p:cNvPr id="32772"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235ECC-5E49-4A49-BAA2-6ABD385BE29E}" type="slidenum">
              <a:rPr lang="en-US" smtClean="0"/>
              <a:pPr eaLnBrk="1" hangingPunct="1">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Pros (+) and Cons (-)</a:t>
            </a:r>
          </a:p>
          <a:p>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702310" y="4421823"/>
            <a:ext cx="5857240" cy="4189095"/>
          </a:xfrm>
          <a:noFill/>
        </p:spPr>
        <p:txBody>
          <a:bodyPr wrap="square" numCol="1" anchor="t" anchorCtr="0" compatLnSpc="1">
            <a:prstTxWarp prst="textNoShape">
              <a:avLst/>
            </a:prstTxWarp>
          </a:bodyPr>
          <a:lstStyle/>
          <a:p>
            <a:pPr defTabSz="933153" eaLnBrk="1" hangingPunct="1">
              <a:spcBef>
                <a:spcPct val="0"/>
              </a:spcBef>
              <a:defRPr/>
            </a:pPr>
            <a:r>
              <a:rPr lang="en-AU" dirty="0" smtClean="0"/>
              <a:t>Facilitator Notes:</a:t>
            </a:r>
          </a:p>
          <a:p>
            <a:pPr defTabSz="933153" eaLnBrk="1" hangingPunct="1">
              <a:spcBef>
                <a:spcPct val="0"/>
              </a:spcBef>
              <a:defRPr/>
            </a:pPr>
            <a:endParaRPr lang="en-AU" dirty="0" smtClean="0"/>
          </a:p>
          <a:p>
            <a:pPr defTabSz="933153" eaLnBrk="1" hangingPunct="1">
              <a:spcBef>
                <a:spcPct val="0"/>
              </a:spcBef>
              <a:defRPr/>
            </a:pPr>
            <a:r>
              <a:rPr lang="en-AU" dirty="0" smtClean="0"/>
              <a:t>Pressure is one of the state variables that define the thermodynamic properties of the atmosphere.</a:t>
            </a:r>
          </a:p>
          <a:p>
            <a:pPr defTabSz="933153" eaLnBrk="1" hangingPunct="1">
              <a:spcBef>
                <a:spcPct val="0"/>
              </a:spcBef>
              <a:defRPr/>
            </a:pPr>
            <a:endParaRPr lang="en-AU" dirty="0" smtClean="0"/>
          </a:p>
          <a:p>
            <a:pPr defTabSz="933153" eaLnBrk="1" hangingPunct="1">
              <a:spcBef>
                <a:spcPct val="0"/>
              </a:spcBef>
              <a:defRPr/>
            </a:pPr>
            <a:r>
              <a:rPr lang="en-AU" dirty="0" smtClean="0"/>
              <a:t>In boundary layer and climate studies, pressure most commonly appears in the calculation of dry and moist air density (needed for air-sea flux calculation) and in humidity conversions; it also appears in the psychrometer equation.</a:t>
            </a:r>
          </a:p>
          <a:p>
            <a:pPr defTabSz="933153" eaLnBrk="1" hangingPunct="1">
              <a:spcBef>
                <a:spcPct val="0"/>
              </a:spcBef>
              <a:defRPr/>
            </a:pPr>
            <a:endParaRPr lang="en-AU" dirty="0" smtClean="0"/>
          </a:p>
          <a:p>
            <a:pPr defTabSz="933153" eaLnBrk="1" hangingPunct="1">
              <a:spcBef>
                <a:spcPct val="0"/>
              </a:spcBef>
              <a:defRPr/>
            </a:pPr>
            <a:r>
              <a:rPr lang="en-US" dirty="0" smtClean="0"/>
              <a:t>Most weather stations house their barometric pressure sensor within the weather station display console. Therefore, placement of the weather station console receiver is an important consideration since the physical environment of the console will influence air pressure measurement readings. If possible, install the console at an indoor location where the temperature is as constant as practical (i.e., not affected by</a:t>
            </a:r>
            <a:r>
              <a:rPr lang="en-US" dirty="0" smtClean="0"/>
              <a:t> vessel heating</a:t>
            </a:r>
            <a:r>
              <a:rPr lang="en-US" dirty="0" smtClean="0"/>
              <a:t>, drafts, or the sun). Because</a:t>
            </a:r>
            <a:r>
              <a:rPr lang="en-US" baseline="0" dirty="0" smtClean="0"/>
              <a:t> the pressure is the weight of the atmosphere above the sensor, t</a:t>
            </a:r>
            <a:r>
              <a:rPr lang="en-US" dirty="0" smtClean="0"/>
              <a:t>he pressure port is the true height of the pressure sensor.</a:t>
            </a:r>
          </a:p>
          <a:p>
            <a:pPr eaLnBrk="1" hangingPunct="1">
              <a:spcBef>
                <a:spcPct val="0"/>
              </a:spcBef>
            </a:pPr>
            <a:endParaRPr lang="en-AU" dirty="0" smtClean="0"/>
          </a:p>
          <a:p>
            <a:pPr eaLnBrk="1" hangingPunct="1">
              <a:spcBef>
                <a:spcPct val="0"/>
              </a:spcBef>
            </a:pPr>
            <a:r>
              <a:rPr lang="en-AU" dirty="0" smtClean="0"/>
              <a:t>Rule of thumb is that 1 </a:t>
            </a:r>
            <a:r>
              <a:rPr lang="en-AU" dirty="0" err="1" smtClean="0"/>
              <a:t>mb</a:t>
            </a:r>
            <a:r>
              <a:rPr lang="en-AU" dirty="0" smtClean="0"/>
              <a:t> = 10 m change in altitude</a:t>
            </a:r>
          </a:p>
          <a:p>
            <a:pPr eaLnBrk="1" hangingPunct="1">
              <a:spcBef>
                <a:spcPct val="0"/>
              </a:spcBef>
            </a:pPr>
            <a:endParaRPr lang="en-AU" dirty="0"/>
          </a:p>
          <a:p>
            <a:pPr eaLnBrk="1" hangingPunct="1">
              <a:spcBef>
                <a:spcPct val="0"/>
              </a:spcBef>
            </a:pPr>
            <a:r>
              <a:rPr lang="en-AU" dirty="0" err="1" smtClean="0"/>
              <a:t>Bernouli</a:t>
            </a:r>
            <a:r>
              <a:rPr lang="en-AU" dirty="0" smtClean="0"/>
              <a:t> Effect: Increased velocity = decreased pressure</a:t>
            </a:r>
          </a:p>
          <a:p>
            <a:pPr eaLnBrk="1" hangingPunct="1">
              <a:spcBef>
                <a:spcPct val="0"/>
              </a:spcBef>
            </a:pPr>
            <a:r>
              <a:rPr lang="en-AU" dirty="0" smtClean="0"/>
              <a:t>Given</a:t>
            </a:r>
            <a:r>
              <a:rPr lang="en-AU" baseline="0" dirty="0" smtClean="0"/>
              <a:t> t</a:t>
            </a:r>
            <a:r>
              <a:rPr lang="en-AU" dirty="0" smtClean="0"/>
              <a:t>wo objects hanging side</a:t>
            </a:r>
            <a:r>
              <a:rPr lang="en-AU" baseline="0" dirty="0" smtClean="0"/>
              <a:t> by side,</a:t>
            </a:r>
            <a:r>
              <a:rPr lang="en-AU" dirty="0" smtClean="0"/>
              <a:t> increasing the flow between them will result in their coming</a:t>
            </a:r>
            <a:r>
              <a:rPr lang="en-US" dirty="0" smtClean="0"/>
              <a:t> together.</a:t>
            </a:r>
          </a:p>
        </p:txBody>
      </p:sp>
      <p:sp>
        <p:nvSpPr>
          <p:cNvPr id="31748"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65AD71A9-0B08-497E-A243-3ADC0E1CF688}" type="slidenum">
              <a:rPr lang="en-US" smtClean="0"/>
              <a:pPr eaLnBrk="1" hangingPunct="1">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Facilitator Notes:</a:t>
            </a:r>
          </a:p>
          <a:p>
            <a:pPr eaLnBrk="1" hangingPunct="1"/>
            <a:endParaRPr lang="en-AU" dirty="0" smtClean="0"/>
          </a:p>
          <a:p>
            <a:pPr eaLnBrk="1" hangingPunct="1"/>
            <a:r>
              <a:rPr lang="en-AU" dirty="0" smtClean="0"/>
              <a:t>Historically, sea surface temperature was understood to be the temperature measured from a ship by whatever means available and reported as SST irrespective of the depth of measurement.  We now know that temperature in the ocean surface layer can vary with depth by an amount that is significant in the context of accurate bulk flux determination.  It is the temperature of the sea-air interface itself that physically determines the magnitude of the turbulent heat fluxes and also the outward flux of </a:t>
            </a:r>
            <a:r>
              <a:rPr lang="en-AU" dirty="0" err="1" smtClean="0"/>
              <a:t>longwave</a:t>
            </a:r>
            <a:r>
              <a:rPr lang="en-AU" dirty="0" smtClean="0"/>
              <a:t> radiation.  At the same time, these fluxes produce a cooling at the interface, the so-called “cool skin” of order 1 mm thick and typically a few tenths of °C.</a:t>
            </a:r>
            <a:endParaRPr lang="en-US" dirty="0" smtClean="0"/>
          </a:p>
          <a:p>
            <a:pPr eaLnBrk="1" hangingPunct="1"/>
            <a:endParaRPr lang="en-AU" dirty="0" smtClean="0"/>
          </a:p>
          <a:p>
            <a:pPr eaLnBrk="1" hangingPunct="1"/>
            <a:r>
              <a:rPr lang="en-AU" dirty="0" smtClean="0"/>
              <a:t>In moderate to strong winds the water below the skin will be well mixed, and its “bulk” temperature will vary little in the vertical.  During the day, however, penetration and absorption of solar radiation can produce a diurnal warm layer below the cool skin.  Under clear skies and with light winds, as found in tropical oceans, this layer may be a few °C higher than in the bulk below.  “Sea surface temperature” may thus vary with </a:t>
            </a:r>
            <a:r>
              <a:rPr lang="en-AU" dirty="0" smtClean="0"/>
              <a:t>depth and </a:t>
            </a:r>
            <a:r>
              <a:rPr lang="en-AU" dirty="0" smtClean="0"/>
              <a:t>for the purposes of flux calculation, the temperature value should always be accompanied by the depth at which it was measured (e.g., SST</a:t>
            </a:r>
            <a:r>
              <a:rPr lang="en-AU" baseline="-25000" dirty="0" smtClean="0"/>
              <a:t>(d)</a:t>
            </a:r>
            <a:r>
              <a:rPr lang="en-AU" dirty="0" smtClean="0"/>
              <a:t> = 18.3º</a:t>
            </a:r>
            <a:r>
              <a:rPr lang="en-AU" baseline="-25000" dirty="0" smtClean="0"/>
              <a:t>(4.5 m)</a:t>
            </a:r>
            <a:r>
              <a:rPr lang="en-AU" dirty="0" smtClean="0"/>
              <a:t>)</a:t>
            </a:r>
            <a:r>
              <a:rPr lang="en-AU" dirty="0" smtClean="0"/>
              <a:t>.  </a:t>
            </a:r>
            <a:r>
              <a:rPr lang="en-AU" dirty="0" smtClean="0"/>
              <a:t>The characteristics of the ocean surface mixed layer are discussed in Price et al. (1986), and the physics of the cool skin and diurnal warm layer is given in </a:t>
            </a:r>
            <a:r>
              <a:rPr lang="en-AU" dirty="0" err="1" smtClean="0"/>
              <a:t>Fairall</a:t>
            </a:r>
            <a:r>
              <a:rPr lang="en-AU" dirty="0" smtClean="0"/>
              <a:t> et al. (1996a).</a:t>
            </a:r>
          </a:p>
          <a:p>
            <a:pPr eaLnBrk="1" hangingPunct="1"/>
            <a:endParaRPr lang="en-US" dirty="0" smtClean="0"/>
          </a:p>
          <a:p>
            <a:pPr eaLnBrk="1" hangingPunct="1"/>
            <a:r>
              <a:rPr lang="en-AU" dirty="0" smtClean="0"/>
              <a:t>Traditional bulk transfer coefficients have usually been determined using a bulk sea temperature.  However, newer algorithms use transfer coefficients determined with respect to the interface value.  The true interface temperature cannot be measured with present technology, but the measurement of an infrared radiometer (at a few </a:t>
            </a:r>
            <a:r>
              <a:rPr lang="en-AU" dirty="0" err="1" smtClean="0"/>
              <a:t>μm</a:t>
            </a:r>
            <a:r>
              <a:rPr lang="en-AU" dirty="0" smtClean="0"/>
              <a:t> depth) comes close, and is sometimes available from shipboard or satellite sensors.  Also, models of both the cool skin and diurnal warm layer, which enable skin temperature to be estimated from a bulk measurement at known depth, are becoming more reliable.</a:t>
            </a:r>
          </a:p>
          <a:p>
            <a:pPr eaLnBrk="1" hangingPunct="1"/>
            <a:r>
              <a:rPr lang="en-AU" dirty="0" smtClean="0"/>
              <a:t>  </a:t>
            </a:r>
            <a:endParaRPr lang="en-US" dirty="0" smtClean="0"/>
          </a:p>
          <a:p>
            <a:pPr eaLnBrk="1" hangingPunct="1"/>
            <a:r>
              <a:rPr lang="en-AU" dirty="0" smtClean="0"/>
              <a:t>The TOGA program specified an accuracy of ±0.3ºC for SST over a 2 x 2 degree region as a target for validation of space-borne radiometers (WCRP 1985).  An error of 0.3ºC changes sensible and latent heat fluxes calculated with a bulk flux algorithm by 2 Wm</a:t>
            </a:r>
            <a:r>
              <a:rPr lang="en-AU" baseline="30000" dirty="0" smtClean="0"/>
              <a:t>-2</a:t>
            </a:r>
            <a:r>
              <a:rPr lang="en-AU" dirty="0" smtClean="0"/>
              <a:t> and 10 Wm</a:t>
            </a:r>
            <a:r>
              <a:rPr lang="en-AU" baseline="30000" dirty="0" smtClean="0"/>
              <a:t>-2</a:t>
            </a:r>
            <a:r>
              <a:rPr lang="en-AU" dirty="0" smtClean="0"/>
              <a:t> respectively, for typical climatic conditions in the tropics.  The past decade has seen the development of several high-resolution infrared radiometers for shipboard deployment that achieve 0.1ºC accuracy.</a:t>
            </a:r>
            <a:endParaRPr lang="en-US" dirty="0"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7B88EC3-2EF5-4254-A978-AA16283134AD}" type="slidenum">
              <a:rPr lang="en-US" smtClean="0"/>
              <a:pPr eaLnBrk="1" hangingPunct="1">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Facilitator Notes:</a:t>
            </a:r>
          </a:p>
          <a:p>
            <a:pPr eaLnBrk="1" hangingPunct="1"/>
            <a:endParaRPr lang="en-US" dirty="0" smtClean="0"/>
          </a:p>
          <a:p>
            <a:pPr eaLnBrk="1" hangingPunct="1"/>
            <a:r>
              <a:rPr lang="en-US" dirty="0" smtClean="0"/>
              <a:t>Renewed interest in remote IR and Microwave sensors </a:t>
            </a:r>
          </a:p>
          <a:p>
            <a:pPr eaLnBrk="1" hangingPunct="1"/>
            <a:r>
              <a:rPr lang="en-US" dirty="0" smtClean="0"/>
              <a:t>Indirect and Remote</a:t>
            </a:r>
          </a:p>
        </p:txBody>
      </p:sp>
      <p:sp>
        <p:nvSpPr>
          <p:cNvPr id="34820"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7B88EC3-2EF5-4254-A978-AA16283134AD}" type="slidenum">
              <a:rPr lang="en-US" smtClean="0"/>
              <a:pPr eaLnBrk="1" hangingPunct="1">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1630797"/>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Notes:</a:t>
            </a:r>
          </a:p>
          <a:p>
            <a:endParaRPr lang="en-US" baseline="0" dirty="0" smtClean="0"/>
          </a:p>
          <a:p>
            <a:r>
              <a:rPr lang="en-US" baseline="0" dirty="0" smtClean="0"/>
              <a:t>Acceleration impacts on true wind calculation are addressed in Lesson 4.</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163079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Just</a:t>
            </a:r>
            <a:r>
              <a:rPr lang="en-US" baseline="0" dirty="0" smtClean="0"/>
              <a:t> as there are many different shapes and sizes of ships, there are many different types and styles of meteorological sensors you can mount on these ships to take measurements.</a:t>
            </a:r>
          </a:p>
          <a:p>
            <a:endParaRPr lang="en-US" baseline="0" dirty="0" smtClean="0"/>
          </a:p>
          <a:p>
            <a:r>
              <a:rPr lang="en-US" u="sng" baseline="0" dirty="0" smtClean="0"/>
              <a:t>Direct </a:t>
            </a:r>
            <a:r>
              <a:rPr lang="en-US" u="sng" baseline="0" dirty="0" err="1" smtClean="0"/>
              <a:t>vs</a:t>
            </a:r>
            <a:r>
              <a:rPr lang="en-US" u="sng" baseline="0" dirty="0" smtClean="0"/>
              <a:t> indirect measurements</a:t>
            </a:r>
          </a:p>
          <a:p>
            <a:r>
              <a:rPr lang="en-US" baseline="0" dirty="0" smtClean="0"/>
              <a:t>Most measurements require a conversion from engineering units (volts, resistance, capacitance) to SI units. This is direct measurement.</a:t>
            </a:r>
          </a:p>
          <a:p>
            <a:endParaRPr lang="en-US" baseline="0" dirty="0" smtClean="0"/>
          </a:p>
          <a:p>
            <a:r>
              <a:rPr lang="en-US" baseline="0" dirty="0" smtClean="0"/>
              <a:t>Other times, you may measure another parameter, such as a radiance, and apply an empirical relationship to obtain a rain rate, as you will see later. This is indirect measurement.</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94D77339-0F72-47C9-B207-EFFDA3B65E5C}" type="slidenum">
              <a:rPr lang="en-US" smtClean="0"/>
              <a:pPr eaLnBrk="1" hangingPunct="1">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B3F5BDA-8667-4820-A63E-E69E9670AD9E}" type="slidenum">
              <a:rPr lang="en-US" smtClean="0"/>
              <a:pPr eaLnBrk="1" hangingPunct="1">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B3F5BDA-8667-4820-A63E-E69E9670AD9E}" type="slidenum">
              <a:rPr lang="en-US" smtClean="0"/>
              <a:pPr eaLnBrk="1" hangingPunct="1">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defTabSz="933237" eaLnBrk="1" hangingPunct="1"/>
            <a:r>
              <a:rPr lang="en-AU" b="0" u="none" dirty="0" smtClean="0"/>
              <a:t>Facilitator</a:t>
            </a:r>
            <a:r>
              <a:rPr lang="en-AU" b="0" u="none" baseline="0" dirty="0" smtClean="0"/>
              <a:t> Notes:</a:t>
            </a:r>
            <a:endParaRPr lang="en-AU" b="0" u="none" dirty="0" smtClean="0"/>
          </a:p>
          <a:p>
            <a:pPr defTabSz="933237" eaLnBrk="1" hangingPunct="1"/>
            <a:endParaRPr lang="en-AU" b="1" u="sng" dirty="0" smtClean="0"/>
          </a:p>
          <a:p>
            <a:pPr defTabSz="933237" eaLnBrk="1" hangingPunct="1"/>
            <a:r>
              <a:rPr lang="en-AU" b="1" u="none" dirty="0" smtClean="0"/>
              <a:t>How many of you consider radiation measurements standard, like T/RH and</a:t>
            </a:r>
            <a:r>
              <a:rPr lang="en-AU" b="1" u="none" baseline="0" dirty="0" smtClean="0"/>
              <a:t> winds?</a:t>
            </a:r>
            <a:endParaRPr lang="en-AU" b="1" u="none" dirty="0" smtClean="0"/>
          </a:p>
          <a:p>
            <a:pPr eaLnBrk="1" hangingPunct="1"/>
            <a:endParaRPr lang="en-AU" dirty="0" smtClean="0"/>
          </a:p>
          <a:p>
            <a:pPr eaLnBrk="1" hangingPunct="1"/>
            <a:r>
              <a:rPr lang="en-AU" dirty="0" smtClean="0"/>
              <a:t>Besides direct application, the net radiative fluxes</a:t>
            </a:r>
            <a:r>
              <a:rPr lang="en-AU" i="1" dirty="0" smtClean="0"/>
              <a:t> </a:t>
            </a:r>
            <a:r>
              <a:rPr lang="en-AU" dirty="0" smtClean="0"/>
              <a:t>(</a:t>
            </a:r>
            <a:r>
              <a:rPr lang="en-AU" i="1" dirty="0" smtClean="0"/>
              <a:t>R</a:t>
            </a:r>
            <a:r>
              <a:rPr lang="en-AU" i="1" baseline="-25000" dirty="0" smtClean="0"/>
              <a:t>s↓</a:t>
            </a:r>
            <a:r>
              <a:rPr lang="en-AU" dirty="0" smtClean="0"/>
              <a:t>-</a:t>
            </a:r>
            <a:r>
              <a:rPr lang="en-AU" i="1" dirty="0" smtClean="0"/>
              <a:t> R</a:t>
            </a:r>
            <a:r>
              <a:rPr lang="en-AU" i="1" baseline="-25000" dirty="0" smtClean="0"/>
              <a:t>s↑</a:t>
            </a:r>
            <a:r>
              <a:rPr lang="en-AU" dirty="0" smtClean="0"/>
              <a:t>) and (</a:t>
            </a:r>
            <a:r>
              <a:rPr lang="en-AU" i="1" dirty="0" err="1" smtClean="0"/>
              <a:t>R</a:t>
            </a:r>
            <a:r>
              <a:rPr lang="en-AU" i="1" baseline="-25000" dirty="0" err="1" smtClean="0"/>
              <a:t>l</a:t>
            </a:r>
            <a:r>
              <a:rPr lang="en-AU" baseline="-25000" dirty="0" smtClean="0"/>
              <a:t>↓</a:t>
            </a:r>
            <a:r>
              <a:rPr lang="en-AU" dirty="0" smtClean="0"/>
              <a:t>‑ </a:t>
            </a:r>
            <a:r>
              <a:rPr lang="en-AU" i="1" dirty="0" err="1" smtClean="0"/>
              <a:t>R</a:t>
            </a:r>
            <a:r>
              <a:rPr lang="en-AU" i="1" baseline="-25000" dirty="0" err="1" smtClean="0"/>
              <a:t>l</a:t>
            </a:r>
            <a:r>
              <a:rPr lang="en-AU" i="1" baseline="-25000" dirty="0" smtClean="0"/>
              <a:t>↑</a:t>
            </a:r>
            <a:r>
              <a:rPr lang="en-AU" dirty="0" smtClean="0"/>
              <a:t>) are also used in bulk algorithms for models of the oceanic mixed layer temperature profile and for estimations</a:t>
            </a:r>
            <a:r>
              <a:rPr lang="en-AU" baseline="0" dirty="0" smtClean="0"/>
              <a:t> of</a:t>
            </a:r>
            <a:r>
              <a:rPr lang="en-AU" dirty="0" smtClean="0"/>
              <a:t> SST. For these reasons radiation measurements are increasingly becoming</a:t>
            </a:r>
            <a:r>
              <a:rPr lang="en-AU" baseline="0" dirty="0" smtClean="0"/>
              <a:t> routine </a:t>
            </a:r>
            <a:r>
              <a:rPr lang="en-AU" dirty="0" smtClean="0"/>
              <a:t>aboard ships and moorings.</a:t>
            </a:r>
          </a:p>
          <a:p>
            <a:pPr eaLnBrk="1" hangingPunct="1"/>
            <a:endParaRPr lang="en-US" dirty="0" smtClean="0"/>
          </a:p>
          <a:p>
            <a:pPr eaLnBrk="1" hangingPunct="1"/>
            <a:r>
              <a:rPr lang="en-AU" dirty="0" smtClean="0"/>
              <a:t>On a clear day at low and middle latitudes, </a:t>
            </a:r>
            <a:r>
              <a:rPr lang="en-AU" i="1" dirty="0" smtClean="0"/>
              <a:t>R</a:t>
            </a:r>
            <a:r>
              <a:rPr lang="en-AU" i="1" baseline="-25000" dirty="0" smtClean="0"/>
              <a:t>s↓</a:t>
            </a:r>
            <a:r>
              <a:rPr lang="en-AU" dirty="0" smtClean="0"/>
              <a:t> is the dominant component of surface heating, peaking in the vicinity of 1000 Wm</a:t>
            </a:r>
            <a:r>
              <a:rPr lang="en-AU" baseline="30000" dirty="0" smtClean="0"/>
              <a:t>-2</a:t>
            </a:r>
            <a:r>
              <a:rPr lang="en-AU" dirty="0" smtClean="0"/>
              <a:t>.  Thus, any deterioration in performance of the measuring instrument can lead to significant error in determining the net flux and the thermal and density structure of the ocean mixed layer.  Studies of cloud-radiation interaction, currently in their infancy, will need to distinguish between the direct and diffuse components of </a:t>
            </a:r>
            <a:r>
              <a:rPr lang="en-AU" i="1" dirty="0" smtClean="0"/>
              <a:t>R</a:t>
            </a:r>
            <a:r>
              <a:rPr lang="en-AU" i="1" baseline="-25000" dirty="0" smtClean="0"/>
              <a:t>s↓</a:t>
            </a:r>
            <a:r>
              <a:rPr lang="en-AU" dirty="0" smtClean="0"/>
              <a:t>.</a:t>
            </a:r>
          </a:p>
          <a:p>
            <a:pPr eaLnBrk="1" hangingPunct="1"/>
            <a:endParaRPr lang="en-US" dirty="0" smtClean="0"/>
          </a:p>
          <a:p>
            <a:pPr eaLnBrk="1" hangingPunct="1"/>
            <a:r>
              <a:rPr lang="en-AU" dirty="0" smtClean="0"/>
              <a:t>Over tropical oceans </a:t>
            </a:r>
            <a:r>
              <a:rPr lang="en-AU" i="1" dirty="0" err="1" smtClean="0"/>
              <a:t>R</a:t>
            </a:r>
            <a:r>
              <a:rPr lang="en-AU" i="1" baseline="-25000" dirty="0" err="1" smtClean="0"/>
              <a:t>l</a:t>
            </a:r>
            <a:r>
              <a:rPr lang="en-AU" baseline="-25000" dirty="0" smtClean="0"/>
              <a:t>↓</a:t>
            </a:r>
            <a:r>
              <a:rPr lang="en-AU" dirty="0" smtClean="0"/>
              <a:t> is determined largely by very high humidity in the boundary layer, with little diurnal variability or effect from clouds (typically </a:t>
            </a:r>
            <a:r>
              <a:rPr lang="en-AU" i="1" dirty="0" err="1" smtClean="0"/>
              <a:t>R</a:t>
            </a:r>
            <a:r>
              <a:rPr lang="en-AU" i="1" baseline="-25000" dirty="0" err="1" smtClean="0"/>
              <a:t>l</a:t>
            </a:r>
            <a:r>
              <a:rPr lang="en-AU" baseline="-25000" dirty="0" smtClean="0"/>
              <a:t>↓</a:t>
            </a:r>
            <a:r>
              <a:rPr lang="en-AU" dirty="0" smtClean="0"/>
              <a:t> ~350-400 Wm</a:t>
            </a:r>
            <a:r>
              <a:rPr lang="en-AU" baseline="30000" dirty="0" smtClean="0"/>
              <a:t>-2</a:t>
            </a:r>
            <a:r>
              <a:rPr lang="en-AU" dirty="0" smtClean="0"/>
              <a:t>); at higher latitudes and under clear skies,</a:t>
            </a:r>
            <a:r>
              <a:rPr lang="en-AU" i="1" dirty="0" smtClean="0"/>
              <a:t> </a:t>
            </a:r>
            <a:r>
              <a:rPr lang="en-AU" i="1" dirty="0" err="1" smtClean="0"/>
              <a:t>R</a:t>
            </a:r>
            <a:r>
              <a:rPr lang="en-AU" i="1" baseline="-25000" dirty="0" err="1" smtClean="0"/>
              <a:t>l</a:t>
            </a:r>
            <a:r>
              <a:rPr lang="en-AU" baseline="-25000" dirty="0" smtClean="0"/>
              <a:t>↓</a:t>
            </a:r>
            <a:r>
              <a:rPr lang="en-AU" dirty="0" smtClean="0"/>
              <a:t> is significantly lower.  The warm water of the tropics can emit 450 Wm</a:t>
            </a:r>
            <a:r>
              <a:rPr lang="en-AU" baseline="30000" dirty="0" smtClean="0"/>
              <a:t>-2</a:t>
            </a:r>
            <a:r>
              <a:rPr lang="en-AU" dirty="0" smtClean="0"/>
              <a:t> of thermal energy, cooler waters of higher latitudes emit correspondingly less.  (</a:t>
            </a:r>
            <a:r>
              <a:rPr lang="en-AU" i="1" dirty="0" err="1" smtClean="0"/>
              <a:t>R</a:t>
            </a:r>
            <a:r>
              <a:rPr lang="en-AU" i="1" baseline="-25000" dirty="0" err="1" smtClean="0"/>
              <a:t>l</a:t>
            </a:r>
            <a:r>
              <a:rPr lang="en-AU" baseline="-25000" dirty="0" smtClean="0"/>
              <a:t>↓</a:t>
            </a:r>
            <a:r>
              <a:rPr lang="en-AU" dirty="0" smtClean="0"/>
              <a:t>-</a:t>
            </a:r>
            <a:r>
              <a:rPr lang="en-AU" i="1" dirty="0" smtClean="0"/>
              <a:t> </a:t>
            </a:r>
            <a:r>
              <a:rPr lang="en-AU" i="1" dirty="0" err="1" smtClean="0"/>
              <a:t>R</a:t>
            </a:r>
            <a:r>
              <a:rPr lang="en-AU" i="1" baseline="-25000" dirty="0" err="1" smtClean="0"/>
              <a:t>l</a:t>
            </a:r>
            <a:r>
              <a:rPr lang="en-AU" i="1" baseline="-25000" dirty="0" smtClean="0"/>
              <a:t>↑</a:t>
            </a:r>
            <a:r>
              <a:rPr lang="en-AU" dirty="0" smtClean="0"/>
              <a:t>) is therefore the difference of two fairly large quantities, and typically of order 50 Wm</a:t>
            </a:r>
            <a:r>
              <a:rPr lang="en-AU" baseline="30000" dirty="0" smtClean="0"/>
              <a:t>-2</a:t>
            </a:r>
            <a:r>
              <a:rPr lang="en-AU" dirty="0" smtClean="0"/>
              <a:t>.  </a:t>
            </a: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F93350E5-7E4E-4BFC-9EF3-84E71DB13882}" type="slidenum">
              <a:rPr lang="en-US" smtClean="0"/>
              <a:pPr eaLnBrk="1" hangingPunct="1">
                <a:defRPr/>
              </a:pPr>
              <a:t>23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Facilitator Notes:</a:t>
            </a:r>
          </a:p>
          <a:p>
            <a:pPr eaLnBrk="1" hangingPunct="1">
              <a:spcBef>
                <a:spcPct val="0"/>
              </a:spcBef>
            </a:pPr>
            <a:endParaRPr lang="en-US" dirty="0" smtClean="0"/>
          </a:p>
          <a:p>
            <a:pPr eaLnBrk="1" hangingPunct="1">
              <a:spcBef>
                <a:spcPct val="0"/>
              </a:spcBef>
            </a:pPr>
            <a:r>
              <a:rPr lang="en-US" dirty="0" smtClean="0"/>
              <a:t>Only a few</a:t>
            </a:r>
            <a:r>
              <a:rPr lang="en-US" baseline="0" dirty="0" smtClean="0"/>
              <a:t> of the different types of sonic anemometers</a:t>
            </a:r>
            <a:endParaRPr lang="en-US" dirty="0" smtClean="0"/>
          </a:p>
        </p:txBody>
      </p:sp>
      <p:sp>
        <p:nvSpPr>
          <p:cNvPr id="26628"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923892A-A116-4ED3-BD0D-F5CE396ECA9A}" type="slidenum">
              <a:rPr lang="en-US" smtClean="0"/>
              <a:pPr eaLnBrk="1" hangingPunct="1">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endParaRPr lang="en-US" dirty="0" smtClean="0"/>
          </a:p>
          <a:p>
            <a:r>
              <a:rPr lang="en-US" i="1" dirty="0" smtClean="0"/>
              <a:t>Healy</a:t>
            </a:r>
            <a:r>
              <a:rPr lang="en-US" baseline="0" dirty="0" smtClean="0"/>
              <a:t> has two different types of wind sensors; some are used and maintained by the science side and others are used and maintained by the ship (navigation/bridge.)</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945228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Facilitator Notes:</a:t>
            </a:r>
          </a:p>
          <a:p>
            <a:pPr eaLnBrk="1" hangingPunct="1">
              <a:spcBef>
                <a:spcPct val="0"/>
              </a:spcBef>
            </a:pPr>
            <a:endParaRPr lang="en-US" dirty="0" smtClean="0"/>
          </a:p>
          <a:p>
            <a:pPr eaLnBrk="1" hangingPunct="1">
              <a:spcBef>
                <a:spcPct val="0"/>
              </a:spcBef>
            </a:pPr>
            <a:r>
              <a:rPr lang="en-US" dirty="0" smtClean="0"/>
              <a:t>2</a:t>
            </a:r>
            <a:r>
              <a:rPr lang="en-US" baseline="0" dirty="0" smtClean="0"/>
              <a:t> </a:t>
            </a:r>
            <a:r>
              <a:rPr lang="en-US" dirty="0" err="1" smtClean="0"/>
              <a:t>sonics</a:t>
            </a:r>
            <a:r>
              <a:rPr lang="en-US" baseline="0" dirty="0" smtClean="0"/>
              <a:t> and 1 prop-vane.  The prop-vane and WXT sonic belonged to the ship.</a:t>
            </a: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EB09F2A4-C997-44AA-9C63-B128C7CB3B94}" type="slidenum">
              <a:rPr lang="en-US" smtClean="0"/>
              <a:pPr eaLnBrk="1" hangingPunct="1">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Facilitator</a:t>
            </a:r>
            <a:r>
              <a:rPr lang="en-US" baseline="0" dirty="0" smtClean="0"/>
              <a:t> Notes:</a:t>
            </a:r>
            <a:endParaRPr lang="en-US" dirty="0" smtClean="0"/>
          </a:p>
          <a:p>
            <a:pPr eaLnBrk="1" hangingPunct="1">
              <a:spcBef>
                <a:spcPct val="0"/>
              </a:spcBef>
            </a:pPr>
            <a:endParaRPr lang="en-US" dirty="0" smtClean="0"/>
          </a:p>
          <a:p>
            <a:pPr eaLnBrk="1" hangingPunct="1">
              <a:spcBef>
                <a:spcPct val="0"/>
              </a:spcBef>
            </a:pPr>
            <a:r>
              <a:rPr lang="en-US" dirty="0" smtClean="0"/>
              <a:t>Again, just a reminder of the measurements we</a:t>
            </a:r>
            <a:r>
              <a:rPr lang="en-US" baseline="0" dirty="0" smtClean="0"/>
              <a:t> are focusing on.</a:t>
            </a:r>
            <a:endParaRPr lang="en-US" dirty="0" smtClean="0"/>
          </a:p>
        </p:txBody>
      </p:sp>
      <p:sp>
        <p:nvSpPr>
          <p:cNvPr id="26628"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923892A-A116-4ED3-BD0D-F5CE396ECA9A}" type="slidenum">
              <a:rPr lang="en-US" smtClean="0"/>
              <a:pPr eaLnBrk="1" hangingPunct="1">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z="1000" dirty="0" smtClean="0"/>
              <a:t>Facilitator Notes:</a:t>
            </a:r>
          </a:p>
          <a:p>
            <a:pPr eaLnBrk="1" hangingPunct="1">
              <a:spcBef>
                <a:spcPct val="0"/>
              </a:spcBef>
            </a:pPr>
            <a:endParaRPr lang="en-AU" sz="1000" dirty="0" smtClean="0"/>
          </a:p>
          <a:p>
            <a:pPr eaLnBrk="1" hangingPunct="1">
              <a:spcBef>
                <a:spcPct val="0"/>
              </a:spcBef>
            </a:pPr>
            <a:r>
              <a:rPr lang="en-AU" sz="1000" dirty="0" smtClean="0"/>
              <a:t>Type </a:t>
            </a:r>
            <a:r>
              <a:rPr lang="en-AU" sz="1000" dirty="0"/>
              <a:t>of sensors:</a:t>
            </a:r>
          </a:p>
          <a:p>
            <a:pPr eaLnBrk="1" hangingPunct="1">
              <a:spcBef>
                <a:spcPct val="0"/>
              </a:spcBef>
            </a:pPr>
            <a:r>
              <a:rPr lang="en-AU" sz="1000" dirty="0" smtClean="0"/>
              <a:t>Temp:</a:t>
            </a:r>
            <a:r>
              <a:rPr lang="en-AU" sz="1000" baseline="0" dirty="0" smtClean="0"/>
              <a:t> </a:t>
            </a:r>
            <a:r>
              <a:rPr lang="en-AU" sz="1000" baseline="0" dirty="0" err="1" smtClean="0"/>
              <a:t>t</a:t>
            </a:r>
            <a:r>
              <a:rPr lang="en-US" sz="1000" dirty="0" err="1" smtClean="0"/>
              <a:t>hermistors</a:t>
            </a:r>
            <a:r>
              <a:rPr lang="en-US" sz="1000" dirty="0" smtClean="0"/>
              <a:t> </a:t>
            </a:r>
            <a:r>
              <a:rPr lang="en-US" sz="1000" dirty="0"/>
              <a:t>(RTD), thermocouples  del(R) = k* del(T) </a:t>
            </a:r>
            <a:endParaRPr lang="en-AU" sz="1000" dirty="0"/>
          </a:p>
          <a:p>
            <a:pPr eaLnBrk="1" hangingPunct="1">
              <a:spcBef>
                <a:spcPct val="0"/>
              </a:spcBef>
            </a:pPr>
            <a:r>
              <a:rPr lang="en-AU" sz="1000" dirty="0" smtClean="0"/>
              <a:t>RH:</a:t>
            </a:r>
            <a:r>
              <a:rPr lang="en-AU" sz="1000" baseline="0" dirty="0" smtClean="0"/>
              <a:t> c</a:t>
            </a:r>
            <a:r>
              <a:rPr lang="en-AU" sz="1000" dirty="0" smtClean="0"/>
              <a:t>apacitance </a:t>
            </a:r>
            <a:r>
              <a:rPr lang="en-AU" sz="1000" dirty="0"/>
              <a:t>or </a:t>
            </a:r>
            <a:r>
              <a:rPr lang="en-AU" sz="1000" dirty="0" smtClean="0"/>
              <a:t>resistance</a:t>
            </a:r>
          </a:p>
          <a:p>
            <a:pPr eaLnBrk="1" hangingPunct="1">
              <a:spcBef>
                <a:spcPct val="0"/>
              </a:spcBef>
            </a:pPr>
            <a:r>
              <a:rPr lang="en-AU" sz="1000" dirty="0" smtClean="0"/>
              <a:t> </a:t>
            </a:r>
            <a:endParaRPr lang="en-AU" sz="1000" dirty="0"/>
          </a:p>
          <a:p>
            <a:pPr eaLnBrk="1" hangingPunct="1">
              <a:spcBef>
                <a:spcPct val="0"/>
              </a:spcBef>
            </a:pPr>
            <a:r>
              <a:rPr lang="en-AU" sz="1000" dirty="0"/>
              <a:t>The most usual causes of error in air temperature measurement are sources of anomalous </a:t>
            </a:r>
            <a:r>
              <a:rPr lang="en-AU" sz="1000" dirty="0" smtClean="0"/>
              <a:t>heating: </a:t>
            </a:r>
            <a:r>
              <a:rPr lang="en-AU" sz="1000" dirty="0"/>
              <a:t>the sun and the ship</a:t>
            </a:r>
            <a:r>
              <a:rPr lang="en-AU" sz="1000" dirty="0" smtClean="0"/>
              <a:t>.</a:t>
            </a:r>
          </a:p>
          <a:p>
            <a:pPr eaLnBrk="1" hangingPunct="1">
              <a:spcBef>
                <a:spcPct val="0"/>
              </a:spcBef>
            </a:pPr>
            <a:endParaRPr lang="en-AU" sz="1000" dirty="0" smtClean="0"/>
          </a:p>
          <a:p>
            <a:pPr eaLnBrk="1" hangingPunct="1">
              <a:spcBef>
                <a:spcPct val="0"/>
              </a:spcBef>
            </a:pPr>
            <a:r>
              <a:rPr lang="en-AU" sz="1000" dirty="0" smtClean="0"/>
              <a:t>Ventilation,</a:t>
            </a:r>
            <a:r>
              <a:rPr lang="en-AU" sz="1000" baseline="0" dirty="0" smtClean="0"/>
              <a:t> whether</a:t>
            </a:r>
            <a:r>
              <a:rPr lang="en-AU" sz="1000" dirty="0" smtClean="0"/>
              <a:t> natural </a:t>
            </a:r>
            <a:r>
              <a:rPr lang="en-AU" sz="1000" dirty="0"/>
              <a:t>(wind</a:t>
            </a:r>
            <a:r>
              <a:rPr lang="en-AU" sz="1000" dirty="0" smtClean="0"/>
              <a:t>)</a:t>
            </a:r>
            <a:r>
              <a:rPr lang="en-AU" sz="1000" baseline="0" dirty="0" smtClean="0"/>
              <a:t> or using a</a:t>
            </a:r>
            <a:r>
              <a:rPr lang="en-AU" sz="1000" dirty="0" smtClean="0"/>
              <a:t> fan (aspirated), can</a:t>
            </a:r>
            <a:r>
              <a:rPr lang="en-AU" sz="1000" baseline="0" dirty="0" smtClean="0"/>
              <a:t> limit anomalous heating.</a:t>
            </a:r>
            <a:endParaRPr lang="en-AU" sz="1000" dirty="0" smtClean="0"/>
          </a:p>
          <a:p>
            <a:pPr eaLnBrk="1" hangingPunct="1">
              <a:spcBef>
                <a:spcPct val="0"/>
              </a:spcBef>
            </a:pPr>
            <a:r>
              <a:rPr lang="en-AU" sz="1000" dirty="0" smtClean="0"/>
              <a:t> </a:t>
            </a:r>
            <a:endParaRPr lang="en-AU" sz="1000" dirty="0"/>
          </a:p>
          <a:p>
            <a:pPr eaLnBrk="1" hangingPunct="1">
              <a:spcBef>
                <a:spcPct val="0"/>
              </a:spcBef>
            </a:pPr>
            <a:r>
              <a:rPr lang="en-AU" sz="1000" dirty="0"/>
              <a:t>The ship itself is a massive source of heat, and almost any location aft of the bow will measure air that has passed over some area of warm </a:t>
            </a:r>
            <a:r>
              <a:rPr lang="en-AU" sz="1000" dirty="0" smtClean="0"/>
              <a:t>steel.</a:t>
            </a:r>
          </a:p>
          <a:p>
            <a:pPr eaLnBrk="1" hangingPunct="1">
              <a:spcBef>
                <a:spcPct val="0"/>
              </a:spcBef>
            </a:pPr>
            <a:r>
              <a:rPr lang="en-AU" sz="1000" dirty="0"/>
              <a:t>Thus,</a:t>
            </a:r>
            <a:r>
              <a:rPr lang="en-AU" sz="1000" dirty="0" smtClean="0"/>
              <a:t> ship-relative </a:t>
            </a:r>
            <a:r>
              <a:rPr lang="en-AU" sz="1000" dirty="0"/>
              <a:t>wind direction is a critical part of the data record.</a:t>
            </a:r>
          </a:p>
          <a:p>
            <a:pPr eaLnBrk="1" hangingPunct="1">
              <a:spcBef>
                <a:spcPct val="0"/>
              </a:spcBef>
            </a:pPr>
            <a:endParaRPr lang="en-AU" sz="1000" dirty="0"/>
          </a:p>
          <a:p>
            <a:pPr eaLnBrk="1" hangingPunct="1">
              <a:spcBef>
                <a:spcPct val="0"/>
              </a:spcBef>
            </a:pPr>
            <a:r>
              <a:rPr lang="en-AU" sz="1000" dirty="0"/>
              <a:t>Most systems combine air temperature and humidity sensors in the same package, so they are subject to the same conditions of ventilation and screening from solar heating.  </a:t>
            </a:r>
          </a:p>
          <a:p>
            <a:pPr eaLnBrk="1" hangingPunct="1">
              <a:spcBef>
                <a:spcPct val="0"/>
              </a:spcBef>
            </a:pPr>
            <a:r>
              <a:rPr lang="en-AU" sz="1000" dirty="0"/>
              <a:t>Indirect measurement (next slide)</a:t>
            </a:r>
          </a:p>
          <a:p>
            <a:pPr eaLnBrk="1" hangingPunct="1">
              <a:spcBef>
                <a:spcPct val="0"/>
              </a:spcBef>
            </a:pPr>
            <a:endParaRPr lang="en-US" sz="1000" dirty="0"/>
          </a:p>
          <a:p>
            <a:pPr eaLnBrk="1" hangingPunct="1">
              <a:spcBef>
                <a:spcPct val="0"/>
              </a:spcBef>
            </a:pPr>
            <a:endParaRPr lang="en-US" sz="1000" dirty="0"/>
          </a:p>
        </p:txBody>
      </p:sp>
      <p:sp>
        <p:nvSpPr>
          <p:cNvPr id="29700"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C0B3C6-EB86-4510-AB52-C7C1A7BF6DD4}" type="slidenum">
              <a:rPr lang="en-US" smtClean="0"/>
              <a:pPr eaLnBrk="1" hangingPunct="1">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Facilitator Notes:</a:t>
            </a:r>
          </a:p>
          <a:p>
            <a:pPr eaLnBrk="1" hangingPunct="1">
              <a:spcBef>
                <a:spcPct val="0"/>
              </a:spcBef>
            </a:pPr>
            <a:endParaRPr lang="en-US" sz="1000" dirty="0" smtClean="0"/>
          </a:p>
          <a:p>
            <a:pPr eaLnBrk="1" hangingPunct="1">
              <a:spcBef>
                <a:spcPct val="0"/>
              </a:spcBef>
            </a:pPr>
            <a:r>
              <a:rPr lang="en-US" sz="1000" dirty="0" smtClean="0"/>
              <a:t>Here </a:t>
            </a:r>
            <a:r>
              <a:rPr lang="en-US" sz="1000" dirty="0"/>
              <a:t>are</a:t>
            </a:r>
            <a:r>
              <a:rPr lang="en-US" sz="1000" dirty="0" smtClean="0"/>
              <a:t> ways </a:t>
            </a:r>
            <a:r>
              <a:rPr lang="en-US" sz="1000" dirty="0"/>
              <a:t>to indirectly measure RH.</a:t>
            </a:r>
          </a:p>
          <a:p>
            <a:pPr eaLnBrk="1" hangingPunct="1">
              <a:spcBef>
                <a:spcPct val="0"/>
              </a:spcBef>
            </a:pPr>
            <a:r>
              <a:rPr lang="en-US" sz="1000" dirty="0"/>
              <a:t>All require formulas or tables to compute RH.</a:t>
            </a:r>
          </a:p>
          <a:p>
            <a:pPr eaLnBrk="1" hangingPunct="1">
              <a:spcBef>
                <a:spcPct val="0"/>
              </a:spcBef>
            </a:pPr>
            <a:endParaRPr lang="en-US" sz="1000" dirty="0" smtClean="0"/>
          </a:p>
          <a:p>
            <a:pPr eaLnBrk="1" hangingPunct="1">
              <a:spcBef>
                <a:spcPct val="0"/>
              </a:spcBef>
            </a:pPr>
            <a:r>
              <a:rPr lang="en-US" sz="1000" b="0" u="none" dirty="0" smtClean="0"/>
              <a:t>A</a:t>
            </a:r>
            <a:r>
              <a:rPr lang="en-US" sz="1000" b="1" u="none" dirty="0" smtClean="0"/>
              <a:t> psychrometer</a:t>
            </a:r>
            <a:r>
              <a:rPr lang="en-US" sz="1000" u="none" dirty="0" smtClean="0"/>
              <a:t> </a:t>
            </a:r>
            <a:r>
              <a:rPr lang="en-US" sz="1000" u="none" dirty="0"/>
              <a:t>is often used as a reference when careful measurements are taken (well ventilated and at night</a:t>
            </a:r>
            <a:r>
              <a:rPr lang="en-US" sz="1000" u="none" dirty="0" smtClean="0"/>
              <a:t>).</a:t>
            </a:r>
          </a:p>
          <a:p>
            <a:pPr eaLnBrk="1" hangingPunct="1">
              <a:spcBef>
                <a:spcPct val="0"/>
              </a:spcBef>
            </a:pPr>
            <a:endParaRPr lang="en-US" sz="1000" u="none" dirty="0" smtClean="0"/>
          </a:p>
          <a:p>
            <a:pPr eaLnBrk="1" hangingPunct="1">
              <a:spcBef>
                <a:spcPct val="0"/>
              </a:spcBef>
            </a:pPr>
            <a:r>
              <a:rPr lang="en-US" sz="1000" b="0" u="none" dirty="0" smtClean="0"/>
              <a:t>A</a:t>
            </a:r>
            <a:r>
              <a:rPr lang="en-US" sz="1000" b="1" u="none" dirty="0" smtClean="0"/>
              <a:t> cool </a:t>
            </a:r>
            <a:r>
              <a:rPr lang="en-US" sz="1000" b="1" u="none" dirty="0"/>
              <a:t>mirror </a:t>
            </a:r>
            <a:r>
              <a:rPr lang="en-US" sz="1000" u="none" dirty="0"/>
              <a:t>is often used for very low </a:t>
            </a:r>
            <a:r>
              <a:rPr lang="en-US" sz="1000" u="none" dirty="0" smtClean="0"/>
              <a:t>humidity </a:t>
            </a:r>
            <a:r>
              <a:rPr lang="en-US" sz="1000" u="none" dirty="0"/>
              <a:t>and is very accurate. </a:t>
            </a:r>
          </a:p>
          <a:p>
            <a:pPr eaLnBrk="1" hangingPunct="1">
              <a:spcBef>
                <a:spcPct val="0"/>
              </a:spcBef>
            </a:pPr>
            <a:endParaRPr lang="en-US" sz="1000" u="none" dirty="0" smtClean="0"/>
          </a:p>
          <a:p>
            <a:pPr eaLnBrk="1" hangingPunct="1">
              <a:spcBef>
                <a:spcPct val="0"/>
              </a:spcBef>
            </a:pPr>
            <a:r>
              <a:rPr lang="en-US" sz="1000" b="0" u="none" dirty="0" smtClean="0"/>
              <a:t>A</a:t>
            </a:r>
            <a:r>
              <a:rPr lang="en-US" sz="1000" b="1" u="none" dirty="0" smtClean="0"/>
              <a:t> gas </a:t>
            </a:r>
            <a:r>
              <a:rPr lang="en-US" sz="1000" b="1" u="none" dirty="0"/>
              <a:t>a</a:t>
            </a:r>
            <a:r>
              <a:rPr lang="en-US" sz="1000" b="1" u="none" dirty="0" smtClean="0"/>
              <a:t>nalyzer </a:t>
            </a:r>
            <a:r>
              <a:rPr lang="en-US" sz="1000" u="none" dirty="0"/>
              <a:t>uses changes in IR intensity across a given </a:t>
            </a:r>
            <a:r>
              <a:rPr lang="en-US" sz="1000" u="none" dirty="0" smtClean="0"/>
              <a:t>path.</a:t>
            </a:r>
          </a:p>
          <a:p>
            <a:pPr eaLnBrk="1" hangingPunct="1">
              <a:spcBef>
                <a:spcPct val="0"/>
              </a:spcBef>
            </a:pPr>
            <a:endParaRPr lang="en-US" sz="1000" u="none" dirty="0"/>
          </a:p>
        </p:txBody>
      </p:sp>
      <p:sp>
        <p:nvSpPr>
          <p:cNvPr id="29700"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C0B3C6-EB86-4510-AB52-C7C1A7BF6DD4}" type="slidenum">
              <a:rPr lang="en-US" smtClean="0"/>
              <a:pPr eaLnBrk="1" hangingPunct="1">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Facilitator Notes:</a:t>
            </a:r>
          </a:p>
          <a:p>
            <a:pPr eaLnBrk="1" hangingPunct="1"/>
            <a:endParaRPr lang="en-AU" dirty="0" smtClean="0"/>
          </a:p>
          <a:p>
            <a:pPr eaLnBrk="1" hangingPunct="1"/>
            <a:r>
              <a:rPr lang="en-AU" dirty="0" smtClean="0"/>
              <a:t>Bulk fluxes are directly proportional to the wind speed.</a:t>
            </a:r>
          </a:p>
          <a:p>
            <a:pPr eaLnBrk="1" hangingPunct="1"/>
            <a:r>
              <a:rPr lang="en-AU" dirty="0" smtClean="0"/>
              <a:t>Wind speed and direction are taken together, partly because they are often both obtained from a single instrument, but also because they are measured relative to the ship and must be combined with the ship’s heading, course, and speed to arrive at the true wind vector,</a:t>
            </a:r>
            <a:r>
              <a:rPr lang="en-AU" baseline="0" dirty="0" smtClean="0"/>
              <a:t> </a:t>
            </a:r>
            <a:r>
              <a:rPr lang="en-AU" dirty="0" smtClean="0"/>
              <a:t>which </a:t>
            </a:r>
            <a:r>
              <a:rPr lang="en-AU" baseline="0" dirty="0" smtClean="0"/>
              <a:t>will be covered in Lesson 4.</a:t>
            </a:r>
          </a:p>
          <a:p>
            <a:pPr eaLnBrk="1" hangingPunct="1"/>
            <a:endParaRPr lang="en-AU" baseline="0" dirty="0" smtClean="0"/>
          </a:p>
          <a:p>
            <a:pPr eaLnBrk="1" hangingPunct="1"/>
            <a:r>
              <a:rPr lang="en-AU" b="1" i="1" dirty="0" smtClean="0"/>
              <a:t>The demands on accuracy of the ship’s velocity are therefore equivalent to those of the anemometer measurement, a fact not always appreciated.</a:t>
            </a:r>
          </a:p>
          <a:p>
            <a:pPr eaLnBrk="1" hangingPunct="1"/>
            <a:endParaRPr lang="en-AU" dirty="0" smtClean="0"/>
          </a:p>
          <a:p>
            <a:pPr eaLnBrk="1" hangingPunct="1"/>
            <a:r>
              <a:rPr lang="en-AU" dirty="0" smtClean="0"/>
              <a:t>It is thus necessary to record the ship’s navigational data stream together with the meteorological data, and to document whatever information is available on the accuracy of the various components.</a:t>
            </a:r>
            <a:endParaRPr lang="en-AU" dirty="0" smtClean="0"/>
          </a:p>
          <a:p>
            <a:pPr eaLnBrk="1" hangingPunct="1"/>
            <a:endParaRPr lang="en-AU" dirty="0" smtClean="0"/>
          </a:p>
          <a:p>
            <a:pPr eaLnBrk="1" hangingPunct="1"/>
            <a:r>
              <a:rPr lang="en-AU" dirty="0" smtClean="0"/>
              <a:t>The </a:t>
            </a:r>
            <a:r>
              <a:rPr lang="en-AU" dirty="0" smtClean="0"/>
              <a:t>appropriate wind speed to use in bulk flux algorithms is that relative to the ocean surface (i.e., taking account of the surface current). </a:t>
            </a:r>
          </a:p>
          <a:p>
            <a:pPr eaLnBrk="1" hangingPunct="1"/>
            <a:r>
              <a:rPr lang="en-AU" dirty="0" smtClean="0"/>
              <a:t>This introduces another source of uncertainty because the water velocity at the interface itself is very seldom measured.  There are two ways in which conversion from relative to true wind can take some account of the surface velocity:  by combining the ship motion in Earth coordinates (e.g., from GPS) with currents from the ship’s ADCP, or by using the </a:t>
            </a:r>
            <a:r>
              <a:rPr lang="en-AU" dirty="0" err="1" smtClean="0"/>
              <a:t>Döppler</a:t>
            </a:r>
            <a:r>
              <a:rPr lang="en-AU" dirty="0" smtClean="0"/>
              <a:t>-log/gyro, which measures the ship’s motion through the water.  Data reports should indicate which method has been used; both incur additional sources of instrumental error, and furthermore the measured currents are at considerable depth (of order 10 m).  Fortunately, in many cases current is a small fraction of the wind speed, so its contribution to the error is also small, but in light winds it can be significant.</a:t>
            </a:r>
            <a:endParaRPr lang="en-US" dirty="0" smtClean="0"/>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E03C7C93-BA8D-4235-8937-125B4C4606FB}" type="slidenum">
              <a:rPr lang="en-US" smtClean="0"/>
              <a:pPr eaLnBrk="1" hangingPunct="1">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452DA5-4C03-46CD-841A-E693D8B84D15}"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13DB7-18DA-444A-AE08-6BB412FF3D1A}"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03B21-BF3A-494F-A841-1F39342E0DB1}"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55140-13F2-483D-B60B-AA37EF778D93}"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F012C3-439A-4976-9A09-CAE8C11F948F}"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A02283-E807-42C4-8BBD-D34F23753A76}"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776D3-2E37-4450-8DBF-D4553F2FEA0F}"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4C4665-FBC3-4132-8145-AB4AED183B84}"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759B3C-2B18-473E-BB72-0F2A98075239}"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34C667-00F8-4D27-A06A-4B4EEA8D7F68}"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31D3-6953-4747-B919-4F97C286E763}" type="slidenum">
              <a:rPr lang="en-US" smtClean="0"/>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570529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E278FF-96EE-42A5-AF20-EBDA208DDDA1}"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84431D3-6953-4747-B919-4F97C286E7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jpeg"/><Relationship Id="rId8" Type="http://schemas.openxmlformats.org/officeDocument/2006/relationships/image" Target="../media/image52.png"/><Relationship Id="rId9"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0.png"/><Relationship Id="rId5" Type="http://schemas.openxmlformats.org/officeDocument/2006/relationships/image" Target="../media/image61.emf"/><Relationship Id="rId6"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17.png"/><Relationship Id="rId5" Type="http://schemas.openxmlformats.org/officeDocument/2006/relationships/image" Target="../media/image64.png"/><Relationship Id="rId6" Type="http://schemas.openxmlformats.org/officeDocument/2006/relationships/image" Target="../media/image65.jpe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jpe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7.png"/></Relationships>
</file>

<file path=ppt/slides/_rels/slide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17.png"/><Relationship Id="rId10" Type="http://schemas.openxmlformats.org/officeDocument/2006/relationships/image" Target="../media/image36.png"/><Relationship Id="rId11"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1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56359" y="533400"/>
            <a:ext cx="7045518" cy="830997"/>
          </a:xfrm>
          <a:prstGeom prst="rect">
            <a:avLst/>
          </a:prstGeom>
          <a:noFill/>
          <a:ln w="9525">
            <a:noFill/>
            <a:miter lim="800000"/>
            <a:headEnd/>
            <a:tailEnd/>
          </a:ln>
        </p:spPr>
        <p:txBody>
          <a:bodyPr wrap="none">
            <a:spAutoFit/>
          </a:bodyPr>
          <a:lstStyle/>
          <a:p>
            <a:pPr algn="ctr"/>
            <a:r>
              <a:rPr lang="en-US" sz="2400" b="1" dirty="0" smtClean="0">
                <a:solidFill>
                  <a:srgbClr val="FF0000"/>
                </a:solidFill>
              </a:rPr>
              <a:t>Lesson 2:</a:t>
            </a:r>
          </a:p>
          <a:p>
            <a:pPr algn="ctr"/>
            <a:r>
              <a:rPr lang="en-US" sz="2400" b="1" dirty="0" smtClean="0">
                <a:solidFill>
                  <a:srgbClr val="FF0000"/>
                </a:solidFill>
              </a:rPr>
              <a:t>Common </a:t>
            </a:r>
            <a:r>
              <a:rPr lang="en-US" sz="2400" b="1" dirty="0">
                <a:solidFill>
                  <a:srgbClr val="FF0000"/>
                </a:solidFill>
              </a:rPr>
              <a:t>Sensors and Measurements </a:t>
            </a:r>
            <a:r>
              <a:rPr lang="en-US" sz="2400" b="1" dirty="0" smtClean="0">
                <a:solidFill>
                  <a:srgbClr val="FF0000"/>
                </a:solidFill>
              </a:rPr>
              <a:t>Systems</a:t>
            </a:r>
            <a:endParaRPr lang="en-US" sz="2400" b="1" dirty="0">
              <a:solidFill>
                <a:srgbClr val="FF0000"/>
              </a:solidFill>
            </a:endParaRPr>
          </a:p>
        </p:txBody>
      </p:sp>
      <p:grpSp>
        <p:nvGrpSpPr>
          <p:cNvPr id="7" name="Group 6"/>
          <p:cNvGrpSpPr/>
          <p:nvPr/>
        </p:nvGrpSpPr>
        <p:grpSpPr>
          <a:xfrm>
            <a:off x="304800" y="1447800"/>
            <a:ext cx="3942105" cy="4424065"/>
            <a:chOff x="2514600" y="1676400"/>
            <a:chExt cx="3942105" cy="4424065"/>
          </a:xfrm>
        </p:grpSpPr>
        <p:pic>
          <p:nvPicPr>
            <p:cNvPr id="3075" name="Picture 3"/>
            <p:cNvPicPr>
              <a:picLocks noChangeAspect="1" noChangeArrowheads="1"/>
            </p:cNvPicPr>
            <p:nvPr/>
          </p:nvPicPr>
          <p:blipFill>
            <a:blip r:embed="rId3" cstate="print"/>
            <a:srcRect l="43750" t="42000" r="41875" b="18000"/>
            <a:stretch>
              <a:fillRect/>
            </a:stretch>
          </p:blipFill>
          <p:spPr bwMode="auto">
            <a:xfrm>
              <a:off x="3352800" y="1676400"/>
              <a:ext cx="2286000" cy="3975652"/>
            </a:xfrm>
            <a:prstGeom prst="rect">
              <a:avLst/>
            </a:prstGeom>
            <a:noFill/>
            <a:ln w="9525">
              <a:noFill/>
              <a:miter lim="800000"/>
              <a:headEnd/>
              <a:tailEnd/>
            </a:ln>
          </p:spPr>
        </p:pic>
        <p:sp>
          <p:nvSpPr>
            <p:cNvPr id="6" name="TextBox 5"/>
            <p:cNvSpPr txBox="1"/>
            <p:nvPr/>
          </p:nvSpPr>
          <p:spPr>
            <a:xfrm>
              <a:off x="2514600" y="5638800"/>
              <a:ext cx="3942105" cy="461665"/>
            </a:xfrm>
            <a:prstGeom prst="rect">
              <a:avLst/>
            </a:prstGeom>
            <a:solidFill>
              <a:schemeClr val="bg1"/>
            </a:solidFill>
          </p:spPr>
          <p:txBody>
            <a:bodyPr wrap="none" rtlCol="0">
              <a:spAutoFit/>
            </a:bodyPr>
            <a:lstStyle/>
            <a:p>
              <a:r>
                <a:rPr lang="en-US" sz="2400" b="1" dirty="0" smtClean="0"/>
                <a:t>If only it were this simple!</a:t>
              </a:r>
              <a:endParaRPr lang="en-US" sz="2400" b="1" dirty="0"/>
            </a:p>
          </p:txBody>
        </p:sp>
      </p:grpSp>
      <p:pic>
        <p:nvPicPr>
          <p:cNvPr id="8" name="Picture 5" descr="Wild Weather_crop"/>
          <p:cNvPicPr>
            <a:picLocks noChangeAspect="1" noChangeArrowheads="1"/>
          </p:cNvPicPr>
          <p:nvPr/>
        </p:nvPicPr>
        <p:blipFill>
          <a:blip r:embed="rId4" cstate="print"/>
          <a:srcRect/>
          <a:stretch>
            <a:fillRect/>
          </a:stretch>
        </p:blipFill>
        <p:spPr bwMode="auto">
          <a:xfrm>
            <a:off x="4419600" y="1447800"/>
            <a:ext cx="3249613" cy="379966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0" y="76200"/>
            <a:ext cx="9145452" cy="584776"/>
          </a:xfrm>
          <a:prstGeom prst="rect">
            <a:avLst/>
          </a:prstGeom>
          <a:solidFill>
            <a:schemeClr val="bg1"/>
          </a:solidFill>
          <a:ln w="9525">
            <a:noFill/>
            <a:miter lim="800000"/>
            <a:headEnd/>
            <a:tailEnd/>
          </a:ln>
        </p:spPr>
        <p:txBody>
          <a:bodyPr wrap="none">
            <a:spAutoFit/>
          </a:bodyPr>
          <a:lstStyle/>
          <a:p>
            <a:r>
              <a:rPr lang="en-US" sz="3200" b="1" dirty="0" smtClean="0"/>
              <a:t>Incoming Shortwave </a:t>
            </a:r>
            <a:r>
              <a:rPr lang="en-US" sz="3200" b="1" dirty="0"/>
              <a:t>and</a:t>
            </a:r>
            <a:r>
              <a:rPr lang="en-US" sz="3200" b="1" dirty="0" smtClean="0"/>
              <a:t> Longwave </a:t>
            </a:r>
            <a:r>
              <a:rPr lang="en-US" sz="3200" b="1" dirty="0"/>
              <a:t>R</a:t>
            </a:r>
            <a:r>
              <a:rPr lang="en-US" sz="3200" b="1" dirty="0" smtClean="0"/>
              <a:t>adiation</a:t>
            </a:r>
            <a:endParaRPr lang="en-US" sz="3200" b="1" dirty="0"/>
          </a:p>
        </p:txBody>
      </p:sp>
      <p:pic>
        <p:nvPicPr>
          <p:cNvPr id="20486" name="Picture 1"/>
          <p:cNvPicPr>
            <a:picLocks noChangeAspect="1"/>
          </p:cNvPicPr>
          <p:nvPr/>
        </p:nvPicPr>
        <p:blipFill>
          <a:blip r:embed="rId3" cstate="print"/>
          <a:srcRect l="71313" t="43661" r="14343" b="44989"/>
          <a:stretch>
            <a:fillRect/>
          </a:stretch>
        </p:blipFill>
        <p:spPr bwMode="auto">
          <a:xfrm>
            <a:off x="5791200" y="5257800"/>
            <a:ext cx="2590800" cy="1371600"/>
          </a:xfrm>
          <a:prstGeom prst="rect">
            <a:avLst/>
          </a:prstGeom>
          <a:noFill/>
          <a:ln w="9525">
            <a:noFill/>
            <a:miter lim="800000"/>
            <a:headEnd/>
            <a:tailEnd/>
          </a:ln>
        </p:spPr>
      </p:pic>
      <p:pic>
        <p:nvPicPr>
          <p:cNvPr id="20487" name="Picture 5" descr="KNORR_4162008 006"/>
          <p:cNvPicPr>
            <a:picLocks noChangeAspect="1" noChangeArrowheads="1"/>
          </p:cNvPicPr>
          <p:nvPr/>
        </p:nvPicPr>
        <p:blipFill>
          <a:blip r:embed="rId4" cstate="print"/>
          <a:srcRect l="9969" t="16078" r="25876" b="41966"/>
          <a:stretch>
            <a:fillRect/>
          </a:stretch>
        </p:blipFill>
        <p:spPr bwMode="auto">
          <a:xfrm>
            <a:off x="381000" y="5267325"/>
            <a:ext cx="2771775" cy="1362075"/>
          </a:xfrm>
          <a:prstGeom prst="rect">
            <a:avLst/>
          </a:prstGeom>
          <a:noFill/>
          <a:ln w="9525">
            <a:noFill/>
            <a:miter lim="800000"/>
            <a:headEnd/>
            <a:tailEnd/>
          </a:ln>
        </p:spPr>
      </p:pic>
      <p:grpSp>
        <p:nvGrpSpPr>
          <p:cNvPr id="4" name="Group 3"/>
          <p:cNvGrpSpPr/>
          <p:nvPr/>
        </p:nvGrpSpPr>
        <p:grpSpPr>
          <a:xfrm>
            <a:off x="411163" y="914400"/>
            <a:ext cx="4724400" cy="3962400"/>
            <a:chOff x="411163" y="914400"/>
            <a:chExt cx="4724400" cy="3962400"/>
          </a:xfrm>
        </p:grpSpPr>
        <p:pic>
          <p:nvPicPr>
            <p:cNvPr id="20485" name="Picture 4"/>
            <p:cNvPicPr>
              <a:picLocks noChangeAspect="1" noChangeArrowheads="1"/>
            </p:cNvPicPr>
            <p:nvPr/>
          </p:nvPicPr>
          <p:blipFill>
            <a:blip r:embed="rId5" cstate="print"/>
            <a:srcRect l="55200" t="36406" r="27600"/>
            <a:stretch>
              <a:fillRect/>
            </a:stretch>
          </p:blipFill>
          <p:spPr bwMode="auto">
            <a:xfrm>
              <a:off x="4208463" y="1279525"/>
              <a:ext cx="927100" cy="2971800"/>
            </a:xfrm>
            <a:prstGeom prst="rect">
              <a:avLst/>
            </a:prstGeom>
            <a:noFill/>
            <a:ln w="9525">
              <a:noFill/>
              <a:miter lim="800000"/>
              <a:headEnd/>
              <a:tailEnd/>
            </a:ln>
          </p:spPr>
        </p:pic>
        <p:grpSp>
          <p:nvGrpSpPr>
            <p:cNvPr id="2" name="Group 1"/>
            <p:cNvGrpSpPr/>
            <p:nvPr/>
          </p:nvGrpSpPr>
          <p:grpSpPr>
            <a:xfrm>
              <a:off x="411163" y="914400"/>
              <a:ext cx="2439987" cy="3962400"/>
              <a:chOff x="411163" y="914400"/>
              <a:chExt cx="2439987" cy="3962400"/>
            </a:xfrm>
          </p:grpSpPr>
          <p:pic>
            <p:nvPicPr>
              <p:cNvPr id="20483" name="Picture 2"/>
              <p:cNvPicPr>
                <a:picLocks noChangeAspect="1" noChangeArrowheads="1"/>
              </p:cNvPicPr>
              <p:nvPr/>
            </p:nvPicPr>
            <p:blipFill>
              <a:blip r:embed="rId6" cstate="print"/>
              <a:srcRect/>
              <a:stretch>
                <a:fillRect/>
              </a:stretch>
            </p:blipFill>
            <p:spPr bwMode="auto">
              <a:xfrm>
                <a:off x="411163" y="914400"/>
                <a:ext cx="2273123" cy="1600200"/>
              </a:xfrm>
              <a:prstGeom prst="rect">
                <a:avLst/>
              </a:prstGeom>
              <a:noFill/>
              <a:ln w="9525">
                <a:noFill/>
                <a:miter lim="800000"/>
                <a:headEnd/>
                <a:tailEnd/>
              </a:ln>
              <a:effectLst/>
            </p:spPr>
          </p:pic>
          <p:pic>
            <p:nvPicPr>
              <p:cNvPr id="20488" name="Picture 7" descr="solar_317"/>
              <p:cNvPicPr>
                <a:picLocks noChangeAspect="1" noChangeArrowheads="1"/>
              </p:cNvPicPr>
              <p:nvPr/>
            </p:nvPicPr>
            <p:blipFill>
              <a:blip r:embed="rId7" cstate="print"/>
              <a:srcRect/>
              <a:stretch>
                <a:fillRect/>
              </a:stretch>
            </p:blipFill>
            <p:spPr bwMode="auto">
              <a:xfrm>
                <a:off x="412750" y="3048000"/>
                <a:ext cx="2438400" cy="1828800"/>
              </a:xfrm>
              <a:prstGeom prst="rect">
                <a:avLst/>
              </a:prstGeom>
              <a:noFill/>
              <a:ln w="9525">
                <a:noFill/>
                <a:miter lim="800000"/>
                <a:headEnd/>
                <a:tailEnd/>
              </a:ln>
            </p:spPr>
          </p:pic>
          <p:sp>
            <p:nvSpPr>
              <p:cNvPr id="11" name="TextBox 10"/>
              <p:cNvSpPr txBox="1"/>
              <p:nvPr/>
            </p:nvSpPr>
            <p:spPr>
              <a:xfrm>
                <a:off x="1371600" y="2590800"/>
                <a:ext cx="556563" cy="369332"/>
              </a:xfrm>
              <a:prstGeom prst="rect">
                <a:avLst/>
              </a:prstGeom>
              <a:noFill/>
            </p:spPr>
            <p:txBody>
              <a:bodyPr wrap="none" rtlCol="0">
                <a:spAutoFit/>
              </a:bodyPr>
              <a:lstStyle/>
              <a:p>
                <a:r>
                  <a:rPr lang="en-US" b="1" dirty="0" smtClean="0"/>
                  <a:t>SW</a:t>
                </a:r>
                <a:endParaRPr lang="en-US" b="1" dirty="0"/>
              </a:p>
            </p:txBody>
          </p:sp>
        </p:grpSp>
      </p:grpSp>
      <p:grpSp>
        <p:nvGrpSpPr>
          <p:cNvPr id="3" name="Group 2"/>
          <p:cNvGrpSpPr/>
          <p:nvPr/>
        </p:nvGrpSpPr>
        <p:grpSpPr>
          <a:xfrm>
            <a:off x="5867400" y="914400"/>
            <a:ext cx="2432050" cy="3932238"/>
            <a:chOff x="5867400" y="914400"/>
            <a:chExt cx="2432050" cy="3932238"/>
          </a:xfrm>
        </p:grpSpPr>
        <p:pic>
          <p:nvPicPr>
            <p:cNvPr id="20484" name="Picture 3"/>
            <p:cNvPicPr>
              <a:picLocks noChangeAspect="1" noChangeArrowheads="1"/>
            </p:cNvPicPr>
            <p:nvPr/>
          </p:nvPicPr>
          <p:blipFill>
            <a:blip r:embed="rId8" cstate="print"/>
            <a:srcRect/>
            <a:stretch>
              <a:fillRect/>
            </a:stretch>
          </p:blipFill>
          <p:spPr bwMode="auto">
            <a:xfrm>
              <a:off x="5956476" y="914400"/>
              <a:ext cx="2273124" cy="1600200"/>
            </a:xfrm>
            <a:prstGeom prst="rect">
              <a:avLst/>
            </a:prstGeom>
            <a:noFill/>
            <a:ln w="9525">
              <a:noFill/>
              <a:miter lim="800000"/>
              <a:headEnd/>
              <a:tailEnd/>
            </a:ln>
            <a:effectLst/>
          </p:spPr>
        </p:pic>
        <p:pic>
          <p:nvPicPr>
            <p:cNvPr id="20489" name="Picture 8" descr="IR_320"/>
            <p:cNvPicPr>
              <a:picLocks noChangeAspect="1" noChangeArrowheads="1"/>
            </p:cNvPicPr>
            <p:nvPr/>
          </p:nvPicPr>
          <p:blipFill>
            <a:blip r:embed="rId9" cstate="print"/>
            <a:srcRect/>
            <a:stretch>
              <a:fillRect/>
            </a:stretch>
          </p:blipFill>
          <p:spPr bwMode="auto">
            <a:xfrm>
              <a:off x="5867400" y="3017838"/>
              <a:ext cx="2432050" cy="1828800"/>
            </a:xfrm>
            <a:prstGeom prst="rect">
              <a:avLst/>
            </a:prstGeom>
            <a:noFill/>
            <a:ln w="9525">
              <a:noFill/>
              <a:miter lim="800000"/>
              <a:headEnd/>
              <a:tailEnd/>
            </a:ln>
          </p:spPr>
        </p:pic>
        <p:sp>
          <p:nvSpPr>
            <p:cNvPr id="12" name="TextBox 11"/>
            <p:cNvSpPr txBox="1"/>
            <p:nvPr/>
          </p:nvSpPr>
          <p:spPr>
            <a:xfrm>
              <a:off x="6781800" y="2590800"/>
              <a:ext cx="530979" cy="369332"/>
            </a:xfrm>
            <a:prstGeom prst="rect">
              <a:avLst/>
            </a:prstGeom>
            <a:noFill/>
          </p:spPr>
          <p:txBody>
            <a:bodyPr wrap="none" rtlCol="0">
              <a:spAutoFit/>
            </a:bodyPr>
            <a:lstStyle/>
            <a:p>
              <a:r>
                <a:rPr lang="en-US" b="1" dirty="0" smtClean="0"/>
                <a:t>LW</a:t>
              </a:r>
              <a:endParaRPr lang="en-US" b="1"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1600200" y="177225"/>
            <a:ext cx="5694188" cy="584775"/>
          </a:xfrm>
          <a:prstGeom prst="rect">
            <a:avLst/>
          </a:prstGeom>
          <a:solidFill>
            <a:schemeClr val="bg1"/>
          </a:solidFill>
          <a:ln w="9525">
            <a:noFill/>
            <a:miter lim="800000"/>
            <a:headEnd/>
            <a:tailEnd/>
          </a:ln>
        </p:spPr>
        <p:txBody>
          <a:bodyPr wrap="none">
            <a:spAutoFit/>
          </a:bodyPr>
          <a:lstStyle/>
          <a:p>
            <a:r>
              <a:rPr lang="en-US" sz="3200" b="1" dirty="0" smtClean="0"/>
              <a:t>Direct                          Diffuse</a:t>
            </a:r>
            <a:endParaRPr lang="en-US" sz="3200" b="1" dirty="0"/>
          </a:p>
        </p:txBody>
      </p:sp>
      <p:sp>
        <p:nvSpPr>
          <p:cNvPr id="12" name="TextBox 11"/>
          <p:cNvSpPr txBox="1"/>
          <p:nvPr/>
        </p:nvSpPr>
        <p:spPr>
          <a:xfrm>
            <a:off x="5257800" y="3429000"/>
            <a:ext cx="2621230" cy="369332"/>
          </a:xfrm>
          <a:prstGeom prst="rect">
            <a:avLst/>
          </a:prstGeom>
          <a:noFill/>
        </p:spPr>
        <p:txBody>
          <a:bodyPr wrap="none" rtlCol="0">
            <a:spAutoFit/>
          </a:bodyPr>
          <a:lstStyle/>
          <a:p>
            <a:r>
              <a:rPr lang="en-US" b="1" dirty="0" smtClean="0"/>
              <a:t>Rotating </a:t>
            </a:r>
            <a:r>
              <a:rPr lang="en-US" b="1" dirty="0" err="1" smtClean="0"/>
              <a:t>Shadowband</a:t>
            </a:r>
            <a:endParaRPr lang="en-US" b="1" dirty="0"/>
          </a:p>
        </p:txBody>
      </p:sp>
      <p:pic>
        <p:nvPicPr>
          <p:cNvPr id="8195" name="Picture 3"/>
          <p:cNvPicPr>
            <a:picLocks noChangeAspect="1" noChangeArrowheads="1"/>
          </p:cNvPicPr>
          <p:nvPr/>
        </p:nvPicPr>
        <p:blipFill>
          <a:blip r:embed="rId3" cstate="print"/>
          <a:srcRect/>
          <a:stretch>
            <a:fillRect/>
          </a:stretch>
        </p:blipFill>
        <p:spPr bwMode="auto">
          <a:xfrm>
            <a:off x="5410200" y="1143000"/>
            <a:ext cx="2172473" cy="22098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r="3590"/>
          <a:stretch>
            <a:fillRect/>
          </a:stretch>
        </p:blipFill>
        <p:spPr bwMode="auto">
          <a:xfrm>
            <a:off x="304800" y="1219200"/>
            <a:ext cx="2785533" cy="2133600"/>
          </a:xfrm>
          <a:prstGeom prst="rect">
            <a:avLst/>
          </a:prstGeom>
          <a:noFill/>
          <a:ln w="9525">
            <a:noFill/>
            <a:miter lim="800000"/>
            <a:headEnd/>
            <a:tailEnd/>
          </a:ln>
        </p:spPr>
      </p:pic>
      <p:sp>
        <p:nvSpPr>
          <p:cNvPr id="9" name="TextBox 8"/>
          <p:cNvSpPr txBox="1"/>
          <p:nvPr/>
        </p:nvSpPr>
        <p:spPr>
          <a:xfrm>
            <a:off x="881743" y="3429000"/>
            <a:ext cx="1864613" cy="369332"/>
          </a:xfrm>
          <a:prstGeom prst="rect">
            <a:avLst/>
          </a:prstGeom>
          <a:noFill/>
        </p:spPr>
        <p:txBody>
          <a:bodyPr wrap="none" rtlCol="0">
            <a:spAutoFit/>
          </a:bodyPr>
          <a:lstStyle/>
          <a:p>
            <a:r>
              <a:rPr lang="en-US" b="1" dirty="0" err="1" smtClean="0"/>
              <a:t>Pyroheliometer</a:t>
            </a:r>
            <a:endParaRPr lang="en-US" b="1" dirty="0"/>
          </a:p>
        </p:txBody>
      </p:sp>
      <p:grpSp>
        <p:nvGrpSpPr>
          <p:cNvPr id="2" name="Group 1"/>
          <p:cNvGrpSpPr/>
          <p:nvPr/>
        </p:nvGrpSpPr>
        <p:grpSpPr>
          <a:xfrm>
            <a:off x="990600" y="4110335"/>
            <a:ext cx="7678384" cy="2438783"/>
            <a:chOff x="990600" y="4110335"/>
            <a:chExt cx="7678384" cy="2438783"/>
          </a:xfrm>
        </p:grpSpPr>
        <p:pic>
          <p:nvPicPr>
            <p:cNvPr id="2050" name="Picture 2"/>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29000" y="4648200"/>
              <a:ext cx="1447800" cy="190091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8" name="TextBox 2"/>
            <p:cNvSpPr txBox="1">
              <a:spLocks noChangeArrowheads="1"/>
            </p:cNvSpPr>
            <p:nvPr/>
          </p:nvSpPr>
          <p:spPr bwMode="auto">
            <a:xfrm>
              <a:off x="990600" y="4110335"/>
              <a:ext cx="7678384" cy="461665"/>
            </a:xfrm>
            <a:prstGeom prst="rect">
              <a:avLst/>
            </a:prstGeom>
            <a:solidFill>
              <a:schemeClr val="bg1"/>
            </a:solidFill>
            <a:ln w="9525">
              <a:noFill/>
              <a:miter lim="800000"/>
              <a:headEnd/>
              <a:tailEnd/>
            </a:ln>
          </p:spPr>
          <p:txBody>
            <a:bodyPr wrap="none">
              <a:spAutoFit/>
            </a:bodyPr>
            <a:lstStyle/>
            <a:p>
              <a:r>
                <a:rPr lang="en-US" sz="2400" b="1" dirty="0"/>
                <a:t>PHOTOSYNTHETICALLY ACTIVE </a:t>
              </a:r>
              <a:r>
                <a:rPr lang="en-US" sz="2400" b="1" dirty="0" smtClean="0"/>
                <a:t>RADIATION (PAR)</a:t>
              </a:r>
              <a:endParaRPr lang="en-US" sz="2400" b="1"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3365500" y="228600"/>
            <a:ext cx="1664238" cy="892552"/>
          </a:xfrm>
          <a:prstGeom prst="rect">
            <a:avLst/>
          </a:prstGeom>
          <a:solidFill>
            <a:schemeClr val="bg1"/>
          </a:solidFill>
          <a:ln w="9525">
            <a:noFill/>
            <a:miter lim="800000"/>
            <a:headEnd/>
            <a:tailEnd/>
          </a:ln>
        </p:spPr>
        <p:txBody>
          <a:bodyPr wrap="none">
            <a:spAutoFit/>
          </a:bodyPr>
          <a:lstStyle/>
          <a:p>
            <a:pPr algn="ctr"/>
            <a:r>
              <a:rPr lang="en-US" sz="3200" b="1" dirty="0" smtClean="0"/>
              <a:t>Rainfall</a:t>
            </a:r>
          </a:p>
          <a:p>
            <a:pPr algn="ctr"/>
            <a:r>
              <a:rPr lang="en-US" sz="2000" b="1" dirty="0" smtClean="0"/>
              <a:t>(direct)</a:t>
            </a:r>
            <a:endParaRPr lang="en-US" sz="2000" b="1" dirty="0"/>
          </a:p>
        </p:txBody>
      </p:sp>
      <p:pic>
        <p:nvPicPr>
          <p:cNvPr id="19460" name="Picture 2"/>
          <p:cNvPicPr>
            <a:picLocks noChangeAspect="1" noChangeArrowheads="1"/>
          </p:cNvPicPr>
          <p:nvPr/>
        </p:nvPicPr>
        <p:blipFill>
          <a:blip r:embed="rId3" cstate="print"/>
          <a:srcRect/>
          <a:stretch>
            <a:fillRect/>
          </a:stretch>
        </p:blipFill>
        <p:spPr bwMode="auto">
          <a:xfrm>
            <a:off x="762000" y="1219200"/>
            <a:ext cx="2105025" cy="4007968"/>
          </a:xfrm>
          <a:prstGeom prst="rect">
            <a:avLst/>
          </a:prstGeom>
          <a:noFill/>
          <a:ln w="9525">
            <a:noFill/>
            <a:miter lim="800000"/>
            <a:headEnd/>
            <a:tailEnd/>
          </a:ln>
          <a:effectLst/>
        </p:spPr>
      </p:pic>
      <p:pic>
        <p:nvPicPr>
          <p:cNvPr id="19462" name="Picture 6"/>
          <p:cNvPicPr>
            <a:picLocks noChangeAspect="1" noChangeArrowheads="1"/>
          </p:cNvPicPr>
          <p:nvPr/>
        </p:nvPicPr>
        <p:blipFill>
          <a:blip r:embed="rId4" cstate="print"/>
          <a:srcRect l="56377" t="21564" r="24529" b="7307"/>
          <a:stretch>
            <a:fillRect/>
          </a:stretch>
        </p:blipFill>
        <p:spPr bwMode="auto">
          <a:xfrm>
            <a:off x="5791200" y="1447800"/>
            <a:ext cx="2743200" cy="3829722"/>
          </a:xfrm>
          <a:prstGeom prst="rect">
            <a:avLst/>
          </a:prstGeom>
          <a:noFill/>
          <a:ln w="9525">
            <a:noFill/>
            <a:miter lim="800000"/>
            <a:headEnd/>
            <a:tailEnd/>
          </a:ln>
          <a:effectLst/>
        </p:spPr>
      </p:pic>
      <p:sp>
        <p:nvSpPr>
          <p:cNvPr id="19463" name="TextBox 8"/>
          <p:cNvSpPr txBox="1">
            <a:spLocks noChangeArrowheads="1"/>
          </p:cNvSpPr>
          <p:nvPr/>
        </p:nvSpPr>
        <p:spPr bwMode="auto">
          <a:xfrm>
            <a:off x="5867400" y="5257800"/>
            <a:ext cx="2735044" cy="461665"/>
          </a:xfrm>
          <a:prstGeom prst="rect">
            <a:avLst/>
          </a:prstGeom>
          <a:solidFill>
            <a:schemeClr val="bg1"/>
          </a:solidFill>
          <a:ln w="9525">
            <a:noFill/>
            <a:miter lim="800000"/>
            <a:headEnd/>
            <a:tailEnd/>
          </a:ln>
        </p:spPr>
        <p:txBody>
          <a:bodyPr wrap="none">
            <a:spAutoFit/>
          </a:bodyPr>
          <a:lstStyle/>
          <a:p>
            <a:r>
              <a:rPr lang="en-US" sz="2400" b="1" dirty="0" err="1"/>
              <a:t>Hasse</a:t>
            </a:r>
            <a:r>
              <a:rPr lang="en-US" sz="2400" b="1" dirty="0"/>
              <a:t> et al., 1998</a:t>
            </a:r>
          </a:p>
        </p:txBody>
      </p:sp>
      <p:pic>
        <p:nvPicPr>
          <p:cNvPr id="6146" name="Picture 2"/>
          <p:cNvPicPr>
            <a:picLocks noChangeAspect="1" noChangeArrowheads="1"/>
          </p:cNvPicPr>
          <p:nvPr/>
        </p:nvPicPr>
        <p:blipFill>
          <a:blip r:embed="rId5" cstate="print"/>
          <a:srcRect/>
          <a:stretch>
            <a:fillRect/>
          </a:stretch>
        </p:blipFill>
        <p:spPr bwMode="auto">
          <a:xfrm>
            <a:off x="3657600" y="1371600"/>
            <a:ext cx="1495425" cy="3810000"/>
          </a:xfrm>
          <a:prstGeom prst="rect">
            <a:avLst/>
          </a:prstGeom>
          <a:noFill/>
          <a:ln w="9525">
            <a:noFill/>
            <a:miter lim="800000"/>
            <a:headEnd/>
            <a:tailEnd/>
          </a:ln>
        </p:spPr>
      </p:pic>
      <p:sp>
        <p:nvSpPr>
          <p:cNvPr id="11" name="TextBox 8"/>
          <p:cNvSpPr txBox="1">
            <a:spLocks noChangeArrowheads="1"/>
          </p:cNvSpPr>
          <p:nvPr/>
        </p:nvSpPr>
        <p:spPr bwMode="auto">
          <a:xfrm>
            <a:off x="1328801" y="5181600"/>
            <a:ext cx="1109599" cy="461665"/>
          </a:xfrm>
          <a:prstGeom prst="rect">
            <a:avLst/>
          </a:prstGeom>
          <a:solidFill>
            <a:schemeClr val="bg1"/>
          </a:solidFill>
          <a:ln w="9525">
            <a:noFill/>
            <a:miter lim="800000"/>
            <a:headEnd/>
            <a:tailEnd/>
          </a:ln>
        </p:spPr>
        <p:txBody>
          <a:bodyPr wrap="none">
            <a:spAutoFit/>
          </a:bodyPr>
          <a:lstStyle/>
          <a:p>
            <a:r>
              <a:rPr lang="en-US" sz="2400" b="1" dirty="0" smtClean="0">
                <a:latin typeface="Times New Roman" pitchFamily="18" charset="0"/>
                <a:cs typeface="Times New Roman" pitchFamily="18" charset="0"/>
              </a:rPr>
              <a:t>Siphon</a:t>
            </a:r>
            <a:endParaRPr lang="en-US" sz="24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3365500" y="228600"/>
            <a:ext cx="1664238" cy="892552"/>
          </a:xfrm>
          <a:prstGeom prst="rect">
            <a:avLst/>
          </a:prstGeom>
          <a:solidFill>
            <a:schemeClr val="bg1"/>
          </a:solidFill>
          <a:ln w="9525">
            <a:noFill/>
            <a:miter lim="800000"/>
            <a:headEnd/>
            <a:tailEnd/>
          </a:ln>
        </p:spPr>
        <p:txBody>
          <a:bodyPr wrap="none">
            <a:spAutoFit/>
          </a:bodyPr>
          <a:lstStyle/>
          <a:p>
            <a:pPr algn="ctr"/>
            <a:r>
              <a:rPr lang="en-US" sz="3200" b="1" dirty="0" smtClean="0"/>
              <a:t>Rainfall</a:t>
            </a:r>
          </a:p>
          <a:p>
            <a:pPr algn="ctr"/>
            <a:r>
              <a:rPr lang="en-US" sz="2000" b="1" dirty="0" smtClean="0"/>
              <a:t>(Indirect)</a:t>
            </a:r>
            <a:endParaRPr lang="en-US" sz="2000" b="1" dirty="0"/>
          </a:p>
        </p:txBody>
      </p:sp>
      <p:pic>
        <p:nvPicPr>
          <p:cNvPr id="19459" name="Picture 4"/>
          <p:cNvPicPr>
            <a:picLocks noChangeAspect="1" noChangeArrowheads="1"/>
          </p:cNvPicPr>
          <p:nvPr/>
        </p:nvPicPr>
        <p:blipFill>
          <a:blip r:embed="rId3" cstate="print"/>
          <a:srcRect l="19118" r="19853"/>
          <a:stretch>
            <a:fillRect/>
          </a:stretch>
        </p:blipFill>
        <p:spPr bwMode="auto">
          <a:xfrm>
            <a:off x="1349829" y="3987188"/>
            <a:ext cx="1066799" cy="2183177"/>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685800" y="1219200"/>
            <a:ext cx="3505200" cy="1752600"/>
          </a:xfrm>
          <a:prstGeom prst="rect">
            <a:avLst/>
          </a:prstGeom>
          <a:noFill/>
          <a:ln w="9525">
            <a:noFill/>
            <a:miter lim="800000"/>
            <a:headEnd/>
            <a:tailEnd/>
          </a:ln>
          <a:effectLst/>
        </p:spPr>
      </p:pic>
      <p:pic>
        <p:nvPicPr>
          <p:cNvPr id="19464" name="Picture 11"/>
          <p:cNvPicPr>
            <a:picLocks noChangeAspect="1" noChangeArrowheads="1"/>
          </p:cNvPicPr>
          <p:nvPr/>
        </p:nvPicPr>
        <p:blipFill>
          <a:blip r:embed="rId5" cstate="print"/>
          <a:srcRect/>
          <a:stretch>
            <a:fillRect/>
          </a:stretch>
        </p:blipFill>
        <p:spPr bwMode="auto">
          <a:xfrm>
            <a:off x="4536336" y="4038600"/>
            <a:ext cx="4607664" cy="2819400"/>
          </a:xfrm>
          <a:prstGeom prst="rect">
            <a:avLst/>
          </a:prstGeom>
          <a:noFill/>
          <a:ln w="9525">
            <a:noFill/>
            <a:miter lim="800000"/>
            <a:headEnd/>
            <a:tailEnd/>
          </a:ln>
        </p:spPr>
      </p:pic>
      <p:sp>
        <p:nvSpPr>
          <p:cNvPr id="9" name="TextBox 2"/>
          <p:cNvSpPr txBox="1">
            <a:spLocks noChangeArrowheads="1"/>
          </p:cNvSpPr>
          <p:nvPr/>
        </p:nvSpPr>
        <p:spPr bwMode="auto">
          <a:xfrm>
            <a:off x="3505200" y="3200400"/>
            <a:ext cx="1774845" cy="523220"/>
          </a:xfrm>
          <a:prstGeom prst="rect">
            <a:avLst/>
          </a:prstGeom>
          <a:solidFill>
            <a:schemeClr val="bg1"/>
          </a:solidFill>
          <a:ln w="9525">
            <a:noFill/>
            <a:miter lim="800000"/>
            <a:headEnd/>
            <a:tailEnd/>
          </a:ln>
        </p:spPr>
        <p:txBody>
          <a:bodyPr wrap="none">
            <a:spAutoFit/>
          </a:bodyPr>
          <a:lstStyle/>
          <a:p>
            <a:r>
              <a:rPr lang="en-US" sz="1400" b="1" dirty="0" smtClean="0"/>
              <a:t>Rain rate</a:t>
            </a:r>
          </a:p>
          <a:p>
            <a:r>
              <a:rPr lang="en-US" sz="1400" b="1" dirty="0" smtClean="0"/>
              <a:t>Rain accumulation</a:t>
            </a:r>
            <a:endParaRPr lang="en-US" sz="1400" b="1" dirty="0"/>
          </a:p>
        </p:txBody>
      </p:sp>
      <p:sp>
        <p:nvSpPr>
          <p:cNvPr id="11" name="TextBox 2"/>
          <p:cNvSpPr txBox="1">
            <a:spLocks noChangeArrowheads="1"/>
          </p:cNvSpPr>
          <p:nvPr/>
        </p:nvSpPr>
        <p:spPr bwMode="auto">
          <a:xfrm>
            <a:off x="6172200" y="2819400"/>
            <a:ext cx="1694695" cy="400110"/>
          </a:xfrm>
          <a:prstGeom prst="rect">
            <a:avLst/>
          </a:prstGeom>
          <a:solidFill>
            <a:schemeClr val="bg1"/>
          </a:solidFill>
          <a:ln w="9525">
            <a:noFill/>
            <a:miter lim="800000"/>
            <a:headEnd/>
            <a:tailEnd/>
          </a:ln>
        </p:spPr>
        <p:txBody>
          <a:bodyPr wrap="none">
            <a:spAutoFit/>
          </a:bodyPr>
          <a:lstStyle/>
          <a:p>
            <a:r>
              <a:rPr lang="en-US" sz="2000" b="1" dirty="0" err="1" smtClean="0"/>
              <a:t>Disdrometer</a:t>
            </a:r>
            <a:endParaRPr lang="en-US" sz="2000" b="1" dirty="0"/>
          </a:p>
        </p:txBody>
      </p:sp>
      <p:sp>
        <p:nvSpPr>
          <p:cNvPr id="12" name="TextBox 2"/>
          <p:cNvSpPr txBox="1">
            <a:spLocks noChangeArrowheads="1"/>
          </p:cNvSpPr>
          <p:nvPr/>
        </p:nvSpPr>
        <p:spPr bwMode="auto">
          <a:xfrm>
            <a:off x="1691309" y="3048000"/>
            <a:ext cx="1051891" cy="400110"/>
          </a:xfrm>
          <a:prstGeom prst="rect">
            <a:avLst/>
          </a:prstGeom>
          <a:solidFill>
            <a:schemeClr val="bg1"/>
          </a:solidFill>
          <a:ln w="9525">
            <a:noFill/>
            <a:miter lim="800000"/>
            <a:headEnd/>
            <a:tailEnd/>
          </a:ln>
        </p:spPr>
        <p:txBody>
          <a:bodyPr wrap="none">
            <a:spAutoFit/>
          </a:bodyPr>
          <a:lstStyle/>
          <a:p>
            <a:r>
              <a:rPr lang="en-US" sz="2000" b="1" dirty="0" smtClean="0"/>
              <a:t>Optical</a:t>
            </a:r>
            <a:endParaRPr lang="en-US" sz="2000" b="1" dirty="0"/>
          </a:p>
        </p:txBody>
      </p:sp>
      <p:pic>
        <p:nvPicPr>
          <p:cNvPr id="7170" name="Picture 2"/>
          <p:cNvPicPr>
            <a:picLocks noChangeAspect="1" noChangeArrowheads="1"/>
          </p:cNvPicPr>
          <p:nvPr/>
        </p:nvPicPr>
        <p:blipFill>
          <a:blip r:embed="rId6" cstate="print"/>
          <a:srcRect/>
          <a:stretch>
            <a:fillRect/>
          </a:stretch>
        </p:blipFill>
        <p:spPr bwMode="auto">
          <a:xfrm>
            <a:off x="5562600" y="990600"/>
            <a:ext cx="3067050" cy="1828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274638"/>
            <a:ext cx="8496300" cy="922337"/>
          </a:xfrm>
        </p:spPr>
        <p:txBody>
          <a:bodyPr/>
          <a:lstStyle/>
          <a:p>
            <a:r>
              <a:rPr lang="en-US" sz="3200" dirty="0"/>
              <a:t>Rainfall</a:t>
            </a:r>
            <a:r>
              <a:rPr lang="en-US" sz="3200" dirty="0" smtClean="0"/>
              <a:t> Measuring </a:t>
            </a:r>
            <a:r>
              <a:rPr lang="en-US" sz="3200" dirty="0"/>
              <a:t>I</a:t>
            </a:r>
            <a:r>
              <a:rPr lang="en-US" sz="3200" dirty="0" smtClean="0"/>
              <a:t>nstruments </a:t>
            </a:r>
            <a:r>
              <a:rPr lang="en-US" sz="3200" dirty="0"/>
              <a:t>U</a:t>
            </a:r>
            <a:r>
              <a:rPr lang="en-US" sz="3200" dirty="0" smtClean="0"/>
              <a:t>sed </a:t>
            </a:r>
            <a:r>
              <a:rPr lang="en-US" sz="3200" dirty="0"/>
              <a:t>A</a:t>
            </a:r>
            <a:r>
              <a:rPr lang="en-US" sz="3200" dirty="0" smtClean="0"/>
              <a:t>board </a:t>
            </a:r>
            <a:r>
              <a:rPr lang="en-US" sz="3200" dirty="0"/>
              <a:t>S</a:t>
            </a:r>
            <a:r>
              <a:rPr lang="en-US" sz="3200" dirty="0" smtClean="0"/>
              <a:t>hips </a:t>
            </a:r>
            <a:r>
              <a:rPr lang="en-US" sz="3200" dirty="0"/>
              <a:t>and</a:t>
            </a:r>
            <a:r>
              <a:rPr lang="en-US" sz="3200" dirty="0" smtClean="0"/>
              <a:t> Moorings</a:t>
            </a:r>
            <a:endParaRPr lang="en-US" sz="3200" dirty="0"/>
          </a:p>
        </p:txBody>
      </p:sp>
      <p:sp>
        <p:nvSpPr>
          <p:cNvPr id="61443" name="Rectangle 3"/>
          <p:cNvSpPr>
            <a:spLocks noGrp="1" noChangeArrowheads="1"/>
          </p:cNvSpPr>
          <p:nvPr>
            <p:ph type="body" idx="1"/>
          </p:nvPr>
        </p:nvSpPr>
        <p:spPr>
          <a:xfrm>
            <a:off x="457200" y="1341438"/>
            <a:ext cx="8229600" cy="5327650"/>
          </a:xfrm>
        </p:spPr>
        <p:txBody>
          <a:bodyPr/>
          <a:lstStyle/>
          <a:p>
            <a:r>
              <a:rPr lang="en-US" sz="2800" dirty="0">
                <a:solidFill>
                  <a:srgbClr val="FF3300"/>
                </a:solidFill>
              </a:rPr>
              <a:t>Siphon</a:t>
            </a:r>
            <a:r>
              <a:rPr lang="en-US" sz="2800" dirty="0"/>
              <a:t> </a:t>
            </a:r>
            <a:r>
              <a:rPr lang="en-US" sz="2800" dirty="0" smtClean="0"/>
              <a:t>rain gauge</a:t>
            </a:r>
            <a:endParaRPr lang="en-US" sz="2800" dirty="0"/>
          </a:p>
          <a:p>
            <a:pPr>
              <a:spcBef>
                <a:spcPct val="0"/>
              </a:spcBef>
              <a:buFontTx/>
              <a:buNone/>
            </a:pPr>
            <a:r>
              <a:rPr lang="en-US" sz="2800" dirty="0"/>
              <a:t>		+ Volumetric – direct calibration</a:t>
            </a:r>
          </a:p>
          <a:p>
            <a:pPr>
              <a:spcBef>
                <a:spcPct val="0"/>
              </a:spcBef>
              <a:buFontTx/>
              <a:buNone/>
            </a:pPr>
            <a:r>
              <a:rPr lang="en-US" sz="2800" dirty="0"/>
              <a:t>		- Distorts wind flow</a:t>
            </a:r>
          </a:p>
          <a:p>
            <a:pPr>
              <a:spcBef>
                <a:spcPct val="0"/>
              </a:spcBef>
              <a:buFontTx/>
              <a:buNone/>
            </a:pPr>
            <a:r>
              <a:rPr lang="en-US" sz="2800" dirty="0"/>
              <a:t>		- Funnel can clog with debris or guano</a:t>
            </a:r>
          </a:p>
          <a:p>
            <a:pPr>
              <a:spcBef>
                <a:spcPct val="0"/>
              </a:spcBef>
              <a:buFontTx/>
              <a:buNone/>
            </a:pPr>
            <a:r>
              <a:rPr lang="en-US" sz="2800" dirty="0"/>
              <a:t>		- Misses catch when siphoning</a:t>
            </a:r>
          </a:p>
          <a:p>
            <a:pPr>
              <a:spcBef>
                <a:spcPct val="0"/>
              </a:spcBef>
              <a:buFontTx/>
              <a:buNone/>
            </a:pPr>
            <a:r>
              <a:rPr lang="en-US" sz="2800" dirty="0"/>
              <a:t>		- Evaporation loss at low </a:t>
            </a:r>
            <a:r>
              <a:rPr lang="en-US" sz="2800" dirty="0" smtClean="0"/>
              <a:t>rain rates</a:t>
            </a:r>
            <a:endParaRPr lang="en-US" sz="2800" dirty="0"/>
          </a:p>
          <a:p>
            <a:pPr>
              <a:spcBef>
                <a:spcPct val="0"/>
              </a:spcBef>
              <a:buFontTx/>
              <a:buNone/>
            </a:pPr>
            <a:r>
              <a:rPr lang="en-US" sz="2800" dirty="0"/>
              <a:t>		- Affected by ship motion</a:t>
            </a:r>
          </a:p>
          <a:p>
            <a:r>
              <a:rPr lang="en-US" sz="2800" dirty="0">
                <a:solidFill>
                  <a:srgbClr val="FF3300"/>
                </a:solidFill>
              </a:rPr>
              <a:t>Optical</a:t>
            </a:r>
            <a:r>
              <a:rPr lang="en-US" sz="2800" dirty="0"/>
              <a:t> </a:t>
            </a:r>
            <a:r>
              <a:rPr lang="en-US" sz="2800" dirty="0" smtClean="0"/>
              <a:t>rain gauge </a:t>
            </a:r>
            <a:r>
              <a:rPr lang="en-US" sz="2800" dirty="0"/>
              <a:t>(</a:t>
            </a:r>
            <a:r>
              <a:rPr lang="en-US" sz="2800" dirty="0">
                <a:solidFill>
                  <a:srgbClr val="FF3300"/>
                </a:solidFill>
              </a:rPr>
              <a:t>ORG</a:t>
            </a:r>
            <a:r>
              <a:rPr lang="en-US" sz="2800" dirty="0"/>
              <a:t>)</a:t>
            </a:r>
          </a:p>
          <a:p>
            <a:pPr>
              <a:spcBef>
                <a:spcPct val="0"/>
              </a:spcBef>
              <a:buFontTx/>
              <a:buNone/>
            </a:pPr>
            <a:r>
              <a:rPr lang="en-US" sz="2800" dirty="0"/>
              <a:t>		+ Open path, less wind distortion</a:t>
            </a:r>
          </a:p>
          <a:p>
            <a:pPr>
              <a:spcBef>
                <a:spcPct val="0"/>
              </a:spcBef>
              <a:buFontTx/>
              <a:buNone/>
            </a:pPr>
            <a:r>
              <a:rPr lang="en-US" sz="2800" dirty="0"/>
              <a:t>		+ Sensitive to low </a:t>
            </a:r>
            <a:r>
              <a:rPr lang="en-US" sz="2800" dirty="0" smtClean="0"/>
              <a:t>rain rates</a:t>
            </a:r>
            <a:endParaRPr lang="en-US" sz="2800" dirty="0"/>
          </a:p>
          <a:p>
            <a:pPr>
              <a:spcBef>
                <a:spcPct val="0"/>
              </a:spcBef>
              <a:buFontTx/>
              <a:buNone/>
            </a:pPr>
            <a:r>
              <a:rPr lang="en-US" sz="2800" dirty="0"/>
              <a:t>		- Requires calibration</a:t>
            </a:r>
          </a:p>
          <a:p>
            <a:pPr>
              <a:spcBef>
                <a:spcPct val="0"/>
              </a:spcBef>
              <a:buFontTx/>
              <a:buNone/>
            </a:pPr>
            <a:r>
              <a:rPr lang="en-US" sz="2800" dirty="0"/>
              <a:t>		- Uncertain directional response</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057400" y="228600"/>
            <a:ext cx="4563669" cy="584776"/>
          </a:xfrm>
          <a:prstGeom prst="rect">
            <a:avLst/>
          </a:prstGeom>
          <a:solidFill>
            <a:schemeClr val="bg1"/>
          </a:solidFill>
          <a:ln w="9525">
            <a:noFill/>
            <a:miter lim="800000"/>
            <a:headEnd/>
            <a:tailEnd/>
          </a:ln>
        </p:spPr>
        <p:txBody>
          <a:bodyPr wrap="none">
            <a:spAutoFit/>
          </a:bodyPr>
          <a:lstStyle/>
          <a:p>
            <a:r>
              <a:rPr lang="en-US" sz="3200" b="1" dirty="0"/>
              <a:t>Atmospheric</a:t>
            </a:r>
            <a:r>
              <a:rPr lang="en-US" sz="3200" b="1" dirty="0" smtClean="0"/>
              <a:t> Pressure</a:t>
            </a:r>
            <a:endParaRPr lang="en-US" sz="3200" b="1" dirty="0"/>
          </a:p>
        </p:txBody>
      </p:sp>
      <p:pic>
        <p:nvPicPr>
          <p:cNvPr id="18435" name="Picture 2"/>
          <p:cNvPicPr>
            <a:picLocks noChangeAspect="1" noChangeArrowheads="1"/>
          </p:cNvPicPr>
          <p:nvPr/>
        </p:nvPicPr>
        <p:blipFill>
          <a:blip r:embed="rId3" cstate="print"/>
          <a:srcRect/>
          <a:stretch>
            <a:fillRect/>
          </a:stretch>
        </p:blipFill>
        <p:spPr bwMode="auto">
          <a:xfrm>
            <a:off x="631825" y="1143000"/>
            <a:ext cx="1504950" cy="168592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cstate="print"/>
          <a:srcRect l="19118" r="19853"/>
          <a:stretch>
            <a:fillRect/>
          </a:stretch>
        </p:blipFill>
        <p:spPr bwMode="auto">
          <a:xfrm>
            <a:off x="76200" y="4267200"/>
            <a:ext cx="1143000" cy="2339975"/>
          </a:xfrm>
          <a:prstGeom prst="rect">
            <a:avLst/>
          </a:prstGeom>
          <a:noFill/>
          <a:ln w="9525">
            <a:noFill/>
            <a:miter lim="800000"/>
            <a:headEnd/>
            <a:tailEnd/>
          </a:ln>
        </p:spPr>
      </p:pic>
      <p:pic>
        <p:nvPicPr>
          <p:cNvPr id="18437" name="Picture 3"/>
          <p:cNvPicPr>
            <a:picLocks noChangeAspect="1" noChangeArrowheads="1"/>
          </p:cNvPicPr>
          <p:nvPr/>
        </p:nvPicPr>
        <p:blipFill>
          <a:blip r:embed="rId5" cstate="print"/>
          <a:srcRect/>
          <a:stretch>
            <a:fillRect/>
          </a:stretch>
        </p:blipFill>
        <p:spPr bwMode="auto">
          <a:xfrm>
            <a:off x="2514600" y="1143000"/>
            <a:ext cx="1571625" cy="1819275"/>
          </a:xfrm>
          <a:prstGeom prst="rect">
            <a:avLst/>
          </a:prstGeom>
          <a:noFill/>
          <a:ln w="9525">
            <a:noFill/>
            <a:miter lim="800000"/>
            <a:headEnd/>
            <a:tailEnd/>
          </a:ln>
          <a:effectLst/>
        </p:spPr>
      </p:pic>
      <p:pic>
        <p:nvPicPr>
          <p:cNvPr id="18440" name="Picture 8" descr="pres_interp"/>
          <p:cNvPicPr>
            <a:picLocks noChangeAspect="1" noChangeArrowheads="1"/>
          </p:cNvPicPr>
          <p:nvPr/>
        </p:nvPicPr>
        <p:blipFill>
          <a:blip r:embed="rId6" cstate="print"/>
          <a:srcRect l="2919" r="6825"/>
          <a:stretch>
            <a:fillRect/>
          </a:stretch>
        </p:blipFill>
        <p:spPr bwMode="auto">
          <a:xfrm>
            <a:off x="2667000" y="3284538"/>
            <a:ext cx="4033838" cy="3352800"/>
          </a:xfrm>
          <a:prstGeom prst="rect">
            <a:avLst/>
          </a:prstGeom>
          <a:noFill/>
          <a:ln w="9525">
            <a:noFill/>
            <a:miter lim="800000"/>
            <a:headEnd/>
            <a:tailEnd/>
          </a:ln>
        </p:spPr>
      </p:pic>
      <p:grpSp>
        <p:nvGrpSpPr>
          <p:cNvPr id="2" name="Group 1"/>
          <p:cNvGrpSpPr/>
          <p:nvPr/>
        </p:nvGrpSpPr>
        <p:grpSpPr>
          <a:xfrm>
            <a:off x="5105400" y="914400"/>
            <a:ext cx="3581400" cy="5256371"/>
            <a:chOff x="5105400" y="914400"/>
            <a:chExt cx="3581400" cy="5256371"/>
          </a:xfrm>
        </p:grpSpPr>
        <p:pic>
          <p:nvPicPr>
            <p:cNvPr id="18438" name="Picture 5"/>
            <p:cNvPicPr>
              <a:picLocks noChangeAspect="1" noChangeArrowheads="1"/>
            </p:cNvPicPr>
            <p:nvPr/>
          </p:nvPicPr>
          <p:blipFill>
            <a:blip r:embed="rId7" cstate="print"/>
            <a:srcRect b="33549"/>
            <a:stretch>
              <a:fillRect/>
            </a:stretch>
          </p:blipFill>
          <p:spPr bwMode="auto">
            <a:xfrm>
              <a:off x="6781800" y="914400"/>
              <a:ext cx="1190625" cy="1506538"/>
            </a:xfrm>
            <a:prstGeom prst="rect">
              <a:avLst/>
            </a:prstGeom>
            <a:noFill/>
            <a:ln w="9525">
              <a:noFill/>
              <a:miter lim="800000"/>
              <a:headEnd/>
              <a:tailEnd/>
            </a:ln>
            <a:effectLst/>
          </p:spPr>
        </p:pic>
        <p:sp>
          <p:nvSpPr>
            <p:cNvPr id="18439" name="TextBox 7"/>
            <p:cNvSpPr txBox="1">
              <a:spLocks noChangeArrowheads="1"/>
            </p:cNvSpPr>
            <p:nvPr/>
          </p:nvSpPr>
          <p:spPr bwMode="auto">
            <a:xfrm>
              <a:off x="5105400" y="2514600"/>
              <a:ext cx="3079750" cy="400050"/>
            </a:xfrm>
            <a:prstGeom prst="rect">
              <a:avLst/>
            </a:prstGeom>
            <a:solidFill>
              <a:schemeClr val="bg1"/>
            </a:solidFill>
            <a:ln w="9525">
              <a:noFill/>
              <a:miter lim="800000"/>
              <a:headEnd/>
              <a:tailEnd/>
            </a:ln>
          </p:spPr>
          <p:txBody>
            <a:bodyPr wrap="none">
              <a:spAutoFit/>
            </a:bodyPr>
            <a:lstStyle/>
            <a:p>
              <a:r>
                <a:rPr lang="en-US" sz="1000" b="1" dirty="0"/>
                <a:t>             Quad-Disk                   Pressure Port</a:t>
              </a:r>
            </a:p>
            <a:p>
              <a:r>
                <a:rPr lang="en-US" sz="1000" b="1" dirty="0"/>
                <a:t>minimizes dynamic pressure errors due to wind</a:t>
              </a:r>
            </a:p>
          </p:txBody>
        </p:sp>
        <p:pic>
          <p:nvPicPr>
            <p:cNvPr id="18441" name="Picture 9"/>
            <p:cNvPicPr>
              <a:picLocks noChangeAspect="1" noChangeArrowheads="1"/>
            </p:cNvPicPr>
            <p:nvPr/>
          </p:nvPicPr>
          <p:blipFill>
            <a:blip r:embed="rId8" cstate="print"/>
            <a:srcRect t="2" b="71854"/>
            <a:stretch>
              <a:fillRect/>
            </a:stretch>
          </p:blipFill>
          <p:spPr bwMode="auto">
            <a:xfrm>
              <a:off x="5257800" y="1047750"/>
              <a:ext cx="1428750" cy="938213"/>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cstate="print"/>
            <a:srcRect l="67709" t="25000" r="11458" b="14583"/>
            <a:stretch>
              <a:fillRect/>
            </a:stretch>
          </p:blipFill>
          <p:spPr bwMode="auto">
            <a:xfrm>
              <a:off x="7315200" y="3505200"/>
              <a:ext cx="1219200" cy="2209800"/>
            </a:xfrm>
            <a:prstGeom prst="rect">
              <a:avLst/>
            </a:prstGeom>
            <a:noFill/>
            <a:ln w="9525">
              <a:noFill/>
              <a:miter lim="800000"/>
              <a:headEnd/>
              <a:tailEnd/>
            </a:ln>
          </p:spPr>
        </p:pic>
        <p:sp>
          <p:nvSpPr>
            <p:cNvPr id="11" name="TextBox 7"/>
            <p:cNvSpPr txBox="1">
              <a:spLocks noChangeArrowheads="1"/>
            </p:cNvSpPr>
            <p:nvPr/>
          </p:nvSpPr>
          <p:spPr bwMode="auto">
            <a:xfrm>
              <a:off x="7226144" y="5924550"/>
              <a:ext cx="1460656" cy="246221"/>
            </a:xfrm>
            <a:prstGeom prst="rect">
              <a:avLst/>
            </a:prstGeom>
            <a:solidFill>
              <a:schemeClr val="bg1"/>
            </a:solidFill>
            <a:ln w="9525">
              <a:noFill/>
              <a:miter lim="800000"/>
              <a:headEnd/>
              <a:tailEnd/>
            </a:ln>
          </p:spPr>
          <p:txBody>
            <a:bodyPr wrap="none">
              <a:spAutoFit/>
            </a:bodyPr>
            <a:lstStyle/>
            <a:p>
              <a:r>
                <a:rPr lang="en-US" sz="1000" b="1" dirty="0" smtClean="0"/>
                <a:t>Static Pressure Head</a:t>
              </a:r>
              <a:endParaRPr lang="en-US" sz="1000" b="1"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2057400" y="228600"/>
            <a:ext cx="5103681" cy="584776"/>
          </a:xfrm>
          <a:prstGeom prst="rect">
            <a:avLst/>
          </a:prstGeom>
          <a:solidFill>
            <a:schemeClr val="bg1"/>
          </a:solidFill>
          <a:ln w="9525">
            <a:noFill/>
            <a:miter lim="800000"/>
            <a:headEnd/>
            <a:tailEnd/>
          </a:ln>
        </p:spPr>
        <p:txBody>
          <a:bodyPr wrap="none">
            <a:spAutoFit/>
          </a:bodyPr>
          <a:lstStyle/>
          <a:p>
            <a:r>
              <a:rPr lang="en-US" sz="3200" b="1" dirty="0"/>
              <a:t>Sea</a:t>
            </a:r>
            <a:r>
              <a:rPr lang="en-US" sz="3200" b="1" dirty="0" smtClean="0"/>
              <a:t> Surface </a:t>
            </a:r>
            <a:r>
              <a:rPr lang="en-US" sz="3200" b="1" dirty="0"/>
              <a:t>T</a:t>
            </a:r>
            <a:r>
              <a:rPr lang="en-US" sz="3200" b="1" dirty="0" smtClean="0"/>
              <a:t>emperature</a:t>
            </a:r>
            <a:endParaRPr lang="en-US" sz="3200" b="1" dirty="0"/>
          </a:p>
        </p:txBody>
      </p:sp>
      <p:pic>
        <p:nvPicPr>
          <p:cNvPr id="21507" name="Picture 2"/>
          <p:cNvPicPr>
            <a:picLocks noChangeAspect="1" noChangeArrowheads="1"/>
          </p:cNvPicPr>
          <p:nvPr/>
        </p:nvPicPr>
        <p:blipFill>
          <a:blip r:embed="rId3" cstate="print"/>
          <a:srcRect/>
          <a:stretch>
            <a:fillRect/>
          </a:stretch>
        </p:blipFill>
        <p:spPr bwMode="auto">
          <a:xfrm>
            <a:off x="4572000" y="990600"/>
            <a:ext cx="2390775" cy="2847975"/>
          </a:xfrm>
          <a:prstGeom prst="rect">
            <a:avLst/>
          </a:prstGeom>
          <a:noFill/>
          <a:ln w="9525">
            <a:noFill/>
            <a:miter lim="800000"/>
            <a:headEnd/>
            <a:tailEnd/>
          </a:ln>
          <a:effectLst/>
        </p:spPr>
      </p:pic>
      <p:pic>
        <p:nvPicPr>
          <p:cNvPr id="21508" name="Picture 3"/>
          <p:cNvPicPr>
            <a:picLocks noChangeAspect="1" noChangeArrowheads="1"/>
          </p:cNvPicPr>
          <p:nvPr/>
        </p:nvPicPr>
        <p:blipFill>
          <a:blip r:embed="rId4" cstate="print"/>
          <a:srcRect/>
          <a:stretch>
            <a:fillRect/>
          </a:stretch>
        </p:blipFill>
        <p:spPr bwMode="auto">
          <a:xfrm>
            <a:off x="533400" y="1066800"/>
            <a:ext cx="895350" cy="2857500"/>
          </a:xfrm>
          <a:prstGeom prst="rect">
            <a:avLst/>
          </a:prstGeom>
          <a:noFill/>
          <a:ln w="9525">
            <a:noFill/>
            <a:miter lim="800000"/>
            <a:headEnd/>
            <a:tailEnd/>
          </a:ln>
          <a:effectLst/>
        </p:spPr>
      </p:pic>
      <p:pic>
        <p:nvPicPr>
          <p:cNvPr id="21510" name="Picture 6" descr="W:\Data\HEALY\seasnake.jpg"/>
          <p:cNvPicPr>
            <a:picLocks noChangeAspect="1" noChangeArrowheads="1"/>
          </p:cNvPicPr>
          <p:nvPr/>
        </p:nvPicPr>
        <p:blipFill>
          <a:blip r:embed="rId5" cstate="print"/>
          <a:srcRect l="25000" t="3336" r="27769" b="12408"/>
          <a:stretch>
            <a:fillRect/>
          </a:stretch>
        </p:blipFill>
        <p:spPr bwMode="auto">
          <a:xfrm>
            <a:off x="2057400" y="990600"/>
            <a:ext cx="2295525" cy="3071813"/>
          </a:xfrm>
          <a:prstGeom prst="rect">
            <a:avLst/>
          </a:prstGeom>
          <a:noFill/>
          <a:ln w="9525">
            <a:noFill/>
            <a:miter lim="800000"/>
            <a:headEnd/>
            <a:tailEnd/>
          </a:ln>
        </p:spPr>
      </p:pic>
      <p:pic>
        <p:nvPicPr>
          <p:cNvPr id="9" name="Picture 8" descr="DYNAMO_2011_PSD-SCS_Tsea_comparison_2011_10_20_293.png"/>
          <p:cNvPicPr>
            <a:picLocks noChangeAspect="1"/>
          </p:cNvPicPr>
          <p:nvPr/>
        </p:nvPicPr>
        <p:blipFill>
          <a:blip r:embed="rId6" cstate="print"/>
          <a:stretch>
            <a:fillRect/>
          </a:stretch>
        </p:blipFill>
        <p:spPr>
          <a:xfrm>
            <a:off x="609600" y="4267200"/>
            <a:ext cx="3048000" cy="2286000"/>
          </a:xfrm>
          <a:prstGeom prst="rect">
            <a:avLst/>
          </a:prstGeom>
        </p:spPr>
      </p:pic>
      <p:sp>
        <p:nvSpPr>
          <p:cNvPr id="2" name="TextBox 1"/>
          <p:cNvSpPr txBox="1"/>
          <p:nvPr/>
        </p:nvSpPr>
        <p:spPr>
          <a:xfrm>
            <a:off x="5253216" y="3824969"/>
            <a:ext cx="1261884" cy="369332"/>
          </a:xfrm>
          <a:prstGeom prst="rect">
            <a:avLst/>
          </a:prstGeom>
          <a:noFill/>
        </p:spPr>
        <p:txBody>
          <a:bodyPr wrap="none" rtlCol="0">
            <a:spAutoFit/>
          </a:bodyPr>
          <a:lstStyle/>
          <a:p>
            <a:r>
              <a:rPr lang="en-US" dirty="0" smtClean="0"/>
              <a:t>Sea Chest</a:t>
            </a:r>
            <a:endParaRPr lang="en-US" dirty="0"/>
          </a:p>
        </p:txBody>
      </p:sp>
      <p:grpSp>
        <p:nvGrpSpPr>
          <p:cNvPr id="4" name="Group 3"/>
          <p:cNvGrpSpPr/>
          <p:nvPr/>
        </p:nvGrpSpPr>
        <p:grpSpPr>
          <a:xfrm>
            <a:off x="4267200" y="914400"/>
            <a:ext cx="4495800" cy="5807964"/>
            <a:chOff x="4267200" y="914400"/>
            <a:chExt cx="4495800" cy="5807964"/>
          </a:xfrm>
        </p:grpSpPr>
        <p:pic>
          <p:nvPicPr>
            <p:cNvPr id="21511" name="Picture 7"/>
            <p:cNvPicPr>
              <a:picLocks noChangeAspect="1" noChangeArrowheads="1"/>
            </p:cNvPicPr>
            <p:nvPr/>
          </p:nvPicPr>
          <p:blipFill>
            <a:blip r:embed="rId7" cstate="print"/>
            <a:srcRect l="57500" t="28052" r="26875" b="8571"/>
            <a:stretch>
              <a:fillRect/>
            </a:stretch>
          </p:blipFill>
          <p:spPr bwMode="auto">
            <a:xfrm>
              <a:off x="7239000" y="914400"/>
              <a:ext cx="1219200" cy="2974848"/>
            </a:xfrm>
            <a:prstGeom prst="rect">
              <a:avLst/>
            </a:prstGeom>
            <a:noFill/>
            <a:ln w="9525">
              <a:noFill/>
              <a:miter lim="800000"/>
              <a:headEnd/>
              <a:tailEnd/>
            </a:ln>
          </p:spPr>
        </p:pic>
        <p:pic>
          <p:nvPicPr>
            <p:cNvPr id="21512" name="Picture 8"/>
            <p:cNvPicPr>
              <a:picLocks noChangeAspect="1" noChangeArrowheads="1"/>
            </p:cNvPicPr>
            <p:nvPr/>
          </p:nvPicPr>
          <p:blipFill>
            <a:blip r:embed="rId8" cstate="print"/>
            <a:srcRect l="12532" t="25000" r="24805" b="14583"/>
            <a:stretch>
              <a:fillRect/>
            </a:stretch>
          </p:blipFill>
          <p:spPr bwMode="auto">
            <a:xfrm>
              <a:off x="4267200" y="4114800"/>
              <a:ext cx="4495800" cy="2607564"/>
            </a:xfrm>
            <a:prstGeom prst="rect">
              <a:avLst/>
            </a:prstGeom>
            <a:noFill/>
            <a:ln w="9525">
              <a:noFill/>
              <a:miter lim="800000"/>
              <a:headEnd/>
              <a:tailEnd/>
            </a:ln>
          </p:spPr>
        </p:pic>
        <p:sp>
          <p:nvSpPr>
            <p:cNvPr id="10" name="TextBox 9"/>
            <p:cNvSpPr txBox="1"/>
            <p:nvPr/>
          </p:nvSpPr>
          <p:spPr>
            <a:xfrm>
              <a:off x="7571189" y="3824969"/>
              <a:ext cx="582211" cy="369332"/>
            </a:xfrm>
            <a:prstGeom prst="rect">
              <a:avLst/>
            </a:prstGeom>
            <a:noFill/>
          </p:spPr>
          <p:txBody>
            <a:bodyPr wrap="none" rtlCol="0">
              <a:spAutoFit/>
            </a:bodyPr>
            <a:lstStyle/>
            <a:p>
              <a:r>
                <a:rPr lang="en-US" dirty="0" smtClean="0"/>
                <a:t>Hull</a:t>
              </a:r>
              <a:endParaRPr lang="en-US"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2861" y="1524000"/>
            <a:ext cx="3129539" cy="2362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7022"/>
          <a:stretch/>
        </p:blipFill>
        <p:spPr bwMode="auto">
          <a:xfrm>
            <a:off x="4267199" y="1524000"/>
            <a:ext cx="3165835" cy="2362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2057400" y="228600"/>
            <a:ext cx="5103681" cy="1077218"/>
          </a:xfrm>
          <a:prstGeom prst="rect">
            <a:avLst/>
          </a:prstGeom>
          <a:solidFill>
            <a:schemeClr val="bg1"/>
          </a:solidFill>
          <a:ln w="9525">
            <a:noFill/>
            <a:miter lim="800000"/>
            <a:headEnd/>
            <a:tailEnd/>
          </a:ln>
        </p:spPr>
        <p:txBody>
          <a:bodyPr wrap="none">
            <a:spAutoFit/>
          </a:bodyPr>
          <a:lstStyle/>
          <a:p>
            <a:pPr algn="ctr"/>
            <a:r>
              <a:rPr lang="en-US" sz="3200" b="1" dirty="0"/>
              <a:t>Sea</a:t>
            </a:r>
            <a:r>
              <a:rPr lang="en-US" sz="3200" b="1" dirty="0" smtClean="0"/>
              <a:t> Surface Temperature</a:t>
            </a:r>
          </a:p>
          <a:p>
            <a:pPr algn="ctr"/>
            <a:r>
              <a:rPr lang="en-US" sz="3200" b="1" dirty="0" smtClean="0"/>
              <a:t>(IR)</a:t>
            </a:r>
            <a:endParaRPr lang="en-US" sz="32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299728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0639" y="1143000"/>
            <a:ext cx="8456161" cy="2308324"/>
          </a:xfrm>
          <a:prstGeom prst="rect">
            <a:avLst/>
          </a:prstGeom>
          <a:solidFill>
            <a:schemeClr val="bg1"/>
          </a:solidFill>
        </p:spPr>
        <p:txBody>
          <a:bodyPr wrap="none" rtlCol="0">
            <a:spAutoFit/>
          </a:bodyPr>
          <a:lstStyle/>
          <a:p>
            <a:r>
              <a:rPr lang="en-US" sz="3600" b="1" dirty="0" smtClean="0">
                <a:latin typeface="Times New Roman" pitchFamily="18" charset="0"/>
                <a:cs typeface="Times New Roman" pitchFamily="18" charset="0"/>
              </a:rPr>
              <a:t>TIME</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Reference (UTC)</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Synchronized (GPS)</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between systems when necessary</a:t>
            </a:r>
            <a:endParaRPr lang="en-US" sz="3600" b="1"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5908314"/>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66800" y="228600"/>
            <a:ext cx="7236961" cy="6432530"/>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Ship Motion</a:t>
            </a:r>
            <a:endParaRPr lang="en-US" sz="3200" b="1" dirty="0" smtClean="0">
              <a:latin typeface="Times New Roman" pitchFamily="18" charset="0"/>
              <a:cs typeface="Times New Roman" pitchFamily="18" charset="0"/>
            </a:endParaRPr>
          </a:p>
          <a:p>
            <a:pPr lvl="1">
              <a:buClr>
                <a:srgbClr val="FF3300"/>
              </a:buClr>
              <a:buFont typeface="Arial"/>
              <a:buChar char="•"/>
            </a:pPr>
            <a:r>
              <a:rPr lang="en-US" sz="3200" b="1"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Pitch, roll, yaw</a:t>
            </a:r>
          </a:p>
          <a:p>
            <a:pPr lvl="1">
              <a:buClr>
                <a:srgbClr val="FF3300"/>
              </a:buClr>
              <a:buFont typeface="Arial"/>
              <a:buChar char="•"/>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Accelerations</a:t>
            </a:r>
          </a:p>
          <a:p>
            <a:endParaRPr lang="en-US" sz="36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For mean quantities we believe that these motions are not critical, except during extreme conditions. Other factors that come into play are the flow distortion effects of the ship. There are also known effects caused by waves that are then dependent on the period and amplitude of the waves relative to the wind.</a:t>
            </a:r>
          </a:p>
          <a:p>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We use these for corrections to our higher frequency data used to calculate fluxes.</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0396188"/>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31"/>
          <p:cNvPicPr>
            <a:picLocks noChangeAspect="1" noChangeArrowheads="1"/>
          </p:cNvPicPr>
          <p:nvPr/>
        </p:nvPicPr>
        <p:blipFill>
          <a:blip r:embed="rId3" cstate="print"/>
          <a:srcRect l="9174" t="15730" r="13188" b="17815"/>
          <a:stretch>
            <a:fillRect/>
          </a:stretch>
        </p:blipFill>
        <p:spPr bwMode="auto">
          <a:xfrm>
            <a:off x="2732088" y="1905000"/>
            <a:ext cx="3046412" cy="1712913"/>
          </a:xfrm>
          <a:prstGeom prst="rect">
            <a:avLst/>
          </a:prstGeom>
          <a:noFill/>
          <a:ln w="9525">
            <a:noFill/>
            <a:miter lim="800000"/>
            <a:headEnd/>
            <a:tailEnd/>
          </a:ln>
          <a:effectLst/>
        </p:spPr>
      </p:pic>
      <p:sp>
        <p:nvSpPr>
          <p:cNvPr id="11267" name="Text Box 21"/>
          <p:cNvSpPr txBox="1">
            <a:spLocks noChangeArrowheads="1"/>
          </p:cNvSpPr>
          <p:nvPr/>
        </p:nvSpPr>
        <p:spPr bwMode="auto">
          <a:xfrm>
            <a:off x="3336925" y="265113"/>
            <a:ext cx="184150" cy="366712"/>
          </a:xfrm>
          <a:prstGeom prst="rect">
            <a:avLst/>
          </a:prstGeom>
          <a:noFill/>
          <a:ln w="9525">
            <a:noFill/>
            <a:miter lim="800000"/>
            <a:headEnd/>
            <a:tailEnd/>
          </a:ln>
        </p:spPr>
        <p:txBody>
          <a:bodyPr wrap="none">
            <a:spAutoFit/>
          </a:bodyPr>
          <a:lstStyle/>
          <a:p>
            <a:endParaRPr lang="en-US" dirty="0"/>
          </a:p>
        </p:txBody>
      </p:sp>
      <p:grpSp>
        <p:nvGrpSpPr>
          <p:cNvPr id="11268" name="Group 27"/>
          <p:cNvGrpSpPr>
            <a:grpSpLocks/>
          </p:cNvGrpSpPr>
          <p:nvPr/>
        </p:nvGrpSpPr>
        <p:grpSpPr bwMode="auto">
          <a:xfrm>
            <a:off x="5943600" y="76200"/>
            <a:ext cx="3048000" cy="2057400"/>
            <a:chOff x="3744" y="48"/>
            <a:chExt cx="1920" cy="1296"/>
          </a:xfrm>
        </p:grpSpPr>
        <p:pic>
          <p:nvPicPr>
            <p:cNvPr id="11290" name="Picture 25" descr="Healy1"/>
            <p:cNvPicPr>
              <a:picLocks noChangeAspect="1" noChangeArrowheads="1"/>
            </p:cNvPicPr>
            <p:nvPr/>
          </p:nvPicPr>
          <p:blipFill>
            <a:blip r:embed="rId4" cstate="print"/>
            <a:srcRect l="17693" t="6967" r="8461" b="26639"/>
            <a:stretch>
              <a:fillRect/>
            </a:stretch>
          </p:blipFill>
          <p:spPr bwMode="auto">
            <a:xfrm>
              <a:off x="3744" y="48"/>
              <a:ext cx="1920" cy="1296"/>
            </a:xfrm>
            <a:prstGeom prst="rect">
              <a:avLst/>
            </a:prstGeom>
            <a:noFill/>
            <a:ln w="9525">
              <a:noFill/>
              <a:miter lim="800000"/>
              <a:headEnd/>
              <a:tailEnd/>
            </a:ln>
          </p:spPr>
        </p:pic>
        <p:sp>
          <p:nvSpPr>
            <p:cNvPr id="11291" name="Text Box 26"/>
            <p:cNvSpPr txBox="1">
              <a:spLocks noChangeArrowheads="1"/>
            </p:cNvSpPr>
            <p:nvPr/>
          </p:nvSpPr>
          <p:spPr bwMode="auto">
            <a:xfrm>
              <a:off x="4903" y="50"/>
              <a:ext cx="330" cy="155"/>
            </a:xfrm>
            <a:prstGeom prst="rect">
              <a:avLst/>
            </a:prstGeom>
            <a:solidFill>
              <a:srgbClr val="FFFFFF"/>
            </a:solidFill>
            <a:ln w="9525">
              <a:noFill/>
              <a:miter lim="800000"/>
              <a:headEnd/>
              <a:tailEnd/>
            </a:ln>
          </p:spPr>
          <p:txBody>
            <a:bodyPr wrap="none">
              <a:spAutoFit/>
            </a:bodyPr>
            <a:lstStyle/>
            <a:p>
              <a:r>
                <a:rPr lang="en-US" sz="1000" b="1" dirty="0"/>
                <a:t>Healy</a:t>
              </a:r>
            </a:p>
          </p:txBody>
        </p:sp>
      </p:grpSp>
      <p:grpSp>
        <p:nvGrpSpPr>
          <p:cNvPr id="11269" name="Group 31"/>
          <p:cNvGrpSpPr>
            <a:grpSpLocks/>
          </p:cNvGrpSpPr>
          <p:nvPr/>
        </p:nvGrpSpPr>
        <p:grpSpPr bwMode="auto">
          <a:xfrm>
            <a:off x="304800" y="3657600"/>
            <a:ext cx="2379663" cy="1828800"/>
            <a:chOff x="2008" y="2688"/>
            <a:chExt cx="1296" cy="960"/>
          </a:xfrm>
        </p:grpSpPr>
        <p:pic>
          <p:nvPicPr>
            <p:cNvPr id="11288" name="Picture 29"/>
            <p:cNvPicPr>
              <a:picLocks noChangeAspect="1" noChangeArrowheads="1"/>
            </p:cNvPicPr>
            <p:nvPr/>
          </p:nvPicPr>
          <p:blipFill>
            <a:blip r:embed="rId5" cstate="print"/>
            <a:srcRect l="6400" t="4210" r="7201" b="11578"/>
            <a:stretch>
              <a:fillRect/>
            </a:stretch>
          </p:blipFill>
          <p:spPr bwMode="auto">
            <a:xfrm>
              <a:off x="2008" y="2688"/>
              <a:ext cx="1296" cy="960"/>
            </a:xfrm>
            <a:prstGeom prst="rect">
              <a:avLst/>
            </a:prstGeom>
            <a:noFill/>
            <a:ln w="9525">
              <a:noFill/>
              <a:miter lim="800000"/>
              <a:headEnd/>
              <a:tailEnd/>
            </a:ln>
          </p:spPr>
        </p:pic>
        <p:sp>
          <p:nvSpPr>
            <p:cNvPr id="11289" name="Text Box 30"/>
            <p:cNvSpPr txBox="1">
              <a:spLocks noChangeArrowheads="1"/>
            </p:cNvSpPr>
            <p:nvPr/>
          </p:nvSpPr>
          <p:spPr bwMode="auto">
            <a:xfrm>
              <a:off x="2008" y="2688"/>
              <a:ext cx="291" cy="129"/>
            </a:xfrm>
            <a:prstGeom prst="rect">
              <a:avLst/>
            </a:prstGeom>
            <a:solidFill>
              <a:srgbClr val="FFFFFF"/>
            </a:solidFill>
            <a:ln w="9525">
              <a:noFill/>
              <a:miter lim="800000"/>
              <a:headEnd/>
              <a:tailEnd/>
            </a:ln>
          </p:spPr>
          <p:txBody>
            <a:bodyPr wrap="none">
              <a:spAutoFit/>
            </a:bodyPr>
            <a:lstStyle/>
            <a:p>
              <a:r>
                <a:rPr lang="en-US" sz="1000" b="1" dirty="0"/>
                <a:t>Knorr</a:t>
              </a:r>
            </a:p>
          </p:txBody>
        </p:sp>
      </p:grpSp>
      <p:grpSp>
        <p:nvGrpSpPr>
          <p:cNvPr id="11270" name="Group 34"/>
          <p:cNvGrpSpPr>
            <a:grpSpLocks/>
          </p:cNvGrpSpPr>
          <p:nvPr/>
        </p:nvGrpSpPr>
        <p:grpSpPr bwMode="auto">
          <a:xfrm>
            <a:off x="266700" y="152400"/>
            <a:ext cx="2608263" cy="1524000"/>
            <a:chOff x="96" y="1680"/>
            <a:chExt cx="1536" cy="768"/>
          </a:xfrm>
        </p:grpSpPr>
        <p:pic>
          <p:nvPicPr>
            <p:cNvPr id="11286" name="Picture 32" descr="DSCF0035"/>
            <p:cNvPicPr>
              <a:picLocks noChangeAspect="1" noChangeArrowheads="1"/>
            </p:cNvPicPr>
            <p:nvPr/>
          </p:nvPicPr>
          <p:blipFill>
            <a:blip r:embed="rId6" cstate="print"/>
            <a:srcRect l="5405" t="14415" r="8109" b="27928"/>
            <a:stretch>
              <a:fillRect/>
            </a:stretch>
          </p:blipFill>
          <p:spPr bwMode="auto">
            <a:xfrm>
              <a:off x="96" y="1680"/>
              <a:ext cx="1536" cy="768"/>
            </a:xfrm>
            <a:prstGeom prst="rect">
              <a:avLst/>
            </a:prstGeom>
            <a:noFill/>
            <a:ln w="9525">
              <a:noFill/>
              <a:miter lim="800000"/>
              <a:headEnd/>
              <a:tailEnd/>
            </a:ln>
          </p:spPr>
        </p:pic>
        <p:sp>
          <p:nvSpPr>
            <p:cNvPr id="11287" name="Text Box 33"/>
            <p:cNvSpPr txBox="1">
              <a:spLocks noChangeArrowheads="1"/>
            </p:cNvSpPr>
            <p:nvPr/>
          </p:nvSpPr>
          <p:spPr bwMode="auto">
            <a:xfrm>
              <a:off x="958" y="1700"/>
              <a:ext cx="344" cy="124"/>
            </a:xfrm>
            <a:prstGeom prst="rect">
              <a:avLst/>
            </a:prstGeom>
            <a:solidFill>
              <a:srgbClr val="FFFFFF"/>
            </a:solidFill>
            <a:ln w="9525">
              <a:noFill/>
              <a:miter lim="800000"/>
              <a:headEnd/>
              <a:tailEnd/>
            </a:ln>
          </p:spPr>
          <p:txBody>
            <a:bodyPr wrap="none">
              <a:spAutoFit/>
            </a:bodyPr>
            <a:lstStyle/>
            <a:p>
              <a:r>
                <a:rPr lang="en-US" sz="1000" b="1" dirty="0"/>
                <a:t>Brown</a:t>
              </a:r>
            </a:p>
          </p:txBody>
        </p:sp>
      </p:grpSp>
      <p:pic>
        <p:nvPicPr>
          <p:cNvPr id="11271" name="Picture 26"/>
          <p:cNvPicPr>
            <a:picLocks noChangeAspect="1" noChangeArrowheads="1"/>
          </p:cNvPicPr>
          <p:nvPr/>
        </p:nvPicPr>
        <p:blipFill>
          <a:blip r:embed="rId7" cstate="print"/>
          <a:srcRect/>
          <a:stretch>
            <a:fillRect/>
          </a:stretch>
        </p:blipFill>
        <p:spPr bwMode="auto">
          <a:xfrm>
            <a:off x="266700" y="1957388"/>
            <a:ext cx="2417763" cy="1624012"/>
          </a:xfrm>
          <a:prstGeom prst="rect">
            <a:avLst/>
          </a:prstGeom>
          <a:noFill/>
          <a:ln w="9525">
            <a:noFill/>
            <a:miter lim="800000"/>
            <a:headEnd/>
            <a:tailEnd/>
          </a:ln>
        </p:spPr>
      </p:pic>
      <p:sp>
        <p:nvSpPr>
          <p:cNvPr id="11272" name="TextBox 26"/>
          <p:cNvSpPr txBox="1">
            <a:spLocks noChangeArrowheads="1"/>
          </p:cNvSpPr>
          <p:nvPr/>
        </p:nvSpPr>
        <p:spPr bwMode="auto">
          <a:xfrm>
            <a:off x="298450" y="1879600"/>
            <a:ext cx="654050" cy="246063"/>
          </a:xfrm>
          <a:prstGeom prst="rect">
            <a:avLst/>
          </a:prstGeom>
          <a:solidFill>
            <a:schemeClr val="bg1"/>
          </a:solidFill>
          <a:ln w="9525">
            <a:noFill/>
            <a:miter lim="800000"/>
            <a:headEnd/>
            <a:tailEnd/>
          </a:ln>
        </p:spPr>
        <p:txBody>
          <a:bodyPr wrap="none">
            <a:spAutoFit/>
          </a:bodyPr>
          <a:lstStyle/>
          <a:p>
            <a:r>
              <a:rPr lang="en-US" sz="1000" b="1" dirty="0"/>
              <a:t>Atlantis</a:t>
            </a:r>
          </a:p>
        </p:txBody>
      </p:sp>
      <p:pic>
        <p:nvPicPr>
          <p:cNvPr id="11273" name="Picture 21"/>
          <p:cNvPicPr>
            <a:picLocks noChangeAspect="1" noChangeArrowheads="1"/>
          </p:cNvPicPr>
          <p:nvPr/>
        </p:nvPicPr>
        <p:blipFill>
          <a:blip r:embed="rId8" cstate="print"/>
          <a:srcRect/>
          <a:stretch>
            <a:fillRect/>
          </a:stretch>
        </p:blipFill>
        <p:spPr bwMode="auto">
          <a:xfrm>
            <a:off x="5953125" y="2252663"/>
            <a:ext cx="2962275" cy="2166937"/>
          </a:xfrm>
          <a:prstGeom prst="rect">
            <a:avLst/>
          </a:prstGeom>
          <a:noFill/>
          <a:ln w="9525">
            <a:noFill/>
            <a:miter lim="800000"/>
            <a:headEnd/>
            <a:tailEnd/>
          </a:ln>
          <a:effectLst/>
        </p:spPr>
      </p:pic>
      <p:sp>
        <p:nvSpPr>
          <p:cNvPr id="11274" name="Text Box 26"/>
          <p:cNvSpPr txBox="1">
            <a:spLocks noChangeArrowheads="1"/>
          </p:cNvSpPr>
          <p:nvPr/>
        </p:nvSpPr>
        <p:spPr bwMode="auto">
          <a:xfrm>
            <a:off x="6067425" y="2286000"/>
            <a:ext cx="866775" cy="246063"/>
          </a:xfrm>
          <a:prstGeom prst="rect">
            <a:avLst/>
          </a:prstGeom>
          <a:solidFill>
            <a:schemeClr val="bg1"/>
          </a:solidFill>
          <a:ln w="9525">
            <a:noFill/>
            <a:miter lim="800000"/>
            <a:headEnd/>
            <a:tailEnd/>
          </a:ln>
        </p:spPr>
        <p:txBody>
          <a:bodyPr wrap="none">
            <a:spAutoFit/>
          </a:bodyPr>
          <a:lstStyle/>
          <a:p>
            <a:r>
              <a:rPr lang="en-US" sz="1000" b="1" dirty="0"/>
              <a:t>Kilo </a:t>
            </a:r>
            <a:r>
              <a:rPr lang="en-US" sz="1000" b="1" dirty="0" err="1"/>
              <a:t>Moana</a:t>
            </a:r>
            <a:endParaRPr lang="en-US" sz="1000" b="1"/>
          </a:p>
        </p:txBody>
      </p:sp>
      <p:pic>
        <p:nvPicPr>
          <p:cNvPr id="11275" name="Picture 22"/>
          <p:cNvPicPr>
            <a:picLocks noChangeAspect="1" noChangeArrowheads="1"/>
          </p:cNvPicPr>
          <p:nvPr/>
        </p:nvPicPr>
        <p:blipFill>
          <a:blip r:embed="rId9" cstate="print"/>
          <a:srcRect l="11415" t="21719" r="4584"/>
          <a:stretch>
            <a:fillRect/>
          </a:stretch>
        </p:blipFill>
        <p:spPr bwMode="auto">
          <a:xfrm>
            <a:off x="5853113" y="4619625"/>
            <a:ext cx="2986087" cy="1857375"/>
          </a:xfrm>
          <a:prstGeom prst="rect">
            <a:avLst/>
          </a:prstGeom>
          <a:noFill/>
          <a:ln w="9525">
            <a:noFill/>
            <a:miter lim="800000"/>
            <a:headEnd/>
            <a:tailEnd/>
          </a:ln>
          <a:effectLst/>
        </p:spPr>
      </p:pic>
      <p:sp>
        <p:nvSpPr>
          <p:cNvPr id="11276" name="Text Box 26"/>
          <p:cNvSpPr txBox="1">
            <a:spLocks noChangeArrowheads="1"/>
          </p:cNvSpPr>
          <p:nvPr/>
        </p:nvSpPr>
        <p:spPr bwMode="auto">
          <a:xfrm>
            <a:off x="7562850" y="4648200"/>
            <a:ext cx="1276350" cy="246063"/>
          </a:xfrm>
          <a:prstGeom prst="rect">
            <a:avLst/>
          </a:prstGeom>
          <a:solidFill>
            <a:schemeClr val="bg1"/>
          </a:solidFill>
          <a:ln w="9525">
            <a:noFill/>
            <a:miter lim="800000"/>
            <a:headEnd/>
            <a:tailEnd/>
          </a:ln>
        </p:spPr>
        <p:txBody>
          <a:bodyPr wrap="none">
            <a:spAutoFit/>
          </a:bodyPr>
          <a:lstStyle/>
          <a:p>
            <a:r>
              <a:rPr lang="en-US" sz="1000" b="1"/>
              <a:t>Okeanos Explorer</a:t>
            </a:r>
          </a:p>
        </p:txBody>
      </p:sp>
      <p:pic>
        <p:nvPicPr>
          <p:cNvPr id="11277" name="Picture 24"/>
          <p:cNvPicPr>
            <a:picLocks noChangeAspect="1" noChangeArrowheads="1"/>
          </p:cNvPicPr>
          <p:nvPr/>
        </p:nvPicPr>
        <p:blipFill>
          <a:blip r:embed="rId10" cstate="print"/>
          <a:srcRect/>
          <a:stretch>
            <a:fillRect/>
          </a:stretch>
        </p:blipFill>
        <p:spPr bwMode="auto">
          <a:xfrm>
            <a:off x="2819400" y="5229225"/>
            <a:ext cx="2921000" cy="1552575"/>
          </a:xfrm>
          <a:prstGeom prst="rect">
            <a:avLst/>
          </a:prstGeom>
          <a:noFill/>
          <a:ln w="9525">
            <a:noFill/>
            <a:miter lim="800000"/>
            <a:headEnd/>
            <a:tailEnd/>
          </a:ln>
          <a:effectLst/>
        </p:spPr>
      </p:pic>
      <p:sp>
        <p:nvSpPr>
          <p:cNvPr id="11278" name="Text Box 26"/>
          <p:cNvSpPr txBox="1">
            <a:spLocks noChangeArrowheads="1"/>
          </p:cNvSpPr>
          <p:nvPr/>
        </p:nvSpPr>
        <p:spPr bwMode="auto">
          <a:xfrm>
            <a:off x="2844800" y="5240338"/>
            <a:ext cx="1419225" cy="246062"/>
          </a:xfrm>
          <a:prstGeom prst="rect">
            <a:avLst/>
          </a:prstGeom>
          <a:solidFill>
            <a:schemeClr val="bg1"/>
          </a:solidFill>
          <a:ln w="9525">
            <a:noFill/>
            <a:miter lim="800000"/>
            <a:headEnd/>
            <a:tailEnd/>
          </a:ln>
        </p:spPr>
        <p:txBody>
          <a:bodyPr wrap="none">
            <a:spAutoFit/>
          </a:bodyPr>
          <a:lstStyle/>
          <a:p>
            <a:r>
              <a:rPr lang="en-US" sz="1000" b="1"/>
              <a:t>Explorer of the Seas</a:t>
            </a:r>
          </a:p>
        </p:txBody>
      </p:sp>
      <p:pic>
        <p:nvPicPr>
          <p:cNvPr id="11279" name="Picture 26"/>
          <p:cNvPicPr>
            <a:picLocks noChangeAspect="1" noChangeArrowheads="1"/>
          </p:cNvPicPr>
          <p:nvPr/>
        </p:nvPicPr>
        <p:blipFill>
          <a:blip r:embed="rId11" cstate="print"/>
          <a:srcRect l="21967" t="13649" r="20926" b="35753"/>
          <a:stretch>
            <a:fillRect/>
          </a:stretch>
        </p:blipFill>
        <p:spPr bwMode="auto">
          <a:xfrm>
            <a:off x="2911475" y="152400"/>
            <a:ext cx="2867025" cy="1727200"/>
          </a:xfrm>
          <a:prstGeom prst="rect">
            <a:avLst/>
          </a:prstGeom>
          <a:noFill/>
          <a:ln w="9525">
            <a:noFill/>
            <a:miter lim="800000"/>
            <a:headEnd/>
            <a:tailEnd/>
          </a:ln>
          <a:effectLst/>
        </p:spPr>
      </p:pic>
      <p:sp>
        <p:nvSpPr>
          <p:cNvPr id="11280" name="TextBox 26"/>
          <p:cNvSpPr txBox="1">
            <a:spLocks noChangeArrowheads="1"/>
          </p:cNvSpPr>
          <p:nvPr/>
        </p:nvSpPr>
        <p:spPr bwMode="auto">
          <a:xfrm>
            <a:off x="2751138" y="1914525"/>
            <a:ext cx="839787" cy="246063"/>
          </a:xfrm>
          <a:prstGeom prst="rect">
            <a:avLst/>
          </a:prstGeom>
          <a:solidFill>
            <a:schemeClr val="bg1"/>
          </a:solidFill>
          <a:ln w="9525">
            <a:noFill/>
            <a:miter lim="800000"/>
            <a:headEnd/>
            <a:tailEnd/>
          </a:ln>
        </p:spPr>
        <p:txBody>
          <a:bodyPr wrap="none">
            <a:spAutoFit/>
          </a:bodyPr>
          <a:lstStyle/>
          <a:p>
            <a:r>
              <a:rPr lang="en-US" sz="1000" b="1"/>
              <a:t>Thompson</a:t>
            </a:r>
          </a:p>
        </p:txBody>
      </p:sp>
      <p:sp>
        <p:nvSpPr>
          <p:cNvPr id="11281" name="TextBox 26"/>
          <p:cNvSpPr txBox="1">
            <a:spLocks noChangeArrowheads="1"/>
          </p:cNvSpPr>
          <p:nvPr/>
        </p:nvSpPr>
        <p:spPr bwMode="auto">
          <a:xfrm>
            <a:off x="2919413" y="192088"/>
            <a:ext cx="630237" cy="246062"/>
          </a:xfrm>
          <a:prstGeom prst="rect">
            <a:avLst/>
          </a:prstGeom>
          <a:solidFill>
            <a:schemeClr val="bg1"/>
          </a:solidFill>
          <a:ln w="9525">
            <a:noFill/>
            <a:miter lim="800000"/>
            <a:headEnd/>
            <a:tailEnd/>
          </a:ln>
        </p:spPr>
        <p:txBody>
          <a:bodyPr wrap="none">
            <a:spAutoFit/>
          </a:bodyPr>
          <a:lstStyle/>
          <a:p>
            <a:r>
              <a:rPr lang="en-US" sz="1000" b="1"/>
              <a:t>Revelle</a:t>
            </a:r>
          </a:p>
        </p:txBody>
      </p:sp>
      <p:pic>
        <p:nvPicPr>
          <p:cNvPr id="11282" name="Picture 32"/>
          <p:cNvPicPr>
            <a:picLocks noChangeAspect="1" noChangeArrowheads="1"/>
          </p:cNvPicPr>
          <p:nvPr/>
        </p:nvPicPr>
        <p:blipFill>
          <a:blip r:embed="rId12" cstate="print"/>
          <a:srcRect l="7237" t="18848" r="7829" b="6255"/>
          <a:stretch>
            <a:fillRect/>
          </a:stretch>
        </p:blipFill>
        <p:spPr bwMode="auto">
          <a:xfrm>
            <a:off x="2932113" y="3624263"/>
            <a:ext cx="2782887" cy="1604962"/>
          </a:xfrm>
          <a:prstGeom prst="rect">
            <a:avLst/>
          </a:prstGeom>
          <a:noFill/>
          <a:ln w="9525">
            <a:noFill/>
            <a:miter lim="800000"/>
            <a:headEnd/>
            <a:tailEnd/>
          </a:ln>
          <a:effectLst/>
        </p:spPr>
      </p:pic>
      <p:sp>
        <p:nvSpPr>
          <p:cNvPr id="11283" name="Text Box 26"/>
          <p:cNvSpPr txBox="1">
            <a:spLocks noChangeArrowheads="1"/>
          </p:cNvSpPr>
          <p:nvPr/>
        </p:nvSpPr>
        <p:spPr bwMode="auto">
          <a:xfrm>
            <a:off x="4344988" y="3668713"/>
            <a:ext cx="1238250" cy="246062"/>
          </a:xfrm>
          <a:prstGeom prst="rect">
            <a:avLst/>
          </a:prstGeom>
          <a:solidFill>
            <a:schemeClr val="bg1"/>
          </a:solidFill>
          <a:ln w="9525">
            <a:noFill/>
            <a:miter lim="800000"/>
            <a:headEnd/>
            <a:tailEnd/>
          </a:ln>
        </p:spPr>
        <p:txBody>
          <a:bodyPr wrap="none">
            <a:spAutoFit/>
          </a:bodyPr>
          <a:lstStyle/>
          <a:p>
            <a:r>
              <a:rPr lang="en-US" sz="1000" b="1"/>
              <a:t>Clifford A Barnes</a:t>
            </a:r>
          </a:p>
        </p:txBody>
      </p:sp>
      <p:pic>
        <p:nvPicPr>
          <p:cNvPr id="11284" name="Picture 33"/>
          <p:cNvPicPr>
            <a:picLocks noChangeAspect="1" noChangeArrowheads="1"/>
          </p:cNvPicPr>
          <p:nvPr/>
        </p:nvPicPr>
        <p:blipFill>
          <a:blip r:embed="rId13" cstate="print"/>
          <a:srcRect l="5254" r="1701" b="13405"/>
          <a:stretch>
            <a:fillRect/>
          </a:stretch>
        </p:blipFill>
        <p:spPr bwMode="auto">
          <a:xfrm>
            <a:off x="304800" y="5497513"/>
            <a:ext cx="2214563" cy="1282700"/>
          </a:xfrm>
          <a:prstGeom prst="rect">
            <a:avLst/>
          </a:prstGeom>
          <a:noFill/>
          <a:ln w="9525">
            <a:noFill/>
            <a:miter lim="800000"/>
            <a:headEnd/>
            <a:tailEnd/>
          </a:ln>
          <a:effectLst/>
        </p:spPr>
      </p:pic>
      <p:sp>
        <p:nvSpPr>
          <p:cNvPr id="11285" name="Text Box 30"/>
          <p:cNvSpPr txBox="1">
            <a:spLocks noChangeArrowheads="1"/>
          </p:cNvSpPr>
          <p:nvPr/>
        </p:nvSpPr>
        <p:spPr bwMode="auto">
          <a:xfrm>
            <a:off x="1727200" y="5486400"/>
            <a:ext cx="787400" cy="246063"/>
          </a:xfrm>
          <a:prstGeom prst="rect">
            <a:avLst/>
          </a:prstGeom>
          <a:solidFill>
            <a:srgbClr val="FFFFFF"/>
          </a:solidFill>
          <a:ln w="9525">
            <a:noFill/>
            <a:miter lim="800000"/>
            <a:headEnd/>
            <a:tailEnd/>
          </a:ln>
        </p:spPr>
        <p:txBody>
          <a:bodyPr wrap="none">
            <a:spAutoFit/>
          </a:bodyPr>
          <a:lstStyle/>
          <a:p>
            <a:r>
              <a:rPr lang="en-US" sz="1000" b="1"/>
              <a:t>Savannah</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8600" y="1676400"/>
            <a:ext cx="8610600" cy="3786187"/>
          </a:xfrm>
          <a:prstGeom prst="rect">
            <a:avLst/>
          </a:prstGeom>
          <a:solidFill>
            <a:schemeClr val="bg1"/>
          </a:solidFill>
          <a:ln w="9525">
            <a:noFill/>
            <a:miter lim="800000"/>
            <a:headEnd/>
            <a:tailEnd/>
          </a:ln>
        </p:spPr>
        <p:txBody>
          <a:bodyPr>
            <a:spAutoFit/>
          </a:bodyPr>
          <a:lstStyle/>
          <a:p>
            <a:pPr marL="285750" indent="-285750">
              <a:buFont typeface="Arial" charset="0"/>
              <a:buChar char="•"/>
            </a:pPr>
            <a:r>
              <a:rPr lang="en-US" sz="2000" b="1" dirty="0" err="1"/>
              <a:t>Hosom</a:t>
            </a:r>
            <a:r>
              <a:rPr lang="en-US" sz="2000" b="1" dirty="0"/>
              <a:t>, D. S., R. A. Weller, R. E. Payne and K. E. Prada. The IMET (improved meteorology) ship and buoy systems. </a:t>
            </a:r>
            <a:r>
              <a:rPr lang="en-US" sz="2000" b="1" i="1" u="sng" dirty="0"/>
              <a:t>Journal of Atmospheric and Oceanic Technology</a:t>
            </a:r>
            <a:r>
              <a:rPr lang="en-US" sz="2000" b="1" dirty="0"/>
              <a:t> 12:527-540. June 1995</a:t>
            </a:r>
          </a:p>
          <a:p>
            <a:pPr marL="285750" indent="-285750">
              <a:buFont typeface="Arial" charset="0"/>
              <a:buChar char="•"/>
            </a:pPr>
            <a:endParaRPr lang="en-US" sz="2000" b="1" dirty="0"/>
          </a:p>
          <a:p>
            <a:pPr marL="285750" indent="-285750">
              <a:buFont typeface="Arial" charset="0"/>
              <a:buChar char="•"/>
            </a:pPr>
            <a:r>
              <a:rPr lang="en-US" sz="2000" b="1" dirty="0" err="1"/>
              <a:t>Colbo</a:t>
            </a:r>
            <a:r>
              <a:rPr lang="en-US" sz="2000" b="1" dirty="0"/>
              <a:t>, K., and R. A. Weller. The accuracy of the IMET sensor package. </a:t>
            </a:r>
            <a:r>
              <a:rPr lang="en-US" sz="2000" b="1" i="1" u="sng" dirty="0"/>
              <a:t>Journal of Atmospheric and Oceanic Technology</a:t>
            </a:r>
            <a:r>
              <a:rPr lang="en-US" sz="2000" b="1" dirty="0"/>
              <a:t>, 26:1867-1890. September 2009</a:t>
            </a:r>
          </a:p>
          <a:p>
            <a:pPr marL="285750" indent="-285750">
              <a:buFont typeface="Arial" charset="0"/>
              <a:buChar char="•"/>
            </a:pPr>
            <a:endParaRPr lang="en-US" sz="2000" b="1" dirty="0"/>
          </a:p>
          <a:p>
            <a:pPr marL="285750" indent="-285750">
              <a:buFont typeface="Arial" charset="0"/>
              <a:buChar char="•"/>
            </a:pPr>
            <a:r>
              <a:rPr lang="en-US" sz="2000" b="1" dirty="0"/>
              <a:t>Bradley, E. F. and Fairall, C. W.: A guide to making climate quality meteorological and flux measurements at sea. </a:t>
            </a:r>
            <a:r>
              <a:rPr lang="en-US" sz="2000" b="1" i="1" dirty="0"/>
              <a:t>NOAA Technical Memorandum</a:t>
            </a:r>
            <a:r>
              <a:rPr lang="en-US" sz="2000" b="1" dirty="0"/>
              <a:t> OAR PSD-311. Earth System Research Laboratory, Physical Sciences Division, Boulder, Colorado. October 2006.</a:t>
            </a:r>
          </a:p>
        </p:txBody>
      </p:sp>
      <p:sp>
        <p:nvSpPr>
          <p:cNvPr id="4" name="TextBox 3"/>
          <p:cNvSpPr txBox="1"/>
          <p:nvPr/>
        </p:nvSpPr>
        <p:spPr>
          <a:xfrm>
            <a:off x="2286000" y="228600"/>
            <a:ext cx="4494966" cy="646331"/>
          </a:xfrm>
          <a:prstGeom prst="rect">
            <a:avLst/>
          </a:prstGeom>
          <a:solidFill>
            <a:schemeClr val="bg1"/>
          </a:solidFill>
        </p:spPr>
        <p:txBody>
          <a:bodyPr wrap="none" rtlCol="0">
            <a:spAutoFit/>
          </a:bodyPr>
          <a:lstStyle/>
          <a:p>
            <a:r>
              <a:rPr lang="en-US" sz="3600" dirty="0" smtClean="0"/>
              <a:t>For More Information</a:t>
            </a:r>
            <a:endParaRPr lang="en-US" sz="3600"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762000" y="393442"/>
            <a:ext cx="8229600" cy="5078313"/>
          </a:xfrm>
          <a:prstGeom prst="rect">
            <a:avLst/>
          </a:prstGeom>
          <a:solidFill>
            <a:schemeClr val="bg1"/>
          </a:solidFill>
          <a:ln w="9525">
            <a:noFill/>
            <a:miter lim="800000"/>
            <a:headEnd/>
            <a:tailEnd/>
          </a:ln>
        </p:spPr>
        <p:txBody>
          <a:bodyPr wrap="square">
            <a:spAutoFit/>
          </a:bodyPr>
          <a:lstStyle/>
          <a:p>
            <a:pPr algn="ctr"/>
            <a:r>
              <a:rPr lang="en-US" sz="3200" b="1" dirty="0" smtClean="0"/>
              <a:t>Hands-On Demonstration with Instruments and DAS</a:t>
            </a:r>
          </a:p>
          <a:p>
            <a:endParaRPr lang="en-US" sz="3200" b="1" dirty="0" smtClean="0"/>
          </a:p>
          <a:p>
            <a:r>
              <a:rPr lang="en-US" sz="2800" dirty="0" smtClean="0"/>
              <a:t>We have the following instruments available (in addition to a Campbell Scientific logger, PC, etc.)</a:t>
            </a:r>
          </a:p>
          <a:p>
            <a:pPr marL="914400" lvl="1" indent="-457200">
              <a:buFont typeface="Arial" pitchFamily="34" charset="0"/>
              <a:buChar char="•"/>
            </a:pPr>
            <a:r>
              <a:rPr lang="en-US" sz="2800" dirty="0" smtClean="0"/>
              <a:t>R.M. Young wind monitor</a:t>
            </a:r>
          </a:p>
          <a:p>
            <a:pPr marL="914400" lvl="1" indent="-457200">
              <a:buFont typeface="Arial" pitchFamily="34" charset="0"/>
              <a:buChar char="•"/>
            </a:pPr>
            <a:r>
              <a:rPr lang="en-US" sz="2800" dirty="0" smtClean="0"/>
              <a:t>Gill 2-D </a:t>
            </a:r>
            <a:r>
              <a:rPr lang="en-US" sz="2800" dirty="0" err="1" smtClean="0"/>
              <a:t>windsonic</a:t>
            </a:r>
            <a:endParaRPr lang="en-US" sz="2800" dirty="0" smtClean="0"/>
          </a:p>
          <a:p>
            <a:pPr marL="914400" lvl="1" indent="-457200">
              <a:buFont typeface="Arial" pitchFamily="34" charset="0"/>
              <a:buChar char="•"/>
            </a:pPr>
            <a:r>
              <a:rPr lang="en-US" sz="2800" dirty="0" err="1" smtClean="0"/>
              <a:t>Vaisala</a:t>
            </a:r>
            <a:r>
              <a:rPr lang="en-US" sz="2800" dirty="0" smtClean="0"/>
              <a:t> T/RH (HMP45 and HMT335)</a:t>
            </a:r>
          </a:p>
          <a:p>
            <a:pPr marL="914400" lvl="1" indent="-457200">
              <a:buFont typeface="Arial" pitchFamily="34" charset="0"/>
              <a:buChar char="•"/>
            </a:pPr>
            <a:r>
              <a:rPr lang="en-US" sz="2800" dirty="0" err="1" smtClean="0"/>
              <a:t>Vaisala</a:t>
            </a:r>
            <a:r>
              <a:rPr lang="en-US" sz="2800" dirty="0" smtClean="0"/>
              <a:t> WXT (all in one weather station)</a:t>
            </a:r>
          </a:p>
          <a:p>
            <a:pPr marL="914400" lvl="1" indent="-457200">
              <a:buFont typeface="Arial" pitchFamily="34" charset="0"/>
              <a:buChar char="•"/>
            </a:pPr>
            <a:r>
              <a:rPr lang="en-US" sz="2800" dirty="0" smtClean="0"/>
              <a:t>Pressure sensor w/dynamic pressure port</a:t>
            </a:r>
            <a:endParaRPr lang="en-US" sz="2800" dirty="0"/>
          </a:p>
          <a:p>
            <a:endParaRPr lang="en-US" sz="3200" b="1" dirty="0" smtClean="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895600" y="1219200"/>
            <a:ext cx="3200400" cy="1323439"/>
          </a:xfrm>
          <a:prstGeom prst="rect">
            <a:avLst/>
          </a:prstGeom>
          <a:solidFill>
            <a:schemeClr val="bg1"/>
          </a:solidFill>
          <a:ln w="9525">
            <a:noFill/>
            <a:miter lim="800000"/>
            <a:headEnd/>
            <a:tailEnd/>
          </a:ln>
        </p:spPr>
        <p:txBody>
          <a:bodyPr wrap="square">
            <a:spAutoFit/>
          </a:bodyPr>
          <a:lstStyle/>
          <a:p>
            <a:pPr algn="ctr"/>
            <a:r>
              <a:rPr lang="en-US" sz="4000" b="1" dirty="0" smtClean="0"/>
              <a:t>End</a:t>
            </a:r>
          </a:p>
          <a:p>
            <a:pPr algn="ctr"/>
            <a:r>
              <a:rPr lang="en-US" sz="4000" b="1" dirty="0" smtClean="0"/>
              <a:t>Lesson 2</a:t>
            </a:r>
            <a:endParaRPr lang="en-US" sz="4000" b="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0" y="76200"/>
            <a:ext cx="9145452" cy="584776"/>
          </a:xfrm>
          <a:prstGeom prst="rect">
            <a:avLst/>
          </a:prstGeom>
          <a:solidFill>
            <a:schemeClr val="bg1"/>
          </a:solidFill>
          <a:ln w="9525">
            <a:noFill/>
            <a:miter lim="800000"/>
            <a:headEnd/>
            <a:tailEnd/>
          </a:ln>
        </p:spPr>
        <p:txBody>
          <a:bodyPr wrap="none">
            <a:spAutoFit/>
          </a:bodyPr>
          <a:lstStyle/>
          <a:p>
            <a:r>
              <a:rPr lang="en-US" sz="3200" b="1" dirty="0" smtClean="0"/>
              <a:t>Incoming Shortwave </a:t>
            </a:r>
            <a:r>
              <a:rPr lang="en-US" sz="3200" b="1" dirty="0"/>
              <a:t>and</a:t>
            </a:r>
            <a:r>
              <a:rPr lang="en-US" sz="3200" b="1" dirty="0" smtClean="0"/>
              <a:t> Longwave </a:t>
            </a:r>
            <a:r>
              <a:rPr lang="en-US" sz="3200" b="1" dirty="0"/>
              <a:t>R</a:t>
            </a:r>
            <a:r>
              <a:rPr lang="en-US" sz="3200" b="1" dirty="0" smtClean="0"/>
              <a:t>adiation</a:t>
            </a:r>
            <a:endParaRPr lang="en-US" sz="3200" b="1" dirty="0"/>
          </a:p>
        </p:txBody>
      </p:sp>
      <p:pic>
        <p:nvPicPr>
          <p:cNvPr id="5122" name="Picture 2"/>
          <p:cNvPicPr>
            <a:picLocks noChangeAspect="1" noChangeArrowheads="1"/>
          </p:cNvPicPr>
          <p:nvPr/>
        </p:nvPicPr>
        <p:blipFill>
          <a:blip r:embed="rId3" cstate="print"/>
          <a:srcRect/>
          <a:stretch>
            <a:fillRect/>
          </a:stretch>
        </p:blipFill>
        <p:spPr bwMode="auto">
          <a:xfrm>
            <a:off x="182227" y="914400"/>
            <a:ext cx="8779547" cy="5029200"/>
          </a:xfrm>
          <a:prstGeom prst="rect">
            <a:avLst/>
          </a:prstGeom>
          <a:noFill/>
          <a:ln w="9525">
            <a:noFill/>
            <a:miter lim="800000"/>
            <a:headEnd/>
            <a:tailEnd/>
          </a:ln>
        </p:spPr>
      </p:pic>
      <p:sp>
        <p:nvSpPr>
          <p:cNvPr id="11" name="TextBox 10"/>
          <p:cNvSpPr txBox="1"/>
          <p:nvPr/>
        </p:nvSpPr>
        <p:spPr>
          <a:xfrm>
            <a:off x="1143000" y="6019800"/>
            <a:ext cx="1685077" cy="369332"/>
          </a:xfrm>
          <a:prstGeom prst="rect">
            <a:avLst/>
          </a:prstGeom>
          <a:noFill/>
        </p:spPr>
        <p:txBody>
          <a:bodyPr wrap="none" rtlCol="0">
            <a:spAutoFit/>
          </a:bodyPr>
          <a:lstStyle/>
          <a:p>
            <a:r>
              <a:rPr lang="en-US" b="1" dirty="0" smtClean="0"/>
              <a:t>Direct/Diffuse</a:t>
            </a:r>
            <a:endParaRPr lang="en-US" b="1" dirty="0"/>
          </a:p>
        </p:txBody>
      </p:sp>
      <p:sp>
        <p:nvSpPr>
          <p:cNvPr id="12" name="TextBox 11"/>
          <p:cNvSpPr txBox="1"/>
          <p:nvPr/>
        </p:nvSpPr>
        <p:spPr>
          <a:xfrm>
            <a:off x="6011123" y="6031468"/>
            <a:ext cx="1685077" cy="369332"/>
          </a:xfrm>
          <a:prstGeom prst="rect">
            <a:avLst/>
          </a:prstGeom>
          <a:noFill/>
        </p:spPr>
        <p:txBody>
          <a:bodyPr wrap="none" rtlCol="0">
            <a:spAutoFit/>
          </a:bodyPr>
          <a:lstStyle/>
          <a:p>
            <a:r>
              <a:rPr lang="en-US" b="1" dirty="0" smtClean="0"/>
              <a:t>Direct/Diffuse</a:t>
            </a:r>
            <a:endParaRPr lang="en-US" b="1"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00" y="152400"/>
            <a:ext cx="1905000" cy="1905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90750" y="152400"/>
            <a:ext cx="1905000" cy="1905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8000" t="56959" r="43410" b="15764"/>
          <a:stretch/>
        </p:blipFill>
        <p:spPr bwMode="auto">
          <a:xfrm>
            <a:off x="152400" y="2286000"/>
            <a:ext cx="4455858" cy="2362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srcRect l="19118" r="19853"/>
          <a:stretch>
            <a:fillRect/>
          </a:stretch>
        </p:blipFill>
        <p:spPr bwMode="auto">
          <a:xfrm>
            <a:off x="6477000" y="210343"/>
            <a:ext cx="874712" cy="1789113"/>
          </a:xfrm>
          <a:prstGeom prst="rect">
            <a:avLst/>
          </a:prstGeom>
          <a:noFill/>
          <a:ln w="9525">
            <a:noFill/>
            <a:miter lim="800000"/>
            <a:headEnd/>
            <a:tailEnd/>
          </a:ln>
        </p:spPr>
      </p:pic>
      <p:pic>
        <p:nvPicPr>
          <p:cNvPr id="1031" name="Picture 7"/>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0812" y="5105400"/>
            <a:ext cx="1188720" cy="1219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38287" y="5105400"/>
            <a:ext cx="1744394" cy="1219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29000" y="5105400"/>
            <a:ext cx="1524000" cy="1219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7327" t="75671" r="26367" b="4909"/>
          <a:stretch/>
        </p:blipFill>
        <p:spPr bwMode="auto">
          <a:xfrm>
            <a:off x="7620000" y="228600"/>
            <a:ext cx="762000" cy="175988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9751" t="52226" r="31586" b="32466"/>
          <a:stretch/>
        </p:blipFill>
        <p:spPr bwMode="auto">
          <a:xfrm>
            <a:off x="4419600" y="217270"/>
            <a:ext cx="1371600" cy="181778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4996" t="35863" r="1399" b="13463"/>
          <a:stretch/>
        </p:blipFill>
        <p:spPr bwMode="auto">
          <a:xfrm>
            <a:off x="7010400" y="4452851"/>
            <a:ext cx="1667301" cy="187174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47313" y="2290156"/>
            <a:ext cx="1004926" cy="1676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0097" t="14210" r="7551" b="9486"/>
          <a:stretch/>
        </p:blipFill>
        <p:spPr bwMode="auto">
          <a:xfrm>
            <a:off x="5219700" y="2362200"/>
            <a:ext cx="1143000" cy="348859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798022" y="6394273"/>
            <a:ext cx="2407454" cy="369332"/>
          </a:xfrm>
          <a:prstGeom prst="rect">
            <a:avLst/>
          </a:prstGeom>
          <a:noFill/>
        </p:spPr>
        <p:txBody>
          <a:bodyPr wrap="none" rtlCol="0">
            <a:spAutoFit/>
          </a:bodyPr>
          <a:lstStyle/>
          <a:p>
            <a:r>
              <a:rPr lang="en-US" b="1" dirty="0" smtClean="0"/>
              <a:t>Sonic Anemometers</a:t>
            </a:r>
            <a:endParaRPr lang="en-US" b="1"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6" name="Picture 4" descr="wagb20_healy"/>
          <p:cNvPicPr>
            <a:picLocks noChangeAspect="1" noChangeArrowheads="1"/>
          </p:cNvPicPr>
          <p:nvPr/>
        </p:nvPicPr>
        <p:blipFill>
          <a:blip r:embed="rId3" cstate="print"/>
          <a:srcRect t="8824" b="13530"/>
          <a:stretch>
            <a:fillRect/>
          </a:stretch>
        </p:blipFill>
        <p:spPr bwMode="auto">
          <a:xfrm>
            <a:off x="304800" y="114300"/>
            <a:ext cx="8448675" cy="4635500"/>
          </a:xfrm>
          <a:prstGeom prst="rect">
            <a:avLst/>
          </a:prstGeom>
          <a:noFill/>
          <a:ln w="9525">
            <a:noFill/>
            <a:miter lim="800000"/>
            <a:headEnd/>
            <a:tailEnd/>
          </a:ln>
        </p:spPr>
      </p:pic>
      <p:grpSp>
        <p:nvGrpSpPr>
          <p:cNvPr id="5" name="Group 4"/>
          <p:cNvGrpSpPr/>
          <p:nvPr/>
        </p:nvGrpSpPr>
        <p:grpSpPr>
          <a:xfrm>
            <a:off x="76200" y="1752600"/>
            <a:ext cx="3505200" cy="4724400"/>
            <a:chOff x="76200" y="1752600"/>
            <a:chExt cx="3505200" cy="4724400"/>
          </a:xfrm>
        </p:grpSpPr>
        <p:pic>
          <p:nvPicPr>
            <p:cNvPr id="15369" name="Picture 7" descr="Healy_st 009"/>
            <p:cNvPicPr>
              <a:picLocks noChangeAspect="1" noChangeArrowheads="1"/>
            </p:cNvPicPr>
            <p:nvPr/>
          </p:nvPicPr>
          <p:blipFill>
            <a:blip r:embed="rId4" cstate="print"/>
            <a:srcRect l="10812" t="43750" r="24687" b="30000"/>
            <a:stretch>
              <a:fillRect/>
            </a:stretch>
          </p:blipFill>
          <p:spPr bwMode="auto">
            <a:xfrm>
              <a:off x="76200" y="4953000"/>
              <a:ext cx="3505200" cy="1069975"/>
            </a:xfrm>
            <a:prstGeom prst="rect">
              <a:avLst/>
            </a:prstGeom>
            <a:noFill/>
            <a:ln w="9525">
              <a:noFill/>
              <a:miter lim="800000"/>
              <a:headEnd/>
              <a:tailEnd/>
            </a:ln>
          </p:spPr>
        </p:pic>
        <p:sp>
          <p:nvSpPr>
            <p:cNvPr id="15372" name="Line 10"/>
            <p:cNvSpPr>
              <a:spLocks noChangeShapeType="1"/>
            </p:cNvSpPr>
            <p:nvPr/>
          </p:nvSpPr>
          <p:spPr bwMode="auto">
            <a:xfrm flipV="1">
              <a:off x="1524000" y="1752600"/>
              <a:ext cx="1066800" cy="3429000"/>
            </a:xfrm>
            <a:prstGeom prst="line">
              <a:avLst/>
            </a:prstGeom>
            <a:noFill/>
            <a:ln w="25400">
              <a:solidFill>
                <a:srgbClr val="FF0000"/>
              </a:solidFill>
              <a:round/>
              <a:headEnd/>
              <a:tailEnd type="arrow" w="med" len="lg"/>
            </a:ln>
            <a:effectLst/>
          </p:spPr>
          <p:txBody>
            <a:bodyPr/>
            <a:lstStyle/>
            <a:p>
              <a:endParaRPr lang="en-US" dirty="0"/>
            </a:p>
          </p:txBody>
        </p:sp>
        <p:sp>
          <p:nvSpPr>
            <p:cNvPr id="15374" name="Text Box 12"/>
            <p:cNvSpPr txBox="1">
              <a:spLocks noChangeArrowheads="1"/>
            </p:cNvSpPr>
            <p:nvPr/>
          </p:nvSpPr>
          <p:spPr bwMode="auto">
            <a:xfrm>
              <a:off x="127000" y="6140450"/>
              <a:ext cx="2622550" cy="336550"/>
            </a:xfrm>
            <a:prstGeom prst="rect">
              <a:avLst/>
            </a:prstGeom>
            <a:noFill/>
            <a:ln w="9525">
              <a:noFill/>
              <a:miter lim="800000"/>
              <a:headEnd/>
              <a:tailEnd/>
            </a:ln>
            <a:effectLst/>
          </p:spPr>
          <p:txBody>
            <a:bodyPr wrap="none">
              <a:spAutoFit/>
            </a:bodyPr>
            <a:lstStyle/>
            <a:p>
              <a:r>
                <a:rPr lang="en-US" sz="1600" b="1" dirty="0"/>
                <a:t>PSP and PIR radiometers</a:t>
              </a:r>
            </a:p>
          </p:txBody>
        </p:sp>
        <p:sp>
          <p:nvSpPr>
            <p:cNvPr id="15371" name="Oval 9"/>
            <p:cNvSpPr>
              <a:spLocks noChangeArrowheads="1"/>
            </p:cNvSpPr>
            <p:nvPr/>
          </p:nvSpPr>
          <p:spPr bwMode="auto">
            <a:xfrm>
              <a:off x="981075" y="5334000"/>
              <a:ext cx="457200" cy="381000"/>
            </a:xfrm>
            <a:prstGeom prst="ellipse">
              <a:avLst/>
            </a:prstGeom>
            <a:noFill/>
            <a:ln w="25400">
              <a:solidFill>
                <a:schemeClr val="tx1"/>
              </a:solidFill>
              <a:round/>
              <a:headEnd/>
              <a:tailEnd/>
            </a:ln>
            <a:effectLst/>
          </p:spPr>
          <p:txBody>
            <a:bodyPr wrap="none" anchor="ctr"/>
            <a:lstStyle/>
            <a:p>
              <a:endParaRPr lang="en-US" dirty="0"/>
            </a:p>
          </p:txBody>
        </p:sp>
      </p:grpSp>
      <p:grpSp>
        <p:nvGrpSpPr>
          <p:cNvPr id="3" name="Group 2"/>
          <p:cNvGrpSpPr/>
          <p:nvPr/>
        </p:nvGrpSpPr>
        <p:grpSpPr>
          <a:xfrm>
            <a:off x="3571875" y="1066800"/>
            <a:ext cx="3667126" cy="5686425"/>
            <a:chOff x="3571875" y="1066800"/>
            <a:chExt cx="3667126" cy="5686425"/>
          </a:xfrm>
        </p:grpSpPr>
        <p:pic>
          <p:nvPicPr>
            <p:cNvPr id="15368" name="Picture 6" descr="Healy_st 005"/>
            <p:cNvPicPr>
              <a:picLocks noChangeAspect="1" noChangeArrowheads="1"/>
            </p:cNvPicPr>
            <p:nvPr/>
          </p:nvPicPr>
          <p:blipFill>
            <a:blip r:embed="rId5" cstate="print"/>
            <a:srcRect l="11588" t="36301" r="12488" b="32550"/>
            <a:stretch>
              <a:fillRect/>
            </a:stretch>
          </p:blipFill>
          <p:spPr bwMode="auto">
            <a:xfrm>
              <a:off x="3659188" y="4953000"/>
              <a:ext cx="3579813" cy="1101725"/>
            </a:xfrm>
            <a:prstGeom prst="rect">
              <a:avLst/>
            </a:prstGeom>
            <a:noFill/>
            <a:ln w="9525">
              <a:noFill/>
              <a:miter lim="800000"/>
              <a:headEnd/>
              <a:tailEnd/>
            </a:ln>
          </p:spPr>
        </p:pic>
        <p:sp>
          <p:nvSpPr>
            <p:cNvPr id="15373" name="Line 11"/>
            <p:cNvSpPr>
              <a:spLocks noChangeShapeType="1"/>
            </p:cNvSpPr>
            <p:nvPr/>
          </p:nvSpPr>
          <p:spPr bwMode="auto">
            <a:xfrm flipV="1">
              <a:off x="4191000" y="1066800"/>
              <a:ext cx="685800" cy="4038600"/>
            </a:xfrm>
            <a:prstGeom prst="line">
              <a:avLst/>
            </a:prstGeom>
            <a:noFill/>
            <a:ln w="25400">
              <a:solidFill>
                <a:srgbClr val="FF0000"/>
              </a:solidFill>
              <a:round/>
              <a:headEnd/>
              <a:tailEnd type="arrow" w="med" len="lg"/>
            </a:ln>
            <a:effectLst/>
          </p:spPr>
          <p:txBody>
            <a:bodyPr/>
            <a:lstStyle/>
            <a:p>
              <a:endParaRPr lang="en-US" dirty="0"/>
            </a:p>
          </p:txBody>
        </p:sp>
        <p:sp>
          <p:nvSpPr>
            <p:cNvPr id="15375" name="Text Box 13"/>
            <p:cNvSpPr txBox="1">
              <a:spLocks noChangeArrowheads="1"/>
            </p:cNvSpPr>
            <p:nvPr/>
          </p:nvSpPr>
          <p:spPr bwMode="auto">
            <a:xfrm>
              <a:off x="3571875" y="6172200"/>
              <a:ext cx="3154363" cy="581025"/>
            </a:xfrm>
            <a:prstGeom prst="rect">
              <a:avLst/>
            </a:prstGeom>
            <a:noFill/>
            <a:ln w="9525">
              <a:noFill/>
              <a:miter lim="800000"/>
              <a:headEnd/>
              <a:tailEnd/>
            </a:ln>
            <a:effectLst/>
          </p:spPr>
          <p:txBody>
            <a:bodyPr wrap="none">
              <a:spAutoFit/>
            </a:bodyPr>
            <a:lstStyle/>
            <a:p>
              <a:r>
                <a:rPr lang="en-US" sz="1600" b="1" dirty="0"/>
                <a:t>Ultra Sonic &amp; Prop-Vane (</a:t>
              </a:r>
              <a:r>
                <a:rPr lang="en-US" sz="1600" b="1" dirty="0" err="1"/>
                <a:t>stbd</a:t>
              </a:r>
              <a:r>
                <a:rPr lang="en-US" sz="1600" b="1" dirty="0"/>
                <a:t>)</a:t>
              </a:r>
            </a:p>
            <a:p>
              <a:r>
                <a:rPr lang="en-US" sz="1600" b="1" dirty="0"/>
                <a:t>Prop-Vane (port)</a:t>
              </a:r>
            </a:p>
          </p:txBody>
        </p:sp>
      </p:grpSp>
      <p:grpSp>
        <p:nvGrpSpPr>
          <p:cNvPr id="2" name="Group 1"/>
          <p:cNvGrpSpPr/>
          <p:nvPr/>
        </p:nvGrpSpPr>
        <p:grpSpPr>
          <a:xfrm>
            <a:off x="6869113" y="2895600"/>
            <a:ext cx="2036763" cy="3962400"/>
            <a:chOff x="6869113" y="2895600"/>
            <a:chExt cx="2036763" cy="3962400"/>
          </a:xfrm>
        </p:grpSpPr>
        <p:pic>
          <p:nvPicPr>
            <p:cNvPr id="15367" name="Picture 5" descr="Healy_1312008 007"/>
            <p:cNvPicPr>
              <a:picLocks noChangeAspect="1" noChangeArrowheads="1"/>
            </p:cNvPicPr>
            <p:nvPr/>
          </p:nvPicPr>
          <p:blipFill>
            <a:blip r:embed="rId6" cstate="print"/>
            <a:srcRect l="37500" t="39626" r="25000"/>
            <a:stretch>
              <a:fillRect/>
            </a:stretch>
          </p:blipFill>
          <p:spPr bwMode="auto">
            <a:xfrm>
              <a:off x="7315200" y="4800600"/>
              <a:ext cx="1450975" cy="1752600"/>
            </a:xfrm>
            <a:prstGeom prst="rect">
              <a:avLst/>
            </a:prstGeom>
            <a:noFill/>
            <a:ln w="9525">
              <a:noFill/>
              <a:miter lim="800000"/>
              <a:headEnd/>
              <a:tailEnd/>
            </a:ln>
          </p:spPr>
        </p:pic>
        <p:sp>
          <p:nvSpPr>
            <p:cNvPr id="15370" name="Line 8"/>
            <p:cNvSpPr>
              <a:spLocks noChangeShapeType="1"/>
            </p:cNvSpPr>
            <p:nvPr/>
          </p:nvSpPr>
          <p:spPr bwMode="auto">
            <a:xfrm flipV="1">
              <a:off x="8077200" y="2895600"/>
              <a:ext cx="0" cy="1905000"/>
            </a:xfrm>
            <a:prstGeom prst="line">
              <a:avLst/>
            </a:prstGeom>
            <a:noFill/>
            <a:ln w="25400">
              <a:solidFill>
                <a:srgbClr val="FF0000"/>
              </a:solidFill>
              <a:round/>
              <a:headEnd/>
              <a:tailEnd type="arrow" w="med" len="lg"/>
            </a:ln>
            <a:effectLst/>
          </p:spPr>
          <p:txBody>
            <a:bodyPr/>
            <a:lstStyle/>
            <a:p>
              <a:endParaRPr lang="en-US"/>
            </a:p>
          </p:txBody>
        </p:sp>
        <p:sp>
          <p:nvSpPr>
            <p:cNvPr id="15376" name="Text Box 14"/>
            <p:cNvSpPr txBox="1">
              <a:spLocks noChangeArrowheads="1"/>
            </p:cNvSpPr>
            <p:nvPr/>
          </p:nvSpPr>
          <p:spPr bwMode="auto">
            <a:xfrm>
              <a:off x="6869113" y="6521450"/>
              <a:ext cx="2036763" cy="336550"/>
            </a:xfrm>
            <a:prstGeom prst="rect">
              <a:avLst/>
            </a:prstGeom>
            <a:noFill/>
            <a:ln w="9525">
              <a:noFill/>
              <a:miter lim="800000"/>
              <a:headEnd/>
              <a:tailEnd/>
            </a:ln>
            <a:effectLst/>
          </p:spPr>
          <p:txBody>
            <a:bodyPr wrap="none">
              <a:spAutoFit/>
            </a:bodyPr>
            <a:lstStyle/>
            <a:p>
              <a:r>
                <a:rPr lang="en-US" sz="1600" b="1"/>
                <a:t>Ultra Sonic, T/RH/P</a:t>
              </a:r>
            </a:p>
          </p:txBody>
        </p:sp>
      </p:grpSp>
      <p:sp>
        <p:nvSpPr>
          <p:cNvPr id="15363" name="Text Box 17"/>
          <p:cNvSpPr txBox="1">
            <a:spLocks noChangeArrowheads="1"/>
          </p:cNvSpPr>
          <p:nvPr/>
        </p:nvSpPr>
        <p:spPr bwMode="auto">
          <a:xfrm>
            <a:off x="5340350" y="646113"/>
            <a:ext cx="1289050" cy="366712"/>
          </a:xfrm>
          <a:prstGeom prst="rect">
            <a:avLst/>
          </a:prstGeom>
          <a:noFill/>
          <a:ln w="9525">
            <a:noFill/>
            <a:miter lim="800000"/>
            <a:headEnd/>
            <a:tailEnd/>
          </a:ln>
          <a:effectLst/>
        </p:spPr>
        <p:txBody>
          <a:bodyPr wrap="none">
            <a:spAutoFit/>
          </a:bodyPr>
          <a:lstStyle/>
          <a:p>
            <a:r>
              <a:rPr lang="en-US" b="1"/>
              <a:t>Main Mast</a:t>
            </a:r>
          </a:p>
        </p:txBody>
      </p:sp>
      <p:sp>
        <p:nvSpPr>
          <p:cNvPr id="15364" name="Text Box 18"/>
          <p:cNvSpPr txBox="1">
            <a:spLocks noChangeArrowheads="1"/>
          </p:cNvSpPr>
          <p:nvPr/>
        </p:nvSpPr>
        <p:spPr bwMode="auto">
          <a:xfrm>
            <a:off x="7086600" y="2376488"/>
            <a:ext cx="1670050" cy="366712"/>
          </a:xfrm>
          <a:prstGeom prst="rect">
            <a:avLst/>
          </a:prstGeom>
          <a:noFill/>
          <a:ln w="9525">
            <a:noFill/>
            <a:miter lim="800000"/>
            <a:headEnd/>
            <a:tailEnd/>
          </a:ln>
          <a:effectLst/>
        </p:spPr>
        <p:txBody>
          <a:bodyPr wrap="none">
            <a:spAutoFit/>
          </a:bodyPr>
          <a:lstStyle/>
          <a:p>
            <a:r>
              <a:rPr lang="en-US" b="1"/>
              <a:t>Forward Mast</a:t>
            </a:r>
          </a:p>
        </p:txBody>
      </p:sp>
      <p:sp>
        <p:nvSpPr>
          <p:cNvPr id="15365" name="Text Box 6"/>
          <p:cNvSpPr txBox="1">
            <a:spLocks noChangeArrowheads="1"/>
          </p:cNvSpPr>
          <p:nvPr/>
        </p:nvSpPr>
        <p:spPr bwMode="auto">
          <a:xfrm>
            <a:off x="1390650" y="271463"/>
            <a:ext cx="1657350" cy="368300"/>
          </a:xfrm>
          <a:prstGeom prst="rect">
            <a:avLst/>
          </a:prstGeom>
          <a:solidFill>
            <a:schemeClr val="bg1"/>
          </a:solidFill>
          <a:ln w="9525">
            <a:noFill/>
            <a:miter lim="800000"/>
            <a:headEnd/>
            <a:tailEnd/>
          </a:ln>
        </p:spPr>
        <p:txBody>
          <a:bodyPr>
            <a:spAutoFit/>
          </a:bodyPr>
          <a:lstStyle/>
          <a:p>
            <a:r>
              <a:rPr lang="en-US" b="1"/>
              <a:t>HEALY 2008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4" descr="KNORR_Tromso"/>
          <p:cNvPicPr>
            <a:picLocks noChangeAspect="1" noChangeArrowheads="1"/>
          </p:cNvPicPr>
          <p:nvPr/>
        </p:nvPicPr>
        <p:blipFill>
          <a:blip r:embed="rId3" cstate="print"/>
          <a:srcRect l="11563" t="20000" r="38750" b="28751"/>
          <a:stretch>
            <a:fillRect/>
          </a:stretch>
        </p:blipFill>
        <p:spPr bwMode="auto">
          <a:xfrm>
            <a:off x="152400" y="528638"/>
            <a:ext cx="6705600" cy="5186362"/>
          </a:xfrm>
          <a:prstGeom prst="rect">
            <a:avLst/>
          </a:prstGeom>
          <a:noFill/>
          <a:ln w="9525">
            <a:noFill/>
            <a:miter lim="800000"/>
            <a:headEnd/>
            <a:tailEnd/>
          </a:ln>
        </p:spPr>
      </p:pic>
      <p:pic>
        <p:nvPicPr>
          <p:cNvPr id="14339" name="Picture 5" descr="KNORR_3172008 007"/>
          <p:cNvPicPr>
            <a:picLocks noChangeAspect="1" noChangeArrowheads="1"/>
          </p:cNvPicPr>
          <p:nvPr/>
        </p:nvPicPr>
        <p:blipFill>
          <a:blip r:embed="rId4" cstate="print"/>
          <a:srcRect l="27603" t="21562" r="26250" b="22188"/>
          <a:stretch>
            <a:fillRect/>
          </a:stretch>
        </p:blipFill>
        <p:spPr bwMode="auto">
          <a:xfrm>
            <a:off x="7086600" y="533400"/>
            <a:ext cx="1828800" cy="2971800"/>
          </a:xfrm>
          <a:prstGeom prst="rect">
            <a:avLst/>
          </a:prstGeom>
          <a:noFill/>
          <a:ln w="9525">
            <a:noFill/>
            <a:miter lim="800000"/>
            <a:headEnd/>
            <a:tailEnd/>
          </a:ln>
        </p:spPr>
      </p:pic>
      <p:sp>
        <p:nvSpPr>
          <p:cNvPr id="14340" name="Text Box 6"/>
          <p:cNvSpPr txBox="1">
            <a:spLocks noChangeArrowheads="1"/>
          </p:cNvSpPr>
          <p:nvPr/>
        </p:nvSpPr>
        <p:spPr bwMode="auto">
          <a:xfrm>
            <a:off x="6965950" y="3657600"/>
            <a:ext cx="2025650" cy="641350"/>
          </a:xfrm>
          <a:prstGeom prst="rect">
            <a:avLst/>
          </a:prstGeom>
          <a:noFill/>
          <a:ln w="9525">
            <a:noFill/>
            <a:miter lim="800000"/>
            <a:headEnd/>
            <a:tailEnd/>
          </a:ln>
          <a:effectLst/>
        </p:spPr>
        <p:txBody>
          <a:bodyPr wrap="none">
            <a:spAutoFit/>
          </a:bodyPr>
          <a:lstStyle/>
          <a:p>
            <a:r>
              <a:rPr lang="en-US" b="1" dirty="0"/>
              <a:t>WXT, Prop-Vane,</a:t>
            </a:r>
          </a:p>
          <a:p>
            <a:r>
              <a:rPr lang="en-US" b="1" dirty="0"/>
              <a:t>IMET</a:t>
            </a:r>
          </a:p>
        </p:txBody>
      </p:sp>
      <p:sp>
        <p:nvSpPr>
          <p:cNvPr id="14341" name="Line 7"/>
          <p:cNvSpPr>
            <a:spLocks noChangeShapeType="1"/>
          </p:cNvSpPr>
          <p:nvPr/>
        </p:nvSpPr>
        <p:spPr bwMode="auto">
          <a:xfrm flipH="1">
            <a:off x="6629400" y="1828800"/>
            <a:ext cx="838200" cy="304800"/>
          </a:xfrm>
          <a:prstGeom prst="line">
            <a:avLst/>
          </a:prstGeom>
          <a:noFill/>
          <a:ln w="25400">
            <a:solidFill>
              <a:srgbClr val="FF0000"/>
            </a:solidFill>
            <a:round/>
            <a:headEnd/>
            <a:tailEnd type="arrow" w="med" len="lg"/>
          </a:ln>
          <a:effectLst/>
        </p:spPr>
        <p:txBody>
          <a:bodyPr/>
          <a:lstStyle/>
          <a:p>
            <a:endParaRPr lang="en-US" dirty="0"/>
          </a:p>
        </p:txBody>
      </p:sp>
      <p:sp>
        <p:nvSpPr>
          <p:cNvPr id="14342" name="Text Box 6"/>
          <p:cNvSpPr txBox="1">
            <a:spLocks noChangeArrowheads="1"/>
          </p:cNvSpPr>
          <p:nvPr/>
        </p:nvSpPr>
        <p:spPr bwMode="auto">
          <a:xfrm>
            <a:off x="3498850" y="5867400"/>
            <a:ext cx="1774825" cy="369888"/>
          </a:xfrm>
          <a:prstGeom prst="rect">
            <a:avLst/>
          </a:prstGeom>
          <a:noFill/>
          <a:ln w="9525">
            <a:noFill/>
            <a:miter lim="800000"/>
            <a:headEnd/>
            <a:tailEnd/>
          </a:ln>
          <a:effectLst/>
        </p:spPr>
        <p:txBody>
          <a:bodyPr wrap="none">
            <a:spAutoFit/>
          </a:bodyPr>
          <a:lstStyle/>
          <a:p>
            <a:r>
              <a:rPr lang="en-US" b="1" dirty="0"/>
              <a:t>ICEALOT 2008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1"/>
                                        </p:tgtEl>
                                        <p:attrNameLst>
                                          <p:attrName>style.visibility</p:attrName>
                                        </p:attrNameLst>
                                      </p:cBhvr>
                                      <p:to>
                                        <p:strVal val="visible"/>
                                      </p:to>
                                    </p:set>
                                    <p:anim calcmode="lin" valueType="num">
                                      <p:cBhvr additive="base">
                                        <p:cTn id="11" dur="500" fill="hold"/>
                                        <p:tgtEl>
                                          <p:spTgt spid="14341"/>
                                        </p:tgtEl>
                                        <p:attrNameLst>
                                          <p:attrName>ppt_x</p:attrName>
                                        </p:attrNameLst>
                                      </p:cBhvr>
                                      <p:tavLst>
                                        <p:tav tm="0">
                                          <p:val>
                                            <p:strVal val="#ppt_x"/>
                                          </p:val>
                                        </p:tav>
                                        <p:tav tm="100000">
                                          <p:val>
                                            <p:strVal val="#ppt_x"/>
                                          </p:val>
                                        </p:tav>
                                      </p:tavLst>
                                    </p:anim>
                                    <p:anim calcmode="lin" valueType="num">
                                      <p:cBhvr additive="base">
                                        <p:cTn id="12" dur="500" fill="hold"/>
                                        <p:tgtEl>
                                          <p:spTgt spid="143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additive="base">
                                        <p:cTn id="15" dur="500" fill="hold"/>
                                        <p:tgtEl>
                                          <p:spTgt spid="14340"/>
                                        </p:tgtEl>
                                        <p:attrNameLst>
                                          <p:attrName>ppt_x</p:attrName>
                                        </p:attrNameLst>
                                      </p:cBhvr>
                                      <p:tavLst>
                                        <p:tav tm="0">
                                          <p:val>
                                            <p:strVal val="#ppt_x"/>
                                          </p:val>
                                        </p:tav>
                                        <p:tav tm="100000">
                                          <p:val>
                                            <p:strVal val="#ppt_x"/>
                                          </p:val>
                                        </p:tav>
                                      </p:tavLst>
                                    </p:anim>
                                    <p:anim calcmode="lin" valueType="num">
                                      <p:cBhvr additive="base">
                                        <p:cTn id="16"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0" y="663575"/>
            <a:ext cx="8610600" cy="5509200"/>
          </a:xfrm>
          <a:prstGeom prst="rect">
            <a:avLst/>
          </a:prstGeom>
          <a:solidFill>
            <a:schemeClr val="bg1"/>
          </a:solidFill>
        </p:spPr>
        <p:txBody>
          <a:bodyPr>
            <a:spAutoFit/>
          </a:bodyPr>
          <a:lstStyle/>
          <a:p>
            <a:pPr marL="285750" indent="-285750">
              <a:buFont typeface="Arial" pitchFamily="34" charset="0"/>
              <a:buChar char="•"/>
              <a:defRPr/>
            </a:pPr>
            <a:r>
              <a:rPr lang="en-US" sz="3200" b="1" dirty="0">
                <a:cs typeface="+mn-cs"/>
              </a:rPr>
              <a:t>Wind</a:t>
            </a:r>
            <a:r>
              <a:rPr lang="en-US" sz="3200" b="1" dirty="0" smtClean="0">
                <a:cs typeface="+mn-cs"/>
              </a:rPr>
              <a:t> speed </a:t>
            </a:r>
            <a:r>
              <a:rPr lang="en-US" sz="3200" b="1" dirty="0">
                <a:cs typeface="+mn-cs"/>
              </a:rPr>
              <a:t>and</a:t>
            </a:r>
            <a:r>
              <a:rPr lang="en-US" sz="3200" b="1" dirty="0" smtClean="0">
                <a:cs typeface="+mn-cs"/>
              </a:rPr>
              <a:t> direction</a:t>
            </a:r>
            <a:endParaRPr lang="en-US" sz="3200" b="1" dirty="0">
              <a:cs typeface="+mn-cs"/>
            </a:endParaRPr>
          </a:p>
          <a:p>
            <a:pPr marL="285750" indent="-285750">
              <a:buFont typeface="Arial" pitchFamily="34" charset="0"/>
              <a:buChar char="•"/>
              <a:defRPr/>
            </a:pPr>
            <a:r>
              <a:rPr lang="en-US" sz="3200" b="1" dirty="0">
                <a:cs typeface="+mn-cs"/>
              </a:rPr>
              <a:t>Air temperature and humidity</a:t>
            </a:r>
          </a:p>
          <a:p>
            <a:pPr marL="285750" indent="-285750">
              <a:buFont typeface="Arial" pitchFamily="34" charset="0"/>
              <a:buChar char="•"/>
              <a:defRPr/>
            </a:pPr>
            <a:r>
              <a:rPr lang="en-US" sz="3200" b="1" dirty="0">
                <a:cs typeface="+mn-cs"/>
              </a:rPr>
              <a:t>Atmospheric pressure</a:t>
            </a:r>
          </a:p>
          <a:p>
            <a:pPr marL="285750" indent="-285750">
              <a:buFont typeface="Arial" pitchFamily="34" charset="0"/>
              <a:buChar char="•"/>
              <a:defRPr/>
            </a:pPr>
            <a:r>
              <a:rPr lang="en-US" sz="3200" b="1" dirty="0" smtClean="0">
                <a:cs typeface="+mn-cs"/>
              </a:rPr>
              <a:t>Incoming </a:t>
            </a:r>
            <a:r>
              <a:rPr lang="en-US" sz="3200" b="1" dirty="0">
                <a:cs typeface="+mn-cs"/>
              </a:rPr>
              <a:t>short- and long-wave radiation</a:t>
            </a:r>
          </a:p>
          <a:p>
            <a:pPr marL="285750" indent="-285750">
              <a:buFont typeface="Arial" pitchFamily="34" charset="0"/>
              <a:buChar char="•"/>
              <a:defRPr/>
            </a:pPr>
            <a:r>
              <a:rPr lang="en-US" sz="3200" b="1" dirty="0">
                <a:cs typeface="+mn-cs"/>
              </a:rPr>
              <a:t>Rainfall</a:t>
            </a:r>
          </a:p>
          <a:p>
            <a:pPr marL="285750" indent="-285750">
              <a:buFont typeface="Arial" pitchFamily="34" charset="0"/>
              <a:buChar char="•"/>
              <a:defRPr/>
            </a:pPr>
            <a:r>
              <a:rPr lang="en-US" sz="3200" b="1" dirty="0">
                <a:cs typeface="+mn-cs"/>
              </a:rPr>
              <a:t>Sea surface temperature</a:t>
            </a:r>
          </a:p>
          <a:p>
            <a:pPr>
              <a:defRPr/>
            </a:pPr>
            <a:endParaRPr lang="en-US" sz="3200" b="1" dirty="0">
              <a:cs typeface="+mn-cs"/>
            </a:endParaRPr>
          </a:p>
          <a:p>
            <a:pPr marL="285750" indent="-285750">
              <a:buFont typeface="Arial" pitchFamily="34" charset="0"/>
              <a:buChar char="•"/>
              <a:defRPr/>
            </a:pPr>
            <a:r>
              <a:rPr lang="en-US" sz="3200" b="1" dirty="0" smtClean="0">
                <a:cs typeface="+mn-cs"/>
              </a:rPr>
              <a:t>Ship’s </a:t>
            </a:r>
            <a:r>
              <a:rPr lang="en-US" sz="3200" b="1" dirty="0">
                <a:cs typeface="+mn-cs"/>
              </a:rPr>
              <a:t>heading</a:t>
            </a:r>
          </a:p>
          <a:p>
            <a:pPr marL="285750" indent="-285750">
              <a:buFont typeface="Arial" pitchFamily="34" charset="0"/>
              <a:buChar char="•"/>
              <a:defRPr/>
            </a:pPr>
            <a:r>
              <a:rPr lang="en-US" sz="3200" b="1" dirty="0">
                <a:cs typeface="+mn-cs"/>
              </a:rPr>
              <a:t>Ship’s course over ground (COG)</a:t>
            </a:r>
          </a:p>
          <a:p>
            <a:pPr marL="285750" indent="-285750">
              <a:buFont typeface="Arial" pitchFamily="34" charset="0"/>
              <a:buChar char="•"/>
              <a:defRPr/>
            </a:pPr>
            <a:r>
              <a:rPr lang="en-US" sz="3200" b="1" dirty="0">
                <a:cs typeface="+mn-cs"/>
              </a:rPr>
              <a:t>Ship’s speed over ground (SOG</a:t>
            </a:r>
            <a:r>
              <a:rPr lang="en-US" sz="3200" b="1" dirty="0" smtClean="0">
                <a:cs typeface="+mn-cs"/>
              </a:rPr>
              <a:t>)</a:t>
            </a:r>
          </a:p>
          <a:p>
            <a:pPr marL="285750" indent="-285750">
              <a:buFont typeface="Arial" pitchFamily="34" charset="0"/>
              <a:buChar char="•"/>
              <a:defRPr/>
            </a:pPr>
            <a:r>
              <a:rPr lang="en-US" sz="3200" b="1" dirty="0"/>
              <a:t>Time (UTC</a:t>
            </a:r>
            <a:r>
              <a:rPr lang="en-US" sz="3200" b="1" dirty="0" smtClean="0"/>
              <a:t>)</a:t>
            </a:r>
            <a:endParaRPr lang="en-US" sz="32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193597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981200" y="228600"/>
            <a:ext cx="6037230" cy="584776"/>
          </a:xfrm>
          <a:prstGeom prst="rect">
            <a:avLst/>
          </a:prstGeom>
          <a:solidFill>
            <a:schemeClr val="bg1"/>
          </a:solidFill>
          <a:ln w="9525">
            <a:noFill/>
            <a:miter lim="800000"/>
            <a:headEnd/>
            <a:tailEnd/>
          </a:ln>
        </p:spPr>
        <p:txBody>
          <a:bodyPr wrap="none">
            <a:spAutoFit/>
          </a:bodyPr>
          <a:lstStyle/>
          <a:p>
            <a:r>
              <a:rPr lang="en-US" sz="3200" b="1" dirty="0"/>
              <a:t>Air</a:t>
            </a:r>
            <a:r>
              <a:rPr lang="en-US" sz="3200" b="1" dirty="0" smtClean="0"/>
              <a:t> Temperature </a:t>
            </a:r>
            <a:r>
              <a:rPr lang="en-US" sz="3200" b="1" dirty="0"/>
              <a:t>and</a:t>
            </a:r>
            <a:r>
              <a:rPr lang="en-US" sz="3200" b="1" dirty="0" smtClean="0"/>
              <a:t> Humidity</a:t>
            </a:r>
            <a:endParaRPr lang="en-US" sz="3200" b="1" dirty="0"/>
          </a:p>
        </p:txBody>
      </p:sp>
      <p:pic>
        <p:nvPicPr>
          <p:cNvPr id="16387" name="Picture 2" descr="T_RH%20shields"/>
          <p:cNvPicPr>
            <a:picLocks noChangeAspect="1" noChangeArrowheads="1"/>
          </p:cNvPicPr>
          <p:nvPr/>
        </p:nvPicPr>
        <p:blipFill>
          <a:blip r:embed="rId3" cstate="print"/>
          <a:srcRect/>
          <a:stretch>
            <a:fillRect/>
          </a:stretch>
        </p:blipFill>
        <p:spPr bwMode="auto">
          <a:xfrm>
            <a:off x="3276600" y="1371600"/>
            <a:ext cx="3379788" cy="2895600"/>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srcRect/>
          <a:stretch>
            <a:fillRect/>
          </a:stretch>
        </p:blipFill>
        <p:spPr bwMode="auto">
          <a:xfrm>
            <a:off x="7054850" y="952500"/>
            <a:ext cx="1555750" cy="1866900"/>
          </a:xfrm>
          <a:prstGeom prst="rect">
            <a:avLst/>
          </a:prstGeom>
          <a:noFill/>
          <a:ln w="9525">
            <a:noFill/>
            <a:miter lim="800000"/>
            <a:headEnd/>
            <a:tailEnd/>
          </a:ln>
          <a:effectLst/>
        </p:spPr>
      </p:pic>
      <p:pic>
        <p:nvPicPr>
          <p:cNvPr id="16389" name="Picture 4"/>
          <p:cNvPicPr>
            <a:picLocks noChangeAspect="1" noChangeArrowheads="1"/>
          </p:cNvPicPr>
          <p:nvPr/>
        </p:nvPicPr>
        <p:blipFill>
          <a:blip r:embed="rId5" cstate="print"/>
          <a:srcRect/>
          <a:stretch>
            <a:fillRect/>
          </a:stretch>
        </p:blipFill>
        <p:spPr bwMode="auto">
          <a:xfrm>
            <a:off x="7086600" y="2911475"/>
            <a:ext cx="1524000" cy="1889125"/>
          </a:xfrm>
          <a:prstGeom prst="rect">
            <a:avLst/>
          </a:prstGeom>
          <a:noFill/>
          <a:ln w="9525">
            <a:noFill/>
            <a:miter lim="800000"/>
            <a:headEnd/>
            <a:tailEnd/>
          </a:ln>
          <a:effectLst/>
        </p:spPr>
      </p:pic>
      <p:pic>
        <p:nvPicPr>
          <p:cNvPr id="16390" name="Picture 5"/>
          <p:cNvPicPr>
            <a:picLocks noChangeAspect="1" noChangeArrowheads="1"/>
          </p:cNvPicPr>
          <p:nvPr/>
        </p:nvPicPr>
        <p:blipFill>
          <a:blip r:embed="rId6" cstate="print"/>
          <a:srcRect/>
          <a:stretch>
            <a:fillRect/>
          </a:stretch>
        </p:blipFill>
        <p:spPr bwMode="auto">
          <a:xfrm>
            <a:off x="6972300" y="4914900"/>
            <a:ext cx="1714500" cy="1714500"/>
          </a:xfrm>
          <a:prstGeom prst="rect">
            <a:avLst/>
          </a:prstGeom>
          <a:noFill/>
          <a:ln w="9525">
            <a:noFill/>
            <a:miter lim="800000"/>
            <a:headEnd/>
            <a:tailEnd/>
          </a:ln>
          <a:effectLst/>
        </p:spPr>
      </p:pic>
      <p:pic>
        <p:nvPicPr>
          <p:cNvPr id="16391" name="Picture 6"/>
          <p:cNvPicPr>
            <a:picLocks noChangeAspect="1" noChangeArrowheads="1"/>
          </p:cNvPicPr>
          <p:nvPr/>
        </p:nvPicPr>
        <p:blipFill>
          <a:blip r:embed="rId7" cstate="print"/>
          <a:srcRect/>
          <a:stretch>
            <a:fillRect/>
          </a:stretch>
        </p:blipFill>
        <p:spPr bwMode="auto">
          <a:xfrm>
            <a:off x="2073275" y="5010150"/>
            <a:ext cx="2000250" cy="1619250"/>
          </a:xfrm>
          <a:prstGeom prst="rect">
            <a:avLst/>
          </a:prstGeom>
          <a:noFill/>
          <a:ln w="9525">
            <a:noFill/>
            <a:miter lim="800000"/>
            <a:headEnd/>
            <a:tailEnd/>
          </a:ln>
          <a:effectLst/>
        </p:spPr>
      </p:pic>
      <p:pic>
        <p:nvPicPr>
          <p:cNvPr id="16392" name="Picture 7"/>
          <p:cNvPicPr>
            <a:picLocks noChangeAspect="1" noChangeArrowheads="1"/>
          </p:cNvPicPr>
          <p:nvPr/>
        </p:nvPicPr>
        <p:blipFill>
          <a:blip r:embed="rId8" cstate="print"/>
          <a:srcRect l="17346" t="25452" r="16457" b="19429"/>
          <a:stretch>
            <a:fillRect/>
          </a:stretch>
        </p:blipFill>
        <p:spPr bwMode="auto">
          <a:xfrm>
            <a:off x="4230688" y="4972050"/>
            <a:ext cx="1898650" cy="1581150"/>
          </a:xfrm>
          <a:prstGeom prst="rect">
            <a:avLst/>
          </a:prstGeom>
          <a:noFill/>
          <a:ln w="9525">
            <a:noFill/>
            <a:miter lim="800000"/>
            <a:headEnd/>
            <a:tailEnd/>
          </a:ln>
          <a:effectLst/>
        </p:spPr>
      </p:pic>
      <p:pic>
        <p:nvPicPr>
          <p:cNvPr id="16393" name="Picture 4"/>
          <p:cNvPicPr>
            <a:picLocks noChangeAspect="1" noChangeArrowheads="1"/>
          </p:cNvPicPr>
          <p:nvPr/>
        </p:nvPicPr>
        <p:blipFill>
          <a:blip r:embed="rId9" cstate="print"/>
          <a:srcRect l="19118" r="19853"/>
          <a:stretch>
            <a:fillRect/>
          </a:stretch>
        </p:blipFill>
        <p:spPr bwMode="auto">
          <a:xfrm>
            <a:off x="268288" y="4914900"/>
            <a:ext cx="874712" cy="1789113"/>
          </a:xfrm>
          <a:prstGeom prst="rect">
            <a:avLst/>
          </a:prstGeom>
          <a:noFill/>
          <a:ln w="9525">
            <a:noFill/>
            <a:miter lim="800000"/>
            <a:headEnd/>
            <a:tailEnd/>
          </a:ln>
        </p:spPr>
      </p:pic>
      <p:pic>
        <p:nvPicPr>
          <p:cNvPr id="16394" name="Picture 10" descr="S:\ICEALOT_2008\KNORR\Combined_instruments\comparisons\Raw_Images\ICEALOT_PSDSCS_RH_086.png"/>
          <p:cNvPicPr>
            <a:picLocks noChangeAspect="1" noChangeArrowheads="1"/>
          </p:cNvPicPr>
          <p:nvPr/>
        </p:nvPicPr>
        <p:blipFill>
          <a:blip r:embed="rId10" cstate="print"/>
          <a:srcRect/>
          <a:stretch>
            <a:fillRect/>
          </a:stretch>
        </p:blipFill>
        <p:spPr bwMode="auto">
          <a:xfrm>
            <a:off x="304800" y="2971800"/>
            <a:ext cx="2438400" cy="1828800"/>
          </a:xfrm>
          <a:prstGeom prst="rect">
            <a:avLst/>
          </a:prstGeom>
          <a:noFill/>
          <a:ln w="9525">
            <a:noFill/>
            <a:miter lim="800000"/>
            <a:headEnd/>
            <a:tailEnd/>
          </a:ln>
        </p:spPr>
      </p:pic>
      <p:pic>
        <p:nvPicPr>
          <p:cNvPr id="16395" name="Picture 11" descr="S:\ICEALOT_2008\KNORR\Combined_instruments\comparisons\Raw_Images\ICEALOT_PSDSCS_T_086.png"/>
          <p:cNvPicPr>
            <a:picLocks noChangeAspect="1" noChangeArrowheads="1"/>
          </p:cNvPicPr>
          <p:nvPr/>
        </p:nvPicPr>
        <p:blipFill>
          <a:blip r:embed="rId11" cstate="print"/>
          <a:srcRect/>
          <a:stretch>
            <a:fillRect/>
          </a:stretch>
        </p:blipFill>
        <p:spPr bwMode="auto">
          <a:xfrm>
            <a:off x="293688" y="990600"/>
            <a:ext cx="2438400" cy="1828800"/>
          </a:xfrm>
          <a:prstGeom prst="rect">
            <a:avLst/>
          </a:prstGeom>
          <a:noFill/>
          <a:ln w="9525">
            <a:noFill/>
            <a:miter lim="800000"/>
            <a:headEnd/>
            <a:tailEnd/>
          </a:ln>
        </p:spPr>
      </p:pic>
      <p:sp>
        <p:nvSpPr>
          <p:cNvPr id="12" name="Oval 11"/>
          <p:cNvSpPr/>
          <p:nvPr/>
        </p:nvSpPr>
        <p:spPr>
          <a:xfrm>
            <a:off x="4267200" y="5791200"/>
            <a:ext cx="609600" cy="5334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81200" y="5105400"/>
            <a:ext cx="609600" cy="5334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down)">
                                      <p:cBhvr>
                                        <p:cTn id="7" dur="500"/>
                                        <p:tgtEl>
                                          <p:spTgt spid="16388"/>
                                        </p:tgtEl>
                                      </p:cBhvr>
                                    </p:animEffect>
                                  </p:childTnLst>
                                </p:cTn>
                              </p:par>
                              <p:par>
                                <p:cTn id="8" presetID="22" presetClass="entr" presetSubtype="4"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down)">
                                      <p:cBhvr>
                                        <p:cTn id="10" dur="500"/>
                                        <p:tgtEl>
                                          <p:spTgt spid="16389"/>
                                        </p:tgtEl>
                                      </p:cBhvr>
                                    </p:animEffect>
                                  </p:childTnLst>
                                </p:cTn>
                              </p:par>
                              <p:par>
                                <p:cTn id="11" presetID="22" presetClass="entr" presetSubtype="4"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ipe(down)">
                                      <p:cBhvr>
                                        <p:cTn id="13" dur="500"/>
                                        <p:tgtEl>
                                          <p:spTgt spid="1639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391"/>
                                        </p:tgtEl>
                                        <p:attrNameLst>
                                          <p:attrName>style.visibility</p:attrName>
                                        </p:attrNameLst>
                                      </p:cBhvr>
                                      <p:to>
                                        <p:strVal val="visible"/>
                                      </p:to>
                                    </p:set>
                                    <p:animEffect transition="in" filter="wipe(down)">
                                      <p:cBhvr>
                                        <p:cTn id="18" dur="500"/>
                                        <p:tgtEl>
                                          <p:spTgt spid="16391"/>
                                        </p:tgtEl>
                                      </p:cBhvr>
                                    </p:animEffect>
                                  </p:childTnLst>
                                </p:cTn>
                              </p:par>
                              <p:par>
                                <p:cTn id="19" presetID="22" presetClass="entr" presetSubtype="4" fill="hold" nodeType="with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wipe(down)">
                                      <p:cBhvr>
                                        <p:cTn id="21" dur="500"/>
                                        <p:tgtEl>
                                          <p:spTgt spid="1639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066800" y="381000"/>
            <a:ext cx="6797253" cy="584776"/>
          </a:xfrm>
          <a:prstGeom prst="rect">
            <a:avLst/>
          </a:prstGeom>
          <a:solidFill>
            <a:schemeClr val="bg1"/>
          </a:solidFill>
          <a:ln w="9525">
            <a:noFill/>
            <a:miter lim="800000"/>
            <a:headEnd/>
            <a:tailEnd/>
          </a:ln>
        </p:spPr>
        <p:txBody>
          <a:bodyPr wrap="none">
            <a:spAutoFit/>
          </a:bodyPr>
          <a:lstStyle/>
          <a:p>
            <a:r>
              <a:rPr lang="en-US" sz="3200" b="1" dirty="0" smtClean="0"/>
              <a:t>Indirect Measurement of Humidity  </a:t>
            </a:r>
            <a:endParaRPr lang="en-US" sz="3200" b="1" dirty="0"/>
          </a:p>
        </p:txBody>
      </p:sp>
      <p:pic>
        <p:nvPicPr>
          <p:cNvPr id="4098" name="Picture 2"/>
          <p:cNvPicPr>
            <a:picLocks noChangeAspect="1" noChangeArrowheads="1"/>
          </p:cNvPicPr>
          <p:nvPr/>
        </p:nvPicPr>
        <p:blipFill>
          <a:blip r:embed="rId3" cstate="print"/>
          <a:srcRect t="21084" b="11446"/>
          <a:stretch>
            <a:fillRect/>
          </a:stretch>
        </p:blipFill>
        <p:spPr bwMode="auto">
          <a:xfrm>
            <a:off x="609600" y="1295400"/>
            <a:ext cx="3143250" cy="16002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59714" t="50000" r="27500" b="32000"/>
          <a:stretch>
            <a:fillRect/>
          </a:stretch>
        </p:blipFill>
        <p:spPr bwMode="auto">
          <a:xfrm>
            <a:off x="4953000" y="1295400"/>
            <a:ext cx="3031067" cy="2667000"/>
          </a:xfrm>
          <a:prstGeom prst="rect">
            <a:avLst/>
          </a:prstGeom>
          <a:noFill/>
          <a:ln w="9525">
            <a:noFill/>
            <a:miter lim="800000"/>
            <a:headEnd/>
            <a:tailEnd/>
          </a:ln>
        </p:spPr>
      </p:pic>
      <p:sp>
        <p:nvSpPr>
          <p:cNvPr id="15" name="TextBox 2"/>
          <p:cNvSpPr txBox="1">
            <a:spLocks noChangeArrowheads="1"/>
          </p:cNvSpPr>
          <p:nvPr/>
        </p:nvSpPr>
        <p:spPr bwMode="auto">
          <a:xfrm>
            <a:off x="762000" y="2895600"/>
            <a:ext cx="2919389" cy="892552"/>
          </a:xfrm>
          <a:prstGeom prst="rect">
            <a:avLst/>
          </a:prstGeom>
          <a:solidFill>
            <a:schemeClr val="bg1"/>
          </a:solidFill>
          <a:ln w="9525">
            <a:noFill/>
            <a:miter lim="800000"/>
            <a:headEnd/>
            <a:tailEnd/>
          </a:ln>
        </p:spPr>
        <p:txBody>
          <a:bodyPr wrap="none">
            <a:spAutoFit/>
          </a:bodyPr>
          <a:lstStyle/>
          <a:p>
            <a:r>
              <a:rPr lang="en-US" sz="3200" b="1" dirty="0" err="1" smtClean="0"/>
              <a:t>Psychrometer</a:t>
            </a:r>
            <a:endParaRPr lang="en-US" sz="3200" b="1" dirty="0" smtClean="0"/>
          </a:p>
          <a:p>
            <a:r>
              <a:rPr lang="en-US" sz="2000" b="1" dirty="0" smtClean="0"/>
              <a:t>(Wet/Dry Bulb)</a:t>
            </a:r>
          </a:p>
        </p:txBody>
      </p:sp>
      <p:sp>
        <p:nvSpPr>
          <p:cNvPr id="16" name="TextBox 2"/>
          <p:cNvSpPr txBox="1">
            <a:spLocks noChangeArrowheads="1"/>
          </p:cNvSpPr>
          <p:nvPr/>
        </p:nvSpPr>
        <p:spPr bwMode="auto">
          <a:xfrm>
            <a:off x="5029200" y="3962400"/>
            <a:ext cx="2850460" cy="892552"/>
          </a:xfrm>
          <a:prstGeom prst="rect">
            <a:avLst/>
          </a:prstGeom>
          <a:solidFill>
            <a:schemeClr val="bg1"/>
          </a:solidFill>
          <a:ln w="9525">
            <a:noFill/>
            <a:miter lim="800000"/>
            <a:headEnd/>
            <a:tailEnd/>
          </a:ln>
        </p:spPr>
        <p:txBody>
          <a:bodyPr wrap="none">
            <a:spAutoFit/>
          </a:bodyPr>
          <a:lstStyle/>
          <a:p>
            <a:r>
              <a:rPr lang="en-US" sz="3200" b="1" dirty="0" smtClean="0"/>
              <a:t>Chilled Mirror</a:t>
            </a:r>
          </a:p>
          <a:p>
            <a:r>
              <a:rPr lang="en-US" sz="2000" b="1" dirty="0" smtClean="0"/>
              <a:t>(Dew point)</a:t>
            </a:r>
            <a:endParaRPr lang="en-US" sz="2000" b="1" dirty="0"/>
          </a:p>
        </p:txBody>
      </p:sp>
      <p:pic>
        <p:nvPicPr>
          <p:cNvPr id="1026" name="Picture 2"/>
          <p:cNvPicPr>
            <a:picLocks noChangeAspect="1" noChangeArrowheads="1"/>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5501" r="23496"/>
          <a:stretch/>
        </p:blipFill>
        <p:spPr bwMode="auto">
          <a:xfrm>
            <a:off x="937492" y="4114800"/>
            <a:ext cx="1017146" cy="210092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8" name="TextBox 2"/>
          <p:cNvSpPr txBox="1">
            <a:spLocks noChangeArrowheads="1"/>
          </p:cNvSpPr>
          <p:nvPr/>
        </p:nvSpPr>
        <p:spPr bwMode="auto">
          <a:xfrm>
            <a:off x="1965524" y="5538618"/>
            <a:ext cx="2929007" cy="677108"/>
          </a:xfrm>
          <a:prstGeom prst="rect">
            <a:avLst/>
          </a:prstGeom>
          <a:solidFill>
            <a:schemeClr val="bg1"/>
          </a:solidFill>
          <a:ln w="9525">
            <a:noFill/>
            <a:miter lim="800000"/>
            <a:headEnd/>
            <a:tailEnd/>
          </a:ln>
        </p:spPr>
        <p:txBody>
          <a:bodyPr wrap="none">
            <a:spAutoFit/>
          </a:bodyPr>
          <a:lstStyle/>
          <a:p>
            <a:r>
              <a:rPr lang="en-US" b="1" dirty="0" smtClean="0"/>
              <a:t>LICOR 7500 gas analyzer</a:t>
            </a:r>
          </a:p>
          <a:p>
            <a:r>
              <a:rPr lang="en-US" sz="2000" b="1" dirty="0" smtClean="0"/>
              <a:t>(Water vapor)</a:t>
            </a:r>
          </a:p>
        </p:txBody>
      </p:sp>
      <p:pic>
        <p:nvPicPr>
          <p:cNvPr id="1027" name="Picture 3"/>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43800" y="3181350"/>
            <a:ext cx="1308164" cy="800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1905000" y="152400"/>
            <a:ext cx="5257800" cy="584200"/>
          </a:xfrm>
          <a:prstGeom prst="rect">
            <a:avLst/>
          </a:prstGeom>
          <a:solidFill>
            <a:schemeClr val="bg1"/>
          </a:solidFill>
          <a:ln w="9525">
            <a:noFill/>
            <a:miter lim="800000"/>
            <a:headEnd/>
            <a:tailEnd/>
          </a:ln>
        </p:spPr>
        <p:txBody>
          <a:bodyPr wrap="none">
            <a:spAutoFit/>
          </a:bodyPr>
          <a:lstStyle/>
          <a:p>
            <a:r>
              <a:rPr lang="en-US" sz="3200" b="1" dirty="0"/>
              <a:t>Wind Speed and Direction</a:t>
            </a:r>
          </a:p>
        </p:txBody>
      </p:sp>
      <p:pic>
        <p:nvPicPr>
          <p:cNvPr id="17411" name="Picture 2"/>
          <p:cNvPicPr>
            <a:picLocks noChangeAspect="1" noChangeArrowheads="1"/>
          </p:cNvPicPr>
          <p:nvPr/>
        </p:nvPicPr>
        <p:blipFill>
          <a:blip r:embed="rId3" cstate="print"/>
          <a:srcRect/>
          <a:stretch>
            <a:fillRect/>
          </a:stretch>
        </p:blipFill>
        <p:spPr bwMode="auto">
          <a:xfrm>
            <a:off x="792163" y="1143000"/>
            <a:ext cx="1417637" cy="1709738"/>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l="19118" r="19853"/>
          <a:stretch>
            <a:fillRect/>
          </a:stretch>
        </p:blipFill>
        <p:spPr bwMode="auto">
          <a:xfrm>
            <a:off x="3810000" y="914400"/>
            <a:ext cx="1143000" cy="2339975"/>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6858000" y="838200"/>
            <a:ext cx="914400" cy="2665413"/>
          </a:xfrm>
          <a:prstGeom prst="rect">
            <a:avLst/>
          </a:prstGeom>
          <a:noFill/>
          <a:ln w="9525">
            <a:noFill/>
            <a:miter lim="800000"/>
            <a:headEnd/>
            <a:tailEnd/>
          </a:ln>
        </p:spPr>
      </p:pic>
      <p:pic>
        <p:nvPicPr>
          <p:cNvPr id="17414" name="Picture 6" descr="S:\ICEALOT_2008\KNORR\Combined_instruments\comparisons\Raw_Images\ICEALOT_WXTPVS_RelDir_104.png"/>
          <p:cNvPicPr>
            <a:picLocks noChangeAspect="1" noChangeArrowheads="1"/>
          </p:cNvPicPr>
          <p:nvPr/>
        </p:nvPicPr>
        <p:blipFill>
          <a:blip r:embed="rId6" cstate="print"/>
          <a:srcRect/>
          <a:stretch>
            <a:fillRect/>
          </a:stretch>
        </p:blipFill>
        <p:spPr bwMode="auto">
          <a:xfrm>
            <a:off x="914400" y="3581400"/>
            <a:ext cx="3048000" cy="2286000"/>
          </a:xfrm>
          <a:prstGeom prst="rect">
            <a:avLst/>
          </a:prstGeom>
          <a:noFill/>
          <a:ln w="9525">
            <a:noFill/>
            <a:miter lim="800000"/>
            <a:headEnd/>
            <a:tailEnd/>
          </a:ln>
        </p:spPr>
      </p:pic>
      <p:pic>
        <p:nvPicPr>
          <p:cNvPr id="17415" name="Picture 7" descr="S:\ICEALOT_2008\KNORR\Combined_instruments\comparisons\Raw_Images\ICEALOT_WXTPVS_RelSpd_104.png"/>
          <p:cNvPicPr>
            <a:picLocks noChangeAspect="1" noChangeArrowheads="1"/>
          </p:cNvPicPr>
          <p:nvPr/>
        </p:nvPicPr>
        <p:blipFill>
          <a:blip r:embed="rId7" cstate="print"/>
          <a:srcRect/>
          <a:stretch>
            <a:fillRect/>
          </a:stretch>
        </p:blipFill>
        <p:spPr bwMode="auto">
          <a:xfrm>
            <a:off x="5257800" y="3581400"/>
            <a:ext cx="3048000" cy="2286000"/>
          </a:xfrm>
          <a:prstGeom prst="rect">
            <a:avLst/>
          </a:prstGeom>
          <a:noFill/>
          <a:ln w="9525">
            <a:noFill/>
            <a:miter lim="800000"/>
            <a:headEnd/>
            <a:tailEnd/>
          </a:ln>
        </p:spPr>
      </p:pic>
      <p:pic>
        <p:nvPicPr>
          <p:cNvPr id="17416" name="Picture 15" descr="AMMA_51407 005"/>
          <p:cNvPicPr>
            <a:picLocks noChangeAspect="1" noChangeArrowheads="1"/>
          </p:cNvPicPr>
          <p:nvPr/>
        </p:nvPicPr>
        <p:blipFill>
          <a:blip r:embed="rId8" cstate="print"/>
          <a:srcRect l="11905" t="15874" r="21428" b="14285"/>
          <a:stretch>
            <a:fillRect/>
          </a:stretch>
        </p:blipFill>
        <p:spPr bwMode="auto">
          <a:xfrm>
            <a:off x="4010025" y="5899150"/>
            <a:ext cx="1103313" cy="806450"/>
          </a:xfrm>
          <a:prstGeom prst="rect">
            <a:avLst/>
          </a:prstGeom>
          <a:noFill/>
          <a:ln w="9525">
            <a:noFill/>
            <a:miter lim="800000"/>
            <a:headEnd/>
            <a:tailEnd/>
          </a:ln>
        </p:spPr>
      </p:pic>
      <p:sp>
        <p:nvSpPr>
          <p:cNvPr id="9" name="TextBox 2"/>
          <p:cNvSpPr txBox="1">
            <a:spLocks noChangeArrowheads="1"/>
          </p:cNvSpPr>
          <p:nvPr/>
        </p:nvSpPr>
        <p:spPr bwMode="auto">
          <a:xfrm>
            <a:off x="1143000" y="6019800"/>
            <a:ext cx="2051972" cy="584775"/>
          </a:xfrm>
          <a:prstGeom prst="rect">
            <a:avLst/>
          </a:prstGeom>
          <a:solidFill>
            <a:schemeClr val="bg1"/>
          </a:solidFill>
          <a:ln w="9525">
            <a:noFill/>
            <a:miter lim="800000"/>
            <a:headEnd/>
            <a:tailEnd/>
          </a:ln>
        </p:spPr>
        <p:txBody>
          <a:bodyPr wrap="none">
            <a:spAutoFit/>
          </a:bodyPr>
          <a:lstStyle/>
          <a:p>
            <a:r>
              <a:rPr lang="en-US" sz="3200" b="1" dirty="0" smtClean="0"/>
              <a:t>Cup/Vane</a:t>
            </a:r>
            <a:endParaRPr 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15038</TotalTime>
  <Words>3051</Words>
  <Application>Microsoft Macintosh PowerPoint</Application>
  <PresentationFormat>On-screen Show (4:3)</PresentationFormat>
  <Paragraphs>280</Paragraphs>
  <Slides>23</Slides>
  <Notes>23</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Rainfall Measuring Instruments Used Aboard Ships and Moorings</vt:lpstr>
      <vt:lpstr>Slide 15</vt:lpstr>
      <vt:lpstr>Slide 16</vt:lpstr>
      <vt:lpstr>Slide 17</vt:lpstr>
      <vt:lpstr>Slide 18</vt:lpstr>
      <vt:lpstr>Slide 19</vt:lpstr>
      <vt:lpstr>Slide 20</vt:lpstr>
      <vt:lpstr>Slide 21</vt:lpstr>
      <vt:lpstr>Slide 22</vt:lpstr>
      <vt:lpstr>Slide 23</vt:lpstr>
    </vt:vector>
  </TitlesOfParts>
  <Company>ESRL-PSD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Shipboard Meteorological Measurements on the Ronald  during AMMA</dc:title>
  <dc:creator>lbariteau</dc:creator>
  <cp:lastModifiedBy>Shawn Smith</cp:lastModifiedBy>
  <cp:revision>354</cp:revision>
  <cp:lastPrinted>2011-11-15T15:31:47Z</cp:lastPrinted>
  <dcterms:created xsi:type="dcterms:W3CDTF">2012-01-12T18:56:41Z</dcterms:created>
  <dcterms:modified xsi:type="dcterms:W3CDTF">2012-01-12T19:14:04Z</dcterms:modified>
</cp:coreProperties>
</file>