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46" roundtripDataSignature="AMtx7mi+QvNNGgc6UWLzMQv59SPGvB5s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74B6E59-E943-4040-A281-E61998A9EA89}">
  <a:tblStyle styleId="{D74B6E59-E943-4040-A281-E61998A9EA89}"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3F9FA"/>
          </a:solidFill>
        </a:fill>
      </a:tcStyle>
    </a:wholeTbl>
    <a:band1H>
      <a:tcTxStyle/>
      <a:tcStyle>
        <a:fill>
          <a:solidFill>
            <a:srgbClr val="E7F3F4"/>
          </a:solidFill>
        </a:fill>
      </a:tcStyle>
    </a:band1H>
    <a:band2H>
      <a:tcTxStyle/>
    </a:band2H>
    <a:band1V>
      <a:tcTxStyle/>
      <a:tcStyle>
        <a:fill>
          <a:solidFill>
            <a:srgbClr val="E7F3F4"/>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slide" Target="slides/slide36.xml"/><Relationship Id="rId41" Type="http://schemas.openxmlformats.org/officeDocument/2006/relationships/slide" Target="slides/slide35.xml"/><Relationship Id="rId22" Type="http://schemas.openxmlformats.org/officeDocument/2006/relationships/slide" Target="slides/slide16.xml"/><Relationship Id="rId44" Type="http://schemas.openxmlformats.org/officeDocument/2006/relationships/slide" Target="slides/slide38.xml"/><Relationship Id="rId21" Type="http://schemas.openxmlformats.org/officeDocument/2006/relationships/slide" Target="slides/slide15.xml"/><Relationship Id="rId43" Type="http://schemas.openxmlformats.org/officeDocument/2006/relationships/slide" Target="slides/slide37.xml"/><Relationship Id="rId24" Type="http://schemas.openxmlformats.org/officeDocument/2006/relationships/slide" Target="slides/slide18.xml"/><Relationship Id="rId46" Type="http://customschemas.google.com/relationships/presentationmetadata" Target="metadata"/><Relationship Id="rId23" Type="http://schemas.openxmlformats.org/officeDocument/2006/relationships/slide" Target="slides/slide17.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2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2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2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2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2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2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 name="Google Shape;57;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76200" lvl="0" marL="0" rtl="0" algn="l">
              <a:spcBef>
                <a:spcPts val="360"/>
              </a:spcBef>
              <a:spcAft>
                <a:spcPts val="0"/>
              </a:spcAft>
              <a:buClr>
                <a:schemeClr val="dk1"/>
              </a:buClr>
              <a:buSzPts val="1200"/>
              <a:buFont typeface="Arial"/>
              <a:buAutoNum type="arabicPeriod"/>
            </a:pPr>
            <a:r>
              <a:t/>
            </a:r>
            <a:endParaRPr/>
          </a:p>
        </p:txBody>
      </p:sp>
      <p:sp>
        <p:nvSpPr>
          <p:cNvPr id="58" name="Google Shape;58;p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9" name="Google Shape;159;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Prompt: Can anyone guess ballpark values for AWA and AWS? </a:t>
            </a:r>
            <a:endParaRPr/>
          </a:p>
        </p:txBody>
      </p:sp>
      <p:sp>
        <p:nvSpPr>
          <p:cNvPr id="160" name="Google Shape;160;p1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7" name="Google Shape;177;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Prompt: Can anyone guess ballpark values for AWA and AWS? </a:t>
            </a:r>
            <a:endParaRPr/>
          </a:p>
        </p:txBody>
      </p:sp>
      <p:sp>
        <p:nvSpPr>
          <p:cNvPr id="178" name="Google Shape;178;p1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1" name="Google Shape;20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7" name="Google Shape;22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4" name="Google Shape;24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1" name="Google Shape;261;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9" name="Google Shape;279;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01" name="Google Shape;30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8" name="Google Shape;32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7" name="Google Shape;35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5" name="Google Shape;6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2" name="Google Shape;382;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Facilitator Notes: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latin typeface="Arial"/>
                <a:ea typeface="Arial"/>
                <a:cs typeface="Arial"/>
                <a:sym typeface="Arial"/>
              </a:rPr>
              <a:t>Highlight spikes in true wind direction when vessel changes speed and heading.</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latin typeface="Arial"/>
                <a:ea typeface="Arial"/>
                <a:cs typeface="Arial"/>
                <a:sym typeface="Arial"/>
              </a:rPr>
              <a:t>These are acceleration spikes that result from calculating true winds after averaging input values.</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en-US">
                <a:latin typeface="Arial"/>
                <a:ea typeface="Arial"/>
                <a:cs typeface="Arial"/>
                <a:sym typeface="Arial"/>
              </a:rPr>
              <a:t>Prompt:</a:t>
            </a:r>
            <a:r>
              <a:rPr lang="en-US">
                <a:latin typeface="Arial"/>
                <a:ea typeface="Arial"/>
                <a:cs typeface="Arial"/>
                <a:sym typeface="Arial"/>
              </a:rPr>
              <a:t> What types of motions would result in the acceleration of a an anemometer on a vessel?</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en-US">
                <a:latin typeface="Arial"/>
                <a:ea typeface="Arial"/>
                <a:cs typeface="Arial"/>
                <a:sym typeface="Arial"/>
              </a:rPr>
              <a:t>Answer:</a:t>
            </a:r>
            <a:r>
              <a:rPr lang="en-US">
                <a:latin typeface="Arial"/>
                <a:ea typeface="Arial"/>
                <a:cs typeface="Arial"/>
                <a:sym typeface="Arial"/>
              </a:rPr>
              <a:t> vessel speed change, course change, heading change (turns), pitch, roll, heave.</a:t>
            </a:r>
            <a:endParaRPr/>
          </a:p>
        </p:txBody>
      </p:sp>
      <p:sp>
        <p:nvSpPr>
          <p:cNvPr id="383" name="Google Shape;383;p2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9" name="Google Shape;389;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Facilitator Notes: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latin typeface="Arial"/>
                <a:ea typeface="Arial"/>
                <a:cs typeface="Arial"/>
                <a:sym typeface="Arial"/>
              </a:rPr>
              <a:t>When a vessel turns (in this case while traveling at a steady forward speed over the ground; red), the apparent wind (blue) changes continuously during the turn.</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latin typeface="Arial"/>
                <a:ea typeface="Arial"/>
                <a:cs typeface="Arial"/>
                <a:sym typeface="Arial"/>
              </a:rPr>
              <a:t>Since the true wind equations are nonlinear (through the sine and cosine functions), they are accurate only when all the input parameters are approximately constant over the averaging period.</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latin typeface="Arial"/>
                <a:ea typeface="Arial"/>
                <a:cs typeface="Arial"/>
                <a:sym typeface="Arial"/>
              </a:rPr>
              <a:t>In the case above, the turning results in a lack of constancy over the time period of the turn.</a:t>
            </a:r>
            <a:endParaRPr/>
          </a:p>
          <a:p>
            <a:pPr indent="0" lvl="0" marL="0" rtl="0" algn="l">
              <a:spcBef>
                <a:spcPts val="360"/>
              </a:spcBef>
              <a:spcAft>
                <a:spcPts val="0"/>
              </a:spcAft>
              <a:buNone/>
            </a:pPr>
            <a:r>
              <a:t/>
            </a:r>
            <a:endParaRPr>
              <a:latin typeface="Calibri"/>
              <a:ea typeface="Calibri"/>
              <a:cs typeface="Calibri"/>
              <a:sym typeface="Calibri"/>
            </a:endParaRPr>
          </a:p>
        </p:txBody>
      </p:sp>
      <p:sp>
        <p:nvSpPr>
          <p:cNvPr id="390" name="Google Shape;390;p2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6" name="Google Shape;396;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Facilitator Notes: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latin typeface="Arial"/>
                <a:ea typeface="Arial"/>
                <a:cs typeface="Arial"/>
                <a:sym typeface="Arial"/>
              </a:rPr>
              <a:t>As an example, say the turn in the previous diagram occurred over one minute and the acquisition system on the vessel records every five seconds.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latin typeface="Arial"/>
                <a:ea typeface="Arial"/>
                <a:cs typeface="Arial"/>
                <a:sym typeface="Arial"/>
              </a:rPr>
              <a:t>We wish to calculate a one-minute averaged true wind value.</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latin typeface="Arial"/>
                <a:ea typeface="Arial"/>
                <a:cs typeface="Arial"/>
                <a:sym typeface="Arial"/>
              </a:rPr>
              <a:t>The data above would represent the conditions during the turn. We assume no ocean currents, so the heading equals the course over the ground.</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latin typeface="Arial"/>
                <a:ea typeface="Arial"/>
                <a:cs typeface="Arial"/>
                <a:sym typeface="Arial"/>
              </a:rPr>
              <a:t>If the ten input values are vector averaged first over the minute, the resulting true wind direction and speed are shown at the lower right.</a:t>
            </a:r>
            <a:endParaRPr/>
          </a:p>
          <a:p>
            <a:pPr indent="0" lvl="0" marL="0" rtl="0" algn="l">
              <a:spcBef>
                <a:spcPts val="360"/>
              </a:spcBef>
              <a:spcAft>
                <a:spcPts val="0"/>
              </a:spcAft>
              <a:buNone/>
            </a:pPr>
            <a:r>
              <a:t/>
            </a:r>
            <a:endParaRPr>
              <a:latin typeface="Calibri"/>
              <a:ea typeface="Calibri"/>
              <a:cs typeface="Calibri"/>
              <a:sym typeface="Calibri"/>
            </a:endParaRPr>
          </a:p>
        </p:txBody>
      </p:sp>
      <p:sp>
        <p:nvSpPr>
          <p:cNvPr id="397" name="Google Shape;397;p2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3" name="Google Shape;403;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Facilitator Notes: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latin typeface="Arial"/>
                <a:ea typeface="Arial"/>
                <a:cs typeface="Arial"/>
                <a:sym typeface="Arial"/>
              </a:rPr>
              <a:t>The proper way to create the one-minute average is to calculate the true winds for each five-second sample, and then vector average the five-second true winds.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latin typeface="Arial"/>
                <a:ea typeface="Arial"/>
                <a:cs typeface="Arial"/>
                <a:sym typeface="Arial"/>
              </a:rPr>
              <a:t>The resultant one-minute average true wind is shown at the lower right.</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latin typeface="Arial"/>
                <a:ea typeface="Arial"/>
                <a:cs typeface="Arial"/>
                <a:sym typeface="Arial"/>
              </a:rPr>
              <a:t>Note that the difference is ~ 1.0 m/s in this case.</a:t>
            </a:r>
            <a:endParaRPr/>
          </a:p>
          <a:p>
            <a:pPr indent="0" lvl="0" marL="0" rtl="0" algn="l">
              <a:spcBef>
                <a:spcPts val="360"/>
              </a:spcBef>
              <a:spcAft>
                <a:spcPts val="0"/>
              </a:spcAft>
              <a:buNone/>
            </a:pPr>
            <a:r>
              <a:t/>
            </a:r>
            <a:endParaRPr>
              <a:latin typeface="Calibri"/>
              <a:ea typeface="Calibri"/>
              <a:cs typeface="Calibri"/>
              <a:sym typeface="Calibri"/>
            </a:endParaRPr>
          </a:p>
        </p:txBody>
      </p:sp>
      <p:sp>
        <p:nvSpPr>
          <p:cNvPr id="404" name="Google Shape;404;p2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17e2a196a63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17e2a196a63_2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Facilitator Notes:</a:t>
            </a:r>
            <a:endParaRPr/>
          </a:p>
          <a:p>
            <a:pPr indent="0" lvl="0" marL="0" rtl="0" algn="l">
              <a:spcBef>
                <a:spcPts val="360"/>
              </a:spcBef>
              <a:spcAft>
                <a:spcPts val="0"/>
              </a:spcAft>
              <a:buClr>
                <a:schemeClr val="dk1"/>
              </a:buClr>
              <a:buFont typeface="Arial"/>
              <a:buNone/>
            </a:pPr>
            <a:r>
              <a:t/>
            </a:r>
            <a:endParaRPr/>
          </a:p>
          <a:p>
            <a:pPr indent="0" lvl="0" marL="0" rtl="0" algn="l">
              <a:spcBef>
                <a:spcPts val="360"/>
              </a:spcBef>
              <a:spcAft>
                <a:spcPts val="0"/>
              </a:spcAft>
              <a:buClr>
                <a:schemeClr val="dk1"/>
              </a:buClr>
              <a:buFont typeface="Arial"/>
              <a:buNone/>
            </a:pPr>
            <a:r>
              <a:rPr b="1" lang="en-US"/>
              <a:t>Prompts:</a:t>
            </a:r>
            <a:endParaRPr/>
          </a:p>
          <a:p>
            <a:pPr indent="-76200" lvl="0" marL="0" rtl="0" algn="l">
              <a:spcBef>
                <a:spcPts val="360"/>
              </a:spcBef>
              <a:spcAft>
                <a:spcPts val="0"/>
              </a:spcAft>
              <a:buClr>
                <a:schemeClr val="dk1"/>
              </a:buClr>
              <a:buSzPts val="1200"/>
              <a:buAutoNum type="arabicPeriod"/>
            </a:pPr>
            <a:r>
              <a:rPr lang="en-US"/>
              <a:t>What characteristic of the atmosphere makes knowing the height of individual MET sensors important?</a:t>
            </a:r>
            <a:endParaRPr/>
          </a:p>
          <a:p>
            <a:pPr indent="0" lvl="0" marL="0" rtl="0" algn="l">
              <a:spcBef>
                <a:spcPts val="360"/>
              </a:spcBef>
              <a:spcAft>
                <a:spcPts val="0"/>
              </a:spcAft>
              <a:buClr>
                <a:schemeClr val="dk1"/>
              </a:buClr>
              <a:buSzPts val="1200"/>
              <a:buFont typeface="Arial"/>
              <a:buNone/>
            </a:pPr>
            <a:r>
              <a:t/>
            </a:r>
            <a:endParaRPr/>
          </a:p>
          <a:p>
            <a:pPr indent="-76200" lvl="0" marL="0" rtl="0" algn="l">
              <a:spcBef>
                <a:spcPts val="360"/>
              </a:spcBef>
              <a:spcAft>
                <a:spcPts val="0"/>
              </a:spcAft>
              <a:buClr>
                <a:schemeClr val="dk1"/>
              </a:buClr>
              <a:buSzPts val="1200"/>
              <a:buAutoNum type="arabicPeriod"/>
            </a:pPr>
            <a:r>
              <a:rPr lang="en-US"/>
              <a:t>How do winds, humidity, temperature, and pressure generally vary with increasing height above the ocean surface?</a:t>
            </a:r>
            <a:endParaRPr/>
          </a:p>
          <a:p>
            <a:pPr indent="0" lvl="0" marL="0" rtl="0" algn="l">
              <a:spcBef>
                <a:spcPts val="360"/>
              </a:spcBef>
              <a:spcAft>
                <a:spcPts val="0"/>
              </a:spcAft>
              <a:buClr>
                <a:schemeClr val="dk1"/>
              </a:buClr>
              <a:buFont typeface="Arial"/>
              <a:buNone/>
            </a:pPr>
            <a:r>
              <a:t/>
            </a:r>
            <a:endParaRPr/>
          </a:p>
          <a:p>
            <a:pPr indent="0" lvl="0" marL="0" rtl="0" algn="l">
              <a:spcBef>
                <a:spcPts val="360"/>
              </a:spcBef>
              <a:spcAft>
                <a:spcPts val="0"/>
              </a:spcAft>
              <a:buClr>
                <a:schemeClr val="dk1"/>
              </a:buClr>
              <a:buFont typeface="Arial"/>
              <a:buNone/>
            </a:pPr>
            <a:r>
              <a:rPr b="1" lang="en-US"/>
              <a:t>Answers:</a:t>
            </a:r>
            <a:endParaRPr/>
          </a:p>
          <a:p>
            <a:pPr indent="-76200" lvl="0" marL="0" rtl="0" algn="l">
              <a:spcBef>
                <a:spcPts val="360"/>
              </a:spcBef>
              <a:spcAft>
                <a:spcPts val="0"/>
              </a:spcAft>
              <a:buClr>
                <a:schemeClr val="dk1"/>
              </a:buClr>
              <a:buSzPts val="1200"/>
              <a:buAutoNum type="arabicPeriod"/>
            </a:pPr>
            <a:r>
              <a:rPr lang="en-US"/>
              <a:t> Meteorological variables (winds, pressure, temperature, humidity) vary with height above the ocean surface.</a:t>
            </a:r>
            <a:endParaRPr/>
          </a:p>
          <a:p>
            <a:pPr indent="0" lvl="0" marL="0" rtl="0" algn="l">
              <a:spcBef>
                <a:spcPts val="360"/>
              </a:spcBef>
              <a:spcAft>
                <a:spcPts val="0"/>
              </a:spcAft>
              <a:buClr>
                <a:schemeClr val="dk1"/>
              </a:buClr>
              <a:buSzPts val="1200"/>
              <a:buFont typeface="Arial"/>
              <a:buNone/>
            </a:pPr>
            <a:r>
              <a:t/>
            </a:r>
            <a:endParaRPr/>
          </a:p>
          <a:p>
            <a:pPr indent="-76200" lvl="0" marL="0" rtl="0" algn="l">
              <a:spcBef>
                <a:spcPts val="360"/>
              </a:spcBef>
              <a:spcAft>
                <a:spcPts val="0"/>
              </a:spcAft>
              <a:buClr>
                <a:schemeClr val="dk1"/>
              </a:buClr>
              <a:buSzPts val="1200"/>
              <a:buAutoNum type="arabicPeriod"/>
            </a:pPr>
            <a:r>
              <a:rPr lang="en-US"/>
              <a:t> Generally - winds increase; temperature, humidity, and pressure decrease with increasing height. (Exceptions – fog may result in uniform temperature/humidity with height.)</a:t>
            </a:r>
            <a:endParaRPr/>
          </a:p>
          <a:p>
            <a:pPr indent="0" lvl="0" marL="0" rtl="0" algn="l">
              <a:spcBef>
                <a:spcPts val="360"/>
              </a:spcBef>
              <a:spcAft>
                <a:spcPts val="0"/>
              </a:spcAft>
              <a:buNone/>
            </a:pPr>
            <a:r>
              <a:t/>
            </a:r>
            <a:endParaRPr/>
          </a:p>
        </p:txBody>
      </p:sp>
      <p:sp>
        <p:nvSpPr>
          <p:cNvPr id="411" name="Google Shape;411;g17e2a196a63_2_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7" name="Google Shape;417;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Facilitator Notes:</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Data points include measurements from the ship’s instruments, a nearby buoy, a handheld Assman psychrometer, and a sea snake (for SST).</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Profiles are calculated from version 3.0 of the COARE bulk flux algorithm.</a:t>
            </a:r>
            <a:endParaRPr/>
          </a:p>
        </p:txBody>
      </p:sp>
      <p:sp>
        <p:nvSpPr>
          <p:cNvPr id="418" name="Google Shape;418;p2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24" name="Google Shape;42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1" name="Google Shape;431;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Pressure is the most useful atmospheric variable measured by ships.</a:t>
            </a:r>
            <a:endParaRPr/>
          </a:p>
          <a:p>
            <a:pPr indent="0" lvl="0" marL="0" rtl="0" algn="l">
              <a:spcBef>
                <a:spcPts val="360"/>
              </a:spcBef>
              <a:spcAft>
                <a:spcPts val="0"/>
              </a:spcAft>
              <a:buNone/>
            </a:pPr>
            <a:r>
              <a:t/>
            </a:r>
            <a:endParaRPr>
              <a:latin typeface="Calibri"/>
              <a:ea typeface="Calibri"/>
              <a:cs typeface="Calibri"/>
              <a:sym typeface="Calibri"/>
            </a:endParaRPr>
          </a:p>
          <a:p>
            <a:pPr indent="0" lvl="0" marL="0" rtl="0" algn="l">
              <a:spcBef>
                <a:spcPts val="360"/>
              </a:spcBef>
              <a:spcAft>
                <a:spcPts val="0"/>
              </a:spcAft>
              <a:buNone/>
            </a:pPr>
            <a:r>
              <a:rPr lang="en-US">
                <a:latin typeface="Calibri"/>
                <a:ea typeface="Calibri"/>
                <a:cs typeface="Calibri"/>
                <a:sym typeface="Calibri"/>
              </a:rPr>
              <a:t>Sea level pressure cannot be measured by satellite, so ship measurements are often incorporated into forecast models to improve their accuracy.</a:t>
            </a:r>
            <a:endParaRPr/>
          </a:p>
        </p:txBody>
      </p:sp>
      <p:sp>
        <p:nvSpPr>
          <p:cNvPr id="432" name="Google Shape;432;p2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40" name="Google Shape;440;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59" name="Google Shape;45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4" name="Google Shape;74;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Facilitator Notes: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latin typeface="Arial"/>
                <a:ea typeface="Arial"/>
                <a:cs typeface="Arial"/>
                <a:sym typeface="Arial"/>
              </a:rPr>
              <a:t>Start with a stationary ship with wind blowing directly over the bow.</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latin typeface="Arial"/>
                <a:ea typeface="Arial"/>
                <a:cs typeface="Arial"/>
                <a:sym typeface="Arial"/>
              </a:rPr>
              <a:t>Anemometer would measure wind of |T| with direction from 0˚.</a:t>
            </a:r>
            <a:endParaRPr/>
          </a:p>
          <a:p>
            <a:pPr indent="0" lvl="0" marL="0" rtl="0" algn="l">
              <a:spcBef>
                <a:spcPts val="360"/>
              </a:spcBef>
              <a:spcAft>
                <a:spcPts val="0"/>
              </a:spcAft>
              <a:buNone/>
            </a:pPr>
            <a:r>
              <a:t/>
            </a:r>
            <a:endParaRPr>
              <a:latin typeface="Calibri"/>
              <a:ea typeface="Calibri"/>
              <a:cs typeface="Calibri"/>
              <a:sym typeface="Calibri"/>
            </a:endParaRPr>
          </a:p>
        </p:txBody>
      </p:sp>
      <p:sp>
        <p:nvSpPr>
          <p:cNvPr id="75" name="Google Shape;75;p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71" name="Google Shape;47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89" name="Google Shape;489;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9" name="Google Shape;499;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Facilitator Notes:</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Recall from Lesson 1:</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Pressure at a given height and location is the result of the weight of the atmosphere above that location.</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Pressure decreases with height (less atmosphere in column), which impacts near-surface observations.</a:t>
            </a:r>
            <a:endParaRPr/>
          </a:p>
        </p:txBody>
      </p:sp>
      <p:sp>
        <p:nvSpPr>
          <p:cNvPr id="500" name="Google Shape;500;p3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7" name="Google Shape;507;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Facilitator Notes:</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Given the desired accuracy for pressure measurements, not providing the height of your barometer or whether the data are measured at the barometer height or sea level will contribute to errors in analyses conducted by a user of your pressure data.</a:t>
            </a:r>
            <a:endParaRPr/>
          </a:p>
        </p:txBody>
      </p:sp>
      <p:sp>
        <p:nvSpPr>
          <p:cNvPr id="508" name="Google Shape;508;p3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5" name="Google Shape;515;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Facilitator Notes:</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With known instrument heights, scientists can compare observations from platforms measuring at different heights.</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Technicians can use this knowledge to conduct spot comparisons of their shipboard MET data when in proximity to moorings, towers, or coastal stations.</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Figure: University of Flinders' Cessna 404 about to fly between PMEL's TAO buoy and NOAA's </a:t>
            </a:r>
            <a:r>
              <a:rPr i="1" lang="en-US">
                <a:latin typeface="Arial"/>
                <a:ea typeface="Arial"/>
                <a:cs typeface="Arial"/>
                <a:sym typeface="Arial"/>
              </a:rPr>
              <a:t>Ronald H. Brown </a:t>
            </a:r>
            <a:r>
              <a:rPr lang="en-US">
                <a:latin typeface="Arial"/>
                <a:ea typeface="Arial"/>
                <a:cs typeface="Arial"/>
                <a:sym typeface="Arial"/>
              </a:rPr>
              <a:t>just after completing an up-down profile to 3 km altitude near the ship. Buoy and ship are about 200 m apart. The image was captured from the ship's RHIB (small boat), deployed for the occasion. From Nauru99 experiment. Image source: http://www.oar.noaa.gov/spotlite/archive/spot_etl.html.</a:t>
            </a:r>
            <a:endParaRPr/>
          </a:p>
        </p:txBody>
      </p:sp>
      <p:sp>
        <p:nvSpPr>
          <p:cNvPr id="516" name="Google Shape;516;p3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23" name="Google Shape;52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29" name="Google Shape;529;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3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35" name="Google Shape;535;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42" name="Google Shape;542;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8" name="Google Shape;548;p3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Facilitator Notes:</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If the techs do not know their exact barometer height above the water, have them use an estimate in meters.</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If the techs have access to a scientific calculator with e</a:t>
            </a:r>
            <a:r>
              <a:rPr baseline="30000" lang="en-US">
                <a:latin typeface="Arial"/>
                <a:ea typeface="Arial"/>
                <a:cs typeface="Arial"/>
                <a:sym typeface="Arial"/>
              </a:rPr>
              <a:t>x</a:t>
            </a:r>
            <a:r>
              <a:rPr lang="en-US">
                <a:latin typeface="Arial"/>
                <a:ea typeface="Arial"/>
                <a:cs typeface="Arial"/>
                <a:sym typeface="Arial"/>
              </a:rPr>
              <a:t> function, they can use this in place of inserting the value for e.</a:t>
            </a:r>
            <a:endParaRPr/>
          </a:p>
          <a:p>
            <a:pPr indent="0" lvl="0" marL="0" rtl="0" algn="l">
              <a:spcBef>
                <a:spcPts val="360"/>
              </a:spcBef>
              <a:spcAft>
                <a:spcPts val="0"/>
              </a:spcAft>
              <a:buNone/>
            </a:pPr>
            <a:r>
              <a:t/>
            </a:r>
            <a:endParaRPr>
              <a:latin typeface="Arial"/>
              <a:ea typeface="Arial"/>
              <a:cs typeface="Arial"/>
              <a:sym typeface="Arial"/>
            </a:endParaRPr>
          </a:p>
          <a:p>
            <a:pPr indent="0" lvl="0" marL="0" rtl="0" algn="l">
              <a:spcBef>
                <a:spcPts val="360"/>
              </a:spcBef>
              <a:spcAft>
                <a:spcPts val="0"/>
              </a:spcAft>
              <a:buNone/>
            </a:pPr>
            <a:r>
              <a:rPr lang="en-US">
                <a:latin typeface="Arial"/>
                <a:ea typeface="Arial"/>
                <a:cs typeface="Arial"/>
                <a:sym typeface="Arial"/>
              </a:rPr>
              <a:t>Note that the surface pressure should be calculated using an air temperature (T) measured at the same time as the pressure (p</a:t>
            </a:r>
            <a:r>
              <a:rPr baseline="-25000" lang="en-US">
                <a:latin typeface="Arial"/>
                <a:ea typeface="Arial"/>
                <a:cs typeface="Arial"/>
                <a:sym typeface="Arial"/>
              </a:rPr>
              <a:t>z</a:t>
            </a:r>
            <a:r>
              <a:rPr lang="en-US">
                <a:latin typeface="Arial"/>
                <a:ea typeface="Arial"/>
                <a:cs typeface="Arial"/>
                <a:sym typeface="Arial"/>
              </a:rPr>
              <a:t>) is measured.</a:t>
            </a:r>
            <a:endParaRPr/>
          </a:p>
        </p:txBody>
      </p:sp>
      <p:sp>
        <p:nvSpPr>
          <p:cNvPr id="549" name="Google Shape;549;p3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5" name="Google Shape;85;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Facilitator Notes: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latin typeface="Arial"/>
                <a:ea typeface="Arial"/>
                <a:cs typeface="Arial"/>
                <a:sym typeface="Arial"/>
              </a:rPr>
              <a:t>When vessel moves forward (Course = 0˚, speed |C|), an additional wind induced by the vessel motion (M) will be added to the true wind (T).</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latin typeface="Arial"/>
                <a:ea typeface="Arial"/>
                <a:cs typeface="Arial"/>
                <a:sym typeface="Arial"/>
              </a:rPr>
              <a:t>Note that M has the same magnitude as C, but with opposite sign (180˚ opposite direction).</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latin typeface="Calibri"/>
              <a:ea typeface="Calibri"/>
              <a:cs typeface="Calibri"/>
              <a:sym typeface="Calibri"/>
            </a:endParaRPr>
          </a:p>
        </p:txBody>
      </p:sp>
      <p:sp>
        <p:nvSpPr>
          <p:cNvPr id="86" name="Google Shape;86;p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3" name="Google Shape;93;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rial"/>
                <a:ea typeface="Arial"/>
                <a:cs typeface="Arial"/>
                <a:sym typeface="Arial"/>
              </a:rPr>
              <a:t>Facilitator Notes:</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latin typeface="Arial"/>
                <a:ea typeface="Arial"/>
                <a:cs typeface="Arial"/>
                <a:sym typeface="Arial"/>
              </a:rPr>
              <a:t>The apparent wind on the vessel, as measured by the anemometer, would be equal to T + M.</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latin typeface="Arial"/>
                <a:ea typeface="Arial"/>
                <a:cs typeface="Arial"/>
                <a:sym typeface="Arial"/>
              </a:rPr>
              <a:t>Therefore, calculating the true wind requires removing the wind induced by the motion of the vessel (M) from the apparent wind.</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latin typeface="Arial"/>
                <a:ea typeface="Arial"/>
                <a:cs typeface="Arial"/>
                <a:sym typeface="Arial"/>
              </a:rPr>
              <a:t>Continue discussion with the equations to get final form of T = A + C.</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en-US">
                <a:latin typeface="Arial"/>
                <a:ea typeface="Arial"/>
                <a:cs typeface="Arial"/>
                <a:sym typeface="Arial"/>
              </a:rPr>
              <a:t>Prompt:</a:t>
            </a:r>
            <a:r>
              <a:rPr lang="en-US">
                <a:latin typeface="Arial"/>
                <a:ea typeface="Arial"/>
                <a:cs typeface="Arial"/>
                <a:sym typeface="Arial"/>
              </a:rPr>
              <a:t> As a reminder, what of these vectors do you actually measure?</a:t>
            </a:r>
            <a:endParaRPr/>
          </a:p>
          <a:p>
            <a:pPr indent="0" lvl="0" marL="0" rtl="0" algn="l">
              <a:spcBef>
                <a:spcPts val="360"/>
              </a:spcBef>
              <a:spcAft>
                <a:spcPts val="0"/>
              </a:spcAft>
              <a:buNone/>
            </a:pPr>
            <a:r>
              <a:t/>
            </a:r>
            <a:endParaRPr/>
          </a:p>
          <a:p>
            <a:pPr indent="0" lvl="0" marL="0" rtl="0" algn="l">
              <a:spcBef>
                <a:spcPts val="360"/>
              </a:spcBef>
              <a:spcAft>
                <a:spcPts val="0"/>
              </a:spcAft>
              <a:buNone/>
            </a:pPr>
            <a:r>
              <a:rPr b="1" lang="en-US">
                <a:latin typeface="Arial"/>
                <a:ea typeface="Arial"/>
                <a:cs typeface="Arial"/>
                <a:sym typeface="Arial"/>
              </a:rPr>
              <a:t>Answer:</a:t>
            </a:r>
            <a:r>
              <a:rPr lang="en-US">
                <a:latin typeface="Arial"/>
                <a:ea typeface="Arial"/>
                <a:cs typeface="Arial"/>
                <a:sym typeface="Arial"/>
              </a:rPr>
              <a:t> Course and apparent wind vectors.</a:t>
            </a:r>
            <a:endParaRPr/>
          </a:p>
          <a:p>
            <a:pPr indent="0" lvl="0" marL="0" rtl="0" algn="l">
              <a:spcBef>
                <a:spcPts val="360"/>
              </a:spcBef>
              <a:spcAft>
                <a:spcPts val="0"/>
              </a:spcAft>
              <a:buNone/>
            </a:pPr>
            <a:r>
              <a:t/>
            </a:r>
            <a:endParaRPr>
              <a:latin typeface="Calibri"/>
              <a:ea typeface="Calibri"/>
              <a:cs typeface="Calibri"/>
              <a:sym typeface="Calibri"/>
            </a:endParaRPr>
          </a:p>
        </p:txBody>
      </p:sp>
      <p:sp>
        <p:nvSpPr>
          <p:cNvPr id="94" name="Google Shape;94;p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1" name="Google Shape;10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5" name="Google Shape;115;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Calibri"/>
                <a:ea typeface="Calibri"/>
                <a:cs typeface="Calibri"/>
                <a:sym typeface="Calibri"/>
              </a:rPr>
              <a:t>Prompt: Can anyone guess ballpark values for AWA and AWS? </a:t>
            </a:r>
            <a:endParaRPr/>
          </a:p>
        </p:txBody>
      </p:sp>
      <p:sp>
        <p:nvSpPr>
          <p:cNvPr id="116" name="Google Shape;116;p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9" name="Google Shape;129;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Prompt: Can anyone guess ballpark values for AWA and AWS? </a:t>
            </a:r>
            <a:endParaRPr/>
          </a:p>
        </p:txBody>
      </p:sp>
      <p:sp>
        <p:nvSpPr>
          <p:cNvPr id="130" name="Google Shape;130;p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4" name="Google Shape;144;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Prompt: Can anyone guess ballpark values for AWA and AWS? </a:t>
            </a:r>
            <a:endParaRPr/>
          </a:p>
        </p:txBody>
      </p:sp>
      <p:sp>
        <p:nvSpPr>
          <p:cNvPr id="145" name="Google Shape;145;p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4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40"/>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440"/>
              </a:spcBef>
              <a:spcAft>
                <a:spcPts val="0"/>
              </a:spcAft>
              <a:buSzPts val="2200"/>
              <a:buNone/>
              <a:defRPr/>
            </a:lvl1pPr>
            <a:lvl2pPr lvl="1" algn="ctr">
              <a:spcBef>
                <a:spcPts val="400"/>
              </a:spcBef>
              <a:spcAft>
                <a:spcPts val="0"/>
              </a:spcAft>
              <a:buSzPts val="2000"/>
              <a:buNone/>
              <a:defRPr/>
            </a:lvl2pPr>
            <a:lvl3pPr lvl="2" algn="ctr">
              <a:spcBef>
                <a:spcPts val="480"/>
              </a:spcBef>
              <a:spcAft>
                <a:spcPts val="0"/>
              </a:spcAft>
              <a:buSzPts val="1920"/>
              <a:buNone/>
              <a:defRPr/>
            </a:lvl3pPr>
            <a:lvl4pPr lvl="3" algn="ctr">
              <a:spcBef>
                <a:spcPts val="320"/>
              </a:spcBef>
              <a:spcAft>
                <a:spcPts val="0"/>
              </a:spcAft>
              <a:buSzPts val="1600"/>
              <a:buFont typeface="Arial"/>
              <a:buNone/>
              <a:defRPr/>
            </a:lvl4pPr>
            <a:lvl5pPr lvl="4" algn="ctr">
              <a:spcBef>
                <a:spcPts val="320"/>
              </a:spcBef>
              <a:spcAft>
                <a:spcPts val="0"/>
              </a:spcAft>
              <a:buClr>
                <a:schemeClr val="dk1"/>
              </a:buClr>
              <a:buSzPts val="1600"/>
              <a:buFont typeface="Arial"/>
              <a:buNone/>
              <a:defRPr/>
            </a:lvl5pPr>
            <a:lvl6pPr lvl="5" algn="ctr">
              <a:spcBef>
                <a:spcPts val="320"/>
              </a:spcBef>
              <a:spcAft>
                <a:spcPts val="0"/>
              </a:spcAft>
              <a:buClr>
                <a:schemeClr val="dk1"/>
              </a:buClr>
              <a:buSzPts val="1600"/>
              <a:buFont typeface="Arial"/>
              <a:buNone/>
              <a:defRPr/>
            </a:lvl6pPr>
            <a:lvl7pPr lvl="6" algn="ctr">
              <a:spcBef>
                <a:spcPts val="320"/>
              </a:spcBef>
              <a:spcAft>
                <a:spcPts val="0"/>
              </a:spcAft>
              <a:buClr>
                <a:schemeClr val="dk1"/>
              </a:buClr>
              <a:buSzPts val="1600"/>
              <a:buFont typeface="Arial"/>
              <a:buNone/>
              <a:defRPr/>
            </a:lvl7pPr>
            <a:lvl8pPr lvl="7" algn="ctr">
              <a:spcBef>
                <a:spcPts val="320"/>
              </a:spcBef>
              <a:spcAft>
                <a:spcPts val="0"/>
              </a:spcAft>
              <a:buClr>
                <a:schemeClr val="dk1"/>
              </a:buClr>
              <a:buSzPts val="1600"/>
              <a:buFont typeface="Arial"/>
              <a:buNone/>
              <a:defRPr/>
            </a:lvl8pPr>
            <a:lvl9pPr lvl="8" algn="ctr">
              <a:spcBef>
                <a:spcPts val="320"/>
              </a:spcBef>
              <a:spcAft>
                <a:spcPts val="0"/>
              </a:spcAft>
              <a:buClr>
                <a:schemeClr val="dk1"/>
              </a:buClr>
              <a:buSzPts val="1600"/>
              <a:buFont typeface="Arial"/>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9" name="Shape 49"/>
        <p:cNvGrpSpPr/>
        <p:nvPr/>
      </p:nvGrpSpPr>
      <p:grpSpPr>
        <a:xfrm>
          <a:off x="0" y="0"/>
          <a:ext cx="0" cy="0"/>
          <a:chOff x="0" y="0"/>
          <a:chExt cx="0" cy="0"/>
        </a:xfrm>
      </p:grpSpPr>
      <p:sp>
        <p:nvSpPr>
          <p:cNvPr id="50" name="Google Shape;50;p49"/>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1" name="Google Shape;51;p49"/>
          <p:cNvSpPr txBox="1"/>
          <p:nvPr>
            <p:ph idx="1" type="body"/>
          </p:nvPr>
        </p:nvSpPr>
        <p:spPr>
          <a:xfrm rot="5400000">
            <a:off x="2247900" y="-620712"/>
            <a:ext cx="4648200" cy="83820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20039" lvl="2" marL="1371600" algn="l">
              <a:spcBef>
                <a:spcPts val="360"/>
              </a:spcBef>
              <a:spcAft>
                <a:spcPts val="0"/>
              </a:spcAft>
              <a:buSzPts val="144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2" name="Shape 52"/>
        <p:cNvGrpSpPr/>
        <p:nvPr/>
      </p:nvGrpSpPr>
      <p:grpSpPr>
        <a:xfrm>
          <a:off x="0" y="0"/>
          <a:ext cx="0" cy="0"/>
          <a:chOff x="0" y="0"/>
          <a:chExt cx="0" cy="0"/>
        </a:xfrm>
      </p:grpSpPr>
      <p:sp>
        <p:nvSpPr>
          <p:cNvPr id="53" name="Google Shape;53;p50"/>
          <p:cNvSpPr txBox="1"/>
          <p:nvPr>
            <p:ph type="title"/>
          </p:nvPr>
        </p:nvSpPr>
        <p:spPr>
          <a:xfrm rot="5400000">
            <a:off x="4933950" y="2114550"/>
            <a:ext cx="5562600" cy="20955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50"/>
          <p:cNvSpPr txBox="1"/>
          <p:nvPr>
            <p:ph idx="1" type="body"/>
          </p:nvPr>
        </p:nvSpPr>
        <p:spPr>
          <a:xfrm rot="5400000">
            <a:off x="666750" y="95250"/>
            <a:ext cx="5562600" cy="61341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20039" lvl="2" marL="1371600" algn="l">
              <a:spcBef>
                <a:spcPts val="360"/>
              </a:spcBef>
              <a:spcAft>
                <a:spcPts val="0"/>
              </a:spcAft>
              <a:buSzPts val="144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 name="Shape 22"/>
        <p:cNvGrpSpPr/>
        <p:nvPr/>
      </p:nvGrpSpPr>
      <p:grpSpPr>
        <a:xfrm>
          <a:off x="0" y="0"/>
          <a:ext cx="0" cy="0"/>
          <a:chOff x="0" y="0"/>
          <a:chExt cx="0" cy="0"/>
        </a:xfrm>
      </p:grpSpPr>
      <p:sp>
        <p:nvSpPr>
          <p:cNvPr id="23" name="Google Shape;23;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 name="Google Shape;24;p4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440"/>
              <a:buNone/>
              <a:defRPr b="1" sz="1800"/>
            </a:lvl3pPr>
            <a:lvl4pPr indent="-228600" lvl="3" marL="1828800" algn="l">
              <a:spcBef>
                <a:spcPts val="320"/>
              </a:spcBef>
              <a:spcAft>
                <a:spcPts val="0"/>
              </a:spcAft>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5" name="Google Shape;25;p4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20039" lvl="2" marL="1371600" algn="l">
              <a:spcBef>
                <a:spcPts val="360"/>
              </a:spcBef>
              <a:spcAft>
                <a:spcPts val="0"/>
              </a:spcAft>
              <a:buSzPts val="1440"/>
              <a:buChar char="▪"/>
              <a:defRPr sz="1800"/>
            </a:lvl3pPr>
            <a:lvl4pPr indent="-330200" lvl="3" marL="1828800" algn="l">
              <a:spcBef>
                <a:spcPts val="320"/>
              </a:spcBef>
              <a:spcAft>
                <a:spcPts val="0"/>
              </a:spcAft>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
        <p:nvSpPr>
          <p:cNvPr id="26" name="Google Shape;26;p4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440"/>
              <a:buNone/>
              <a:defRPr b="1" sz="1800"/>
            </a:lvl3pPr>
            <a:lvl4pPr indent="-228600" lvl="3" marL="1828800" algn="l">
              <a:spcBef>
                <a:spcPts val="320"/>
              </a:spcBef>
              <a:spcAft>
                <a:spcPts val="0"/>
              </a:spcAft>
              <a:buSzPts val="1600"/>
              <a:buFont typeface="Arial"/>
              <a:buNone/>
              <a:defRPr b="1" sz="1600"/>
            </a:lvl4pPr>
            <a:lvl5pPr indent="-228600" lvl="4" marL="2286000" algn="l">
              <a:spcBef>
                <a:spcPts val="320"/>
              </a:spcBef>
              <a:spcAft>
                <a:spcPts val="0"/>
              </a:spcAft>
              <a:buClr>
                <a:schemeClr val="dk1"/>
              </a:buClr>
              <a:buSzPts val="1600"/>
              <a:buFont typeface="Arial"/>
              <a:buNone/>
              <a:defRPr b="1" sz="1600"/>
            </a:lvl5pPr>
            <a:lvl6pPr indent="-228600" lvl="5" marL="2743200" algn="l">
              <a:spcBef>
                <a:spcPts val="320"/>
              </a:spcBef>
              <a:spcAft>
                <a:spcPts val="0"/>
              </a:spcAft>
              <a:buClr>
                <a:schemeClr val="dk1"/>
              </a:buClr>
              <a:buSzPts val="1600"/>
              <a:buFont typeface="Arial"/>
              <a:buNone/>
              <a:defRPr b="1" sz="1600"/>
            </a:lvl6pPr>
            <a:lvl7pPr indent="-228600" lvl="6" marL="3200400" algn="l">
              <a:spcBef>
                <a:spcPts val="320"/>
              </a:spcBef>
              <a:spcAft>
                <a:spcPts val="0"/>
              </a:spcAft>
              <a:buClr>
                <a:schemeClr val="dk1"/>
              </a:buClr>
              <a:buSzPts val="1600"/>
              <a:buFont typeface="Arial"/>
              <a:buNone/>
              <a:defRPr b="1" sz="1600"/>
            </a:lvl7pPr>
            <a:lvl8pPr indent="-228600" lvl="7" marL="3657600" algn="l">
              <a:spcBef>
                <a:spcPts val="320"/>
              </a:spcBef>
              <a:spcAft>
                <a:spcPts val="0"/>
              </a:spcAft>
              <a:buClr>
                <a:schemeClr val="dk1"/>
              </a:buClr>
              <a:buSzPts val="1600"/>
              <a:buFont typeface="Arial"/>
              <a:buNone/>
              <a:defRPr b="1" sz="1600"/>
            </a:lvl8pPr>
            <a:lvl9pPr indent="-228600" lvl="8" marL="4114800" algn="l">
              <a:spcBef>
                <a:spcPts val="320"/>
              </a:spcBef>
              <a:spcAft>
                <a:spcPts val="0"/>
              </a:spcAft>
              <a:buClr>
                <a:schemeClr val="dk1"/>
              </a:buClr>
              <a:buSzPts val="1600"/>
              <a:buFont typeface="Arial"/>
              <a:buNone/>
              <a:defRPr b="1" sz="1600"/>
            </a:lvl9pPr>
          </a:lstStyle>
          <a:p/>
        </p:txBody>
      </p:sp>
      <p:sp>
        <p:nvSpPr>
          <p:cNvPr id="27" name="Google Shape;27;p4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20039" lvl="2" marL="1371600" algn="l">
              <a:spcBef>
                <a:spcPts val="360"/>
              </a:spcBef>
              <a:spcAft>
                <a:spcPts val="0"/>
              </a:spcAft>
              <a:buSzPts val="1440"/>
              <a:buChar char="▪"/>
              <a:defRPr sz="1800"/>
            </a:lvl3pPr>
            <a:lvl4pPr indent="-330200" lvl="3" marL="1828800" algn="l">
              <a:spcBef>
                <a:spcPts val="320"/>
              </a:spcBef>
              <a:spcAft>
                <a:spcPts val="0"/>
              </a:spcAft>
              <a:buSzPts val="1600"/>
              <a:buFont typeface="Arial"/>
              <a:buChar char="–"/>
              <a:defRPr sz="1600"/>
            </a:lvl4pPr>
            <a:lvl5pPr indent="-330200" lvl="4" marL="2286000" algn="l">
              <a:spcBef>
                <a:spcPts val="320"/>
              </a:spcBef>
              <a:spcAft>
                <a:spcPts val="0"/>
              </a:spcAft>
              <a:buClr>
                <a:schemeClr val="dk1"/>
              </a:buClr>
              <a:buSzPts val="1600"/>
              <a:buFont typeface="Arial"/>
              <a:buChar char="»"/>
              <a:defRPr sz="1600"/>
            </a:lvl5pPr>
            <a:lvl6pPr indent="-330200" lvl="5" marL="2743200" algn="l">
              <a:spcBef>
                <a:spcPts val="320"/>
              </a:spcBef>
              <a:spcAft>
                <a:spcPts val="0"/>
              </a:spcAft>
              <a:buClr>
                <a:schemeClr val="dk1"/>
              </a:buClr>
              <a:buSzPts val="1600"/>
              <a:buFont typeface="Arial"/>
              <a:buChar char="»"/>
              <a:defRPr sz="1600"/>
            </a:lvl6pPr>
            <a:lvl7pPr indent="-330200" lvl="6" marL="3200400" algn="l">
              <a:spcBef>
                <a:spcPts val="320"/>
              </a:spcBef>
              <a:spcAft>
                <a:spcPts val="0"/>
              </a:spcAft>
              <a:buClr>
                <a:schemeClr val="dk1"/>
              </a:buClr>
              <a:buSzPts val="1600"/>
              <a:buFont typeface="Arial"/>
              <a:buChar char="»"/>
              <a:defRPr sz="1600"/>
            </a:lvl7pPr>
            <a:lvl8pPr indent="-330200" lvl="7" marL="3657600" algn="l">
              <a:spcBef>
                <a:spcPts val="320"/>
              </a:spcBef>
              <a:spcAft>
                <a:spcPts val="0"/>
              </a:spcAft>
              <a:buClr>
                <a:schemeClr val="dk1"/>
              </a:buClr>
              <a:buSzPts val="1600"/>
              <a:buFont typeface="Arial"/>
              <a:buChar char="»"/>
              <a:defRPr sz="1600"/>
            </a:lvl8pPr>
            <a:lvl9pPr indent="-330200" lvl="8" marL="4114800" algn="l">
              <a:spcBef>
                <a:spcPts val="320"/>
              </a:spcBef>
              <a:spcAft>
                <a:spcPts val="0"/>
              </a:spcAft>
              <a:buClr>
                <a:schemeClr val="dk1"/>
              </a:buClr>
              <a:buSzPts val="1600"/>
              <a:buFont typeface="Arial"/>
              <a:buChar char="»"/>
              <a:defRPr sz="1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43"/>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 name="Shape 31"/>
        <p:cNvGrpSpPr/>
        <p:nvPr/>
      </p:nvGrpSpPr>
      <p:grpSpPr>
        <a:xfrm>
          <a:off x="0" y="0"/>
          <a:ext cx="0" cy="0"/>
          <a:chOff x="0" y="0"/>
          <a:chExt cx="0" cy="0"/>
        </a:xfrm>
      </p:grpSpPr>
      <p:sp>
        <p:nvSpPr>
          <p:cNvPr id="32" name="Google Shape;32;p44"/>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44"/>
          <p:cNvSpPr txBox="1"/>
          <p:nvPr>
            <p:ph idx="1" type="body"/>
          </p:nvPr>
        </p:nvSpPr>
        <p:spPr>
          <a:xfrm>
            <a:off x="381000" y="1246188"/>
            <a:ext cx="8382000" cy="46482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20039" lvl="2" marL="1371600" algn="l">
              <a:spcBef>
                <a:spcPts val="360"/>
              </a:spcBef>
              <a:spcAft>
                <a:spcPts val="0"/>
              </a:spcAft>
              <a:buSzPts val="144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45"/>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 name="Google Shape;36;p45"/>
          <p:cNvSpPr txBox="1"/>
          <p:nvPr>
            <p:ph idx="1" type="body"/>
          </p:nvPr>
        </p:nvSpPr>
        <p:spPr>
          <a:xfrm>
            <a:off x="381000" y="1295400"/>
            <a:ext cx="4114800" cy="46482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30200" lvl="2" marL="1371600" algn="l">
              <a:spcBef>
                <a:spcPts val="400"/>
              </a:spcBef>
              <a:spcAft>
                <a:spcPts val="0"/>
              </a:spcAft>
              <a:buSzPts val="1600"/>
              <a:buChar char="▪"/>
              <a:defRPr sz="2000"/>
            </a:lvl3pPr>
            <a:lvl4pPr indent="-342900" lvl="3" marL="1828800" algn="l">
              <a:spcBef>
                <a:spcPts val="360"/>
              </a:spcBef>
              <a:spcAft>
                <a:spcPts val="0"/>
              </a:spcAft>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
        <p:nvSpPr>
          <p:cNvPr id="37" name="Google Shape;37;p45"/>
          <p:cNvSpPr txBox="1"/>
          <p:nvPr>
            <p:ph idx="2" type="body"/>
          </p:nvPr>
        </p:nvSpPr>
        <p:spPr>
          <a:xfrm>
            <a:off x="4648200" y="1295400"/>
            <a:ext cx="4114800" cy="46482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30200" lvl="2" marL="1371600" algn="l">
              <a:spcBef>
                <a:spcPts val="400"/>
              </a:spcBef>
              <a:spcAft>
                <a:spcPts val="0"/>
              </a:spcAft>
              <a:buSzPts val="1600"/>
              <a:buChar char="▪"/>
              <a:defRPr sz="2000"/>
            </a:lvl3pPr>
            <a:lvl4pPr indent="-342900" lvl="3" marL="1828800" algn="l">
              <a:spcBef>
                <a:spcPts val="360"/>
              </a:spcBef>
              <a:spcAft>
                <a:spcPts val="0"/>
              </a:spcAft>
              <a:buSzPts val="1800"/>
              <a:buFont typeface="Arial"/>
              <a:buChar char="–"/>
              <a:defRPr sz="1800"/>
            </a:lvl4pPr>
            <a:lvl5pPr indent="-342900" lvl="4" marL="2286000" algn="l">
              <a:spcBef>
                <a:spcPts val="360"/>
              </a:spcBef>
              <a:spcAft>
                <a:spcPts val="0"/>
              </a:spcAft>
              <a:buClr>
                <a:schemeClr val="dk1"/>
              </a:buClr>
              <a:buSzPts val="1800"/>
              <a:buFont typeface="Arial"/>
              <a:buChar char="»"/>
              <a:defRPr sz="1800"/>
            </a:lvl5pPr>
            <a:lvl6pPr indent="-342900" lvl="5" marL="2743200" algn="l">
              <a:spcBef>
                <a:spcPts val="360"/>
              </a:spcBef>
              <a:spcAft>
                <a:spcPts val="0"/>
              </a:spcAft>
              <a:buClr>
                <a:schemeClr val="dk1"/>
              </a:buClr>
              <a:buSzPts val="1800"/>
              <a:buFont typeface="Arial"/>
              <a:buChar char="»"/>
              <a:defRPr sz="1800"/>
            </a:lvl6pPr>
            <a:lvl7pPr indent="-342900" lvl="6" marL="3200400" algn="l">
              <a:spcBef>
                <a:spcPts val="360"/>
              </a:spcBef>
              <a:spcAft>
                <a:spcPts val="0"/>
              </a:spcAft>
              <a:buClr>
                <a:schemeClr val="dk1"/>
              </a:buClr>
              <a:buSzPts val="1800"/>
              <a:buFont typeface="Arial"/>
              <a:buChar char="»"/>
              <a:defRPr sz="1800"/>
            </a:lvl7pPr>
            <a:lvl8pPr indent="-342900" lvl="7" marL="3657600" algn="l">
              <a:spcBef>
                <a:spcPts val="360"/>
              </a:spcBef>
              <a:spcAft>
                <a:spcPts val="0"/>
              </a:spcAft>
              <a:buClr>
                <a:schemeClr val="dk1"/>
              </a:buClr>
              <a:buSzPts val="1800"/>
              <a:buFont typeface="Arial"/>
              <a:buChar char="»"/>
              <a:defRPr sz="1800"/>
            </a:lvl8pPr>
            <a:lvl9pPr indent="-342900" lvl="8" marL="4114800" algn="l">
              <a:spcBef>
                <a:spcPts val="360"/>
              </a:spcBef>
              <a:spcAft>
                <a:spcPts val="0"/>
              </a:spcAft>
              <a:buClr>
                <a:schemeClr val="dk1"/>
              </a:buClr>
              <a:buSzPts val="1800"/>
              <a:buFont typeface="Arial"/>
              <a:buChar char="»"/>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4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 name="Google Shape;40;p4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SzPts val="1800"/>
              <a:buNone/>
              <a:defRPr sz="1800"/>
            </a:lvl2pPr>
            <a:lvl3pPr indent="-228600" lvl="2" marL="1371600" algn="l">
              <a:spcBef>
                <a:spcPts val="320"/>
              </a:spcBef>
              <a:spcAft>
                <a:spcPts val="0"/>
              </a:spcAft>
              <a:buSzPts val="1280"/>
              <a:buNone/>
              <a:defRPr sz="1600"/>
            </a:lvl3pPr>
            <a:lvl4pPr indent="-228600" lvl="3" marL="1828800" algn="l">
              <a:spcBef>
                <a:spcPts val="280"/>
              </a:spcBef>
              <a:spcAft>
                <a:spcPts val="0"/>
              </a:spcAft>
              <a:buSzPts val="1400"/>
              <a:buFont typeface="Arial"/>
              <a:buNone/>
              <a:defRPr sz="1400"/>
            </a:lvl4pPr>
            <a:lvl5pPr indent="-228600" lvl="4" marL="2286000" algn="l">
              <a:spcBef>
                <a:spcPts val="280"/>
              </a:spcBef>
              <a:spcAft>
                <a:spcPts val="0"/>
              </a:spcAft>
              <a:buClr>
                <a:schemeClr val="dk1"/>
              </a:buClr>
              <a:buSzPts val="1400"/>
              <a:buFont typeface="Arial"/>
              <a:buNone/>
              <a:defRPr sz="1400"/>
            </a:lvl5pPr>
            <a:lvl6pPr indent="-228600" lvl="5" marL="2743200" algn="l">
              <a:spcBef>
                <a:spcPts val="280"/>
              </a:spcBef>
              <a:spcAft>
                <a:spcPts val="0"/>
              </a:spcAft>
              <a:buClr>
                <a:schemeClr val="dk1"/>
              </a:buClr>
              <a:buSzPts val="1400"/>
              <a:buFont typeface="Arial"/>
              <a:buNone/>
              <a:defRPr sz="1400"/>
            </a:lvl6pPr>
            <a:lvl7pPr indent="-228600" lvl="6" marL="3200400" algn="l">
              <a:spcBef>
                <a:spcPts val="280"/>
              </a:spcBef>
              <a:spcAft>
                <a:spcPts val="0"/>
              </a:spcAft>
              <a:buClr>
                <a:schemeClr val="dk1"/>
              </a:buClr>
              <a:buSzPts val="1400"/>
              <a:buFont typeface="Arial"/>
              <a:buNone/>
              <a:defRPr sz="1400"/>
            </a:lvl7pPr>
            <a:lvl8pPr indent="-228600" lvl="7" marL="3657600" algn="l">
              <a:spcBef>
                <a:spcPts val="280"/>
              </a:spcBef>
              <a:spcAft>
                <a:spcPts val="0"/>
              </a:spcAft>
              <a:buClr>
                <a:schemeClr val="dk1"/>
              </a:buClr>
              <a:buSzPts val="1400"/>
              <a:buFont typeface="Arial"/>
              <a:buNone/>
              <a:defRPr sz="1400"/>
            </a:lvl8pPr>
            <a:lvl9pPr indent="-228600" lvl="8" marL="4114800" algn="l">
              <a:spcBef>
                <a:spcPts val="280"/>
              </a:spcBef>
              <a:spcAft>
                <a:spcPts val="0"/>
              </a:spcAft>
              <a:buClr>
                <a:schemeClr val="dk1"/>
              </a:buClr>
              <a:buSzPts val="1400"/>
              <a:buFont typeface="Arial"/>
              <a:buNone/>
              <a:defRPr sz="14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 name="Shape 41"/>
        <p:cNvGrpSpPr/>
        <p:nvPr/>
      </p:nvGrpSpPr>
      <p:grpSpPr>
        <a:xfrm>
          <a:off x="0" y="0"/>
          <a:ext cx="0" cy="0"/>
          <a:chOff x="0" y="0"/>
          <a:chExt cx="0" cy="0"/>
        </a:xfrm>
      </p:grpSpPr>
      <p:sp>
        <p:nvSpPr>
          <p:cNvPr id="42" name="Google Shape;42;p47"/>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3" name="Google Shape;43;p47"/>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50519" lvl="2" marL="1371600" algn="l">
              <a:spcBef>
                <a:spcPts val="480"/>
              </a:spcBef>
              <a:spcAft>
                <a:spcPts val="0"/>
              </a:spcAft>
              <a:buSzPts val="1920"/>
              <a:buChar char="▪"/>
              <a:defRPr sz="2400"/>
            </a:lvl3pPr>
            <a:lvl4pPr indent="-355600" lvl="3" marL="1828800" algn="l">
              <a:spcBef>
                <a:spcPts val="400"/>
              </a:spcBef>
              <a:spcAft>
                <a:spcPts val="0"/>
              </a:spcAft>
              <a:buSzPts val="2000"/>
              <a:buFont typeface="Arial"/>
              <a:buChar char="–"/>
              <a:defRPr sz="2000"/>
            </a:lvl4pPr>
            <a:lvl5pPr indent="-355600" lvl="4" marL="2286000" algn="l">
              <a:spcBef>
                <a:spcPts val="400"/>
              </a:spcBef>
              <a:spcAft>
                <a:spcPts val="0"/>
              </a:spcAft>
              <a:buClr>
                <a:schemeClr val="dk1"/>
              </a:buClr>
              <a:buSzPts val="2000"/>
              <a:buFont typeface="Arial"/>
              <a:buChar char="»"/>
              <a:defRPr sz="2000"/>
            </a:lvl5pPr>
            <a:lvl6pPr indent="-355600" lvl="5" marL="2743200" algn="l">
              <a:spcBef>
                <a:spcPts val="400"/>
              </a:spcBef>
              <a:spcAft>
                <a:spcPts val="0"/>
              </a:spcAft>
              <a:buClr>
                <a:schemeClr val="dk1"/>
              </a:buClr>
              <a:buSzPts val="2000"/>
              <a:buFont typeface="Arial"/>
              <a:buChar char="»"/>
              <a:defRPr sz="2000"/>
            </a:lvl6pPr>
            <a:lvl7pPr indent="-355600" lvl="6" marL="3200400" algn="l">
              <a:spcBef>
                <a:spcPts val="400"/>
              </a:spcBef>
              <a:spcAft>
                <a:spcPts val="0"/>
              </a:spcAft>
              <a:buClr>
                <a:schemeClr val="dk1"/>
              </a:buClr>
              <a:buSzPts val="2000"/>
              <a:buFont typeface="Arial"/>
              <a:buChar char="»"/>
              <a:defRPr sz="2000"/>
            </a:lvl7pPr>
            <a:lvl8pPr indent="-355600" lvl="7" marL="3657600" algn="l">
              <a:spcBef>
                <a:spcPts val="400"/>
              </a:spcBef>
              <a:spcAft>
                <a:spcPts val="0"/>
              </a:spcAft>
              <a:buClr>
                <a:schemeClr val="dk1"/>
              </a:buClr>
              <a:buSzPts val="2000"/>
              <a:buFont typeface="Arial"/>
              <a:buChar char="»"/>
              <a:defRPr sz="2000"/>
            </a:lvl8pPr>
            <a:lvl9pPr indent="-355600" lvl="8" marL="4114800" algn="l">
              <a:spcBef>
                <a:spcPts val="400"/>
              </a:spcBef>
              <a:spcAft>
                <a:spcPts val="0"/>
              </a:spcAft>
              <a:buClr>
                <a:schemeClr val="dk1"/>
              </a:buClr>
              <a:buSzPts val="2000"/>
              <a:buFont typeface="Arial"/>
              <a:buChar char="»"/>
              <a:defRPr sz="2000"/>
            </a:lvl9pPr>
          </a:lstStyle>
          <a:p/>
        </p:txBody>
      </p:sp>
      <p:sp>
        <p:nvSpPr>
          <p:cNvPr id="44" name="Google Shape;44;p47"/>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800"/>
              <a:buNone/>
              <a:defRPr sz="1000"/>
            </a:lvl3pPr>
            <a:lvl4pPr indent="-228600" lvl="3" marL="1828800" algn="l">
              <a:spcBef>
                <a:spcPts val="180"/>
              </a:spcBef>
              <a:spcAft>
                <a:spcPts val="0"/>
              </a:spcAft>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5" name="Shape 45"/>
        <p:cNvGrpSpPr/>
        <p:nvPr/>
      </p:nvGrpSpPr>
      <p:grpSpPr>
        <a:xfrm>
          <a:off x="0" y="0"/>
          <a:ext cx="0" cy="0"/>
          <a:chOff x="0" y="0"/>
          <a:chExt cx="0" cy="0"/>
        </a:xfrm>
      </p:grpSpPr>
      <p:sp>
        <p:nvSpPr>
          <p:cNvPr id="46" name="Google Shape;46;p48"/>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48"/>
          <p:cNvSpPr/>
          <p:nvPr>
            <p:ph idx="2" type="pic"/>
          </p:nvPr>
        </p:nvSpPr>
        <p:spPr>
          <a:xfrm>
            <a:off x="1792288" y="612775"/>
            <a:ext cx="5486400" cy="4114800"/>
          </a:xfrm>
          <a:prstGeom prst="rect">
            <a:avLst/>
          </a:prstGeom>
          <a:noFill/>
          <a:ln>
            <a:noFill/>
          </a:ln>
        </p:spPr>
      </p:sp>
      <p:sp>
        <p:nvSpPr>
          <p:cNvPr id="48" name="Google Shape;48;p4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800"/>
              <a:buNone/>
              <a:defRPr sz="1000"/>
            </a:lvl3pPr>
            <a:lvl4pPr indent="-228600" lvl="3" marL="1828800" algn="l">
              <a:spcBef>
                <a:spcPts val="180"/>
              </a:spcBef>
              <a:spcAft>
                <a:spcPts val="0"/>
              </a:spcAft>
              <a:buSzPts val="900"/>
              <a:buFont typeface="Arial"/>
              <a:buNone/>
              <a:defRPr sz="900"/>
            </a:lvl4pPr>
            <a:lvl5pPr indent="-228600" lvl="4" marL="2286000" algn="l">
              <a:spcBef>
                <a:spcPts val="180"/>
              </a:spcBef>
              <a:spcAft>
                <a:spcPts val="0"/>
              </a:spcAft>
              <a:buClr>
                <a:schemeClr val="dk1"/>
              </a:buClr>
              <a:buSzPts val="900"/>
              <a:buFont typeface="Arial"/>
              <a:buNone/>
              <a:defRPr sz="900"/>
            </a:lvl5pPr>
            <a:lvl6pPr indent="-228600" lvl="5" marL="2743200" algn="l">
              <a:spcBef>
                <a:spcPts val="180"/>
              </a:spcBef>
              <a:spcAft>
                <a:spcPts val="0"/>
              </a:spcAft>
              <a:buClr>
                <a:schemeClr val="dk1"/>
              </a:buClr>
              <a:buSzPts val="900"/>
              <a:buFont typeface="Arial"/>
              <a:buNone/>
              <a:defRPr sz="900"/>
            </a:lvl6pPr>
            <a:lvl7pPr indent="-228600" lvl="6" marL="3200400" algn="l">
              <a:spcBef>
                <a:spcPts val="180"/>
              </a:spcBef>
              <a:spcAft>
                <a:spcPts val="0"/>
              </a:spcAft>
              <a:buClr>
                <a:schemeClr val="dk1"/>
              </a:buClr>
              <a:buSzPts val="900"/>
              <a:buFont typeface="Arial"/>
              <a:buNone/>
              <a:defRPr sz="900"/>
            </a:lvl7pPr>
            <a:lvl8pPr indent="-228600" lvl="7" marL="3657600" algn="l">
              <a:spcBef>
                <a:spcPts val="180"/>
              </a:spcBef>
              <a:spcAft>
                <a:spcPts val="0"/>
              </a:spcAft>
              <a:buClr>
                <a:schemeClr val="dk1"/>
              </a:buClr>
              <a:buSzPts val="900"/>
              <a:buFont typeface="Arial"/>
              <a:buNone/>
              <a:defRPr sz="900"/>
            </a:lvl8pPr>
            <a:lvl9pPr indent="-228600" lvl="8" marL="4114800" algn="l">
              <a:spcBef>
                <a:spcPts val="180"/>
              </a:spcBef>
              <a:spcAft>
                <a:spcPts val="0"/>
              </a:spcAft>
              <a:buClr>
                <a:schemeClr val="dk1"/>
              </a:buClr>
              <a:buSzPts val="900"/>
              <a:buFont typeface="Arial"/>
              <a:buNone/>
              <a:defRPr sz="9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3.jpg"/><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1.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9"/>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1pPr>
            <a:lvl2pPr lvl="1"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2pPr>
            <a:lvl3pPr lvl="2"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3pPr>
            <a:lvl4pPr lvl="3"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4pPr>
            <a:lvl5pPr lvl="4"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5pPr>
            <a:lvl6pPr lvl="5"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6pPr>
            <a:lvl7pPr lvl="6"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7pPr>
            <a:lvl8pPr lvl="7"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8pPr>
            <a:lvl9pPr lvl="8" marR="0" rtl="0" algn="ctr">
              <a:spcBef>
                <a:spcPts val="0"/>
              </a:spcBef>
              <a:spcAft>
                <a:spcPts val="0"/>
              </a:spcAft>
              <a:buSzPts val="1400"/>
              <a:buNone/>
              <a:defRPr b="0" i="0" sz="3600" u="none" cap="none" strike="noStrike">
                <a:solidFill>
                  <a:srgbClr val="FF0000"/>
                </a:solidFill>
                <a:latin typeface="Arial"/>
                <a:ea typeface="Arial"/>
                <a:cs typeface="Arial"/>
                <a:sym typeface="Arial"/>
              </a:defRPr>
            </a:lvl9pPr>
          </a:lstStyle>
          <a:p/>
        </p:txBody>
      </p:sp>
      <p:sp>
        <p:nvSpPr>
          <p:cNvPr id="11" name="Google Shape;11;p39"/>
          <p:cNvSpPr txBox="1"/>
          <p:nvPr>
            <p:ph idx="1" type="body"/>
          </p:nvPr>
        </p:nvSpPr>
        <p:spPr>
          <a:xfrm>
            <a:off x="381000" y="1246188"/>
            <a:ext cx="8382000" cy="4648200"/>
          </a:xfrm>
          <a:prstGeom prst="rect">
            <a:avLst/>
          </a:prstGeom>
          <a:noFill/>
          <a:ln>
            <a:noFill/>
          </a:ln>
        </p:spPr>
        <p:txBody>
          <a:bodyPr anchorCtr="0" anchor="t" bIns="45700" lIns="91425" spcFirstLastPara="1" rIns="91425" wrap="square" tIns="45700">
            <a:noAutofit/>
          </a:bodyPr>
          <a:lstStyle>
            <a:lvl1pPr indent="-368300" lvl="0" marL="457200" marR="0" rtl="0" algn="l">
              <a:spcBef>
                <a:spcPts val="440"/>
              </a:spcBef>
              <a:spcAft>
                <a:spcPts val="0"/>
              </a:spcAft>
              <a:buClr>
                <a:srgbClr val="FF0000"/>
              </a:buClr>
              <a:buSzPts val="2200"/>
              <a:buFont typeface="Times"/>
              <a:buChar char="•"/>
              <a:defRPr b="0" i="0" sz="22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rgbClr val="5F6DB2"/>
              </a:buClr>
              <a:buSzPts val="2000"/>
              <a:buFont typeface="Times"/>
              <a:buChar char="•"/>
              <a:defRPr b="0" i="0" sz="2000" u="none" cap="none" strike="noStrike">
                <a:solidFill>
                  <a:schemeClr val="dk1"/>
                </a:solidFill>
                <a:latin typeface="Arial"/>
                <a:ea typeface="Arial"/>
                <a:cs typeface="Arial"/>
                <a:sym typeface="Arial"/>
              </a:defRPr>
            </a:lvl2pPr>
            <a:lvl3pPr indent="-350519" lvl="2" marL="1371600" marR="0" rtl="0" algn="l">
              <a:spcBef>
                <a:spcPts val="480"/>
              </a:spcBef>
              <a:spcAft>
                <a:spcPts val="0"/>
              </a:spcAft>
              <a:buClr>
                <a:srgbClr val="FF0000"/>
              </a:buClr>
              <a:buSzPts val="1920"/>
              <a:buFont typeface="Noto Sans Symbols"/>
              <a:buChar char="▪"/>
              <a:defRPr b="0" i="0" sz="24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rgbClr val="5F6DB2"/>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 name="Google Shape;12;p39"/>
          <p:cNvSpPr txBox="1"/>
          <p:nvPr/>
        </p:nvSpPr>
        <p:spPr>
          <a:xfrm>
            <a:off x="3638550" y="6018213"/>
            <a:ext cx="2486025" cy="304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rgbClr val="FF0000"/>
                </a:solidFill>
                <a:latin typeface="Arial"/>
                <a:ea typeface="Arial"/>
                <a:cs typeface="Arial"/>
                <a:sym typeface="Arial"/>
              </a:rPr>
              <a:t>http://samos.coaps.fsu.edu</a:t>
            </a:r>
            <a:endParaRPr/>
          </a:p>
        </p:txBody>
      </p:sp>
      <p:cxnSp>
        <p:nvCxnSpPr>
          <p:cNvPr id="13" name="Google Shape;13;p39"/>
          <p:cNvCxnSpPr/>
          <p:nvPr/>
        </p:nvCxnSpPr>
        <p:spPr>
          <a:xfrm>
            <a:off x="381000" y="1143000"/>
            <a:ext cx="8382000" cy="0"/>
          </a:xfrm>
          <a:prstGeom prst="straightConnector1">
            <a:avLst/>
          </a:prstGeom>
          <a:noFill/>
          <a:ln cap="flat" cmpd="sng" w="28575">
            <a:solidFill>
              <a:srgbClr val="5F6DB2"/>
            </a:solidFill>
            <a:prstDash val="solid"/>
            <a:round/>
            <a:headEnd len="med" w="med" type="none"/>
            <a:tailEnd len="med" w="med" type="none"/>
          </a:ln>
        </p:spPr>
      </p:cxnSp>
      <p:cxnSp>
        <p:nvCxnSpPr>
          <p:cNvPr id="14" name="Google Shape;14;p39"/>
          <p:cNvCxnSpPr/>
          <p:nvPr/>
        </p:nvCxnSpPr>
        <p:spPr>
          <a:xfrm>
            <a:off x="381000" y="6019800"/>
            <a:ext cx="8382000" cy="0"/>
          </a:xfrm>
          <a:prstGeom prst="straightConnector1">
            <a:avLst/>
          </a:prstGeom>
          <a:noFill/>
          <a:ln cap="flat" cmpd="sng" w="19050">
            <a:solidFill>
              <a:srgbClr val="5F6DB2"/>
            </a:solidFill>
            <a:prstDash val="solid"/>
            <a:round/>
            <a:headEnd len="med" w="med" type="none"/>
            <a:tailEnd len="med" w="med" type="none"/>
          </a:ln>
        </p:spPr>
      </p:cxnSp>
      <p:pic>
        <p:nvPicPr>
          <p:cNvPr descr="COAPS_logo" id="15" name="Google Shape;15;p39"/>
          <p:cNvPicPr preferRelativeResize="0"/>
          <p:nvPr/>
        </p:nvPicPr>
        <p:blipFill rotWithShape="1">
          <a:blip r:embed="rId1">
            <a:alphaModFix/>
          </a:blip>
          <a:srcRect b="0" l="0" r="0" t="0"/>
          <a:stretch/>
        </p:blipFill>
        <p:spPr>
          <a:xfrm>
            <a:off x="8305800" y="6096000"/>
            <a:ext cx="533400" cy="533400"/>
          </a:xfrm>
          <a:prstGeom prst="rect">
            <a:avLst/>
          </a:prstGeom>
          <a:noFill/>
          <a:ln>
            <a:noFill/>
          </a:ln>
        </p:spPr>
      </p:pic>
      <p:pic>
        <p:nvPicPr>
          <p:cNvPr descr="noaa_logo_transparent" id="16" name="Google Shape;16;p39"/>
          <p:cNvPicPr preferRelativeResize="0"/>
          <p:nvPr/>
        </p:nvPicPr>
        <p:blipFill rotWithShape="1">
          <a:blip r:embed="rId2">
            <a:alphaModFix/>
          </a:blip>
          <a:srcRect b="0" l="0" r="0" t="0"/>
          <a:stretch/>
        </p:blipFill>
        <p:spPr>
          <a:xfrm>
            <a:off x="7696200" y="6096000"/>
            <a:ext cx="533400" cy="533400"/>
          </a:xfrm>
          <a:prstGeom prst="rect">
            <a:avLst/>
          </a:prstGeom>
          <a:noFill/>
          <a:ln>
            <a:noFill/>
          </a:ln>
        </p:spPr>
      </p:pic>
      <p:pic>
        <p:nvPicPr>
          <p:cNvPr descr="nsf_trans.gif" id="17" name="Google Shape;17;p39"/>
          <p:cNvPicPr preferRelativeResize="0"/>
          <p:nvPr/>
        </p:nvPicPr>
        <p:blipFill rotWithShape="1">
          <a:blip r:embed="rId3">
            <a:alphaModFix/>
          </a:blip>
          <a:srcRect b="0" l="0" r="0" t="0"/>
          <a:stretch/>
        </p:blipFill>
        <p:spPr>
          <a:xfrm>
            <a:off x="7053263" y="6072188"/>
            <a:ext cx="593725" cy="593725"/>
          </a:xfrm>
          <a:prstGeom prst="rect">
            <a:avLst/>
          </a:prstGeom>
          <a:noFill/>
          <a:ln>
            <a:noFill/>
          </a:ln>
        </p:spPr>
      </p:pic>
      <p:pic>
        <p:nvPicPr>
          <p:cNvPr descr="samos" id="18" name="Google Shape;18;p39"/>
          <p:cNvPicPr preferRelativeResize="0"/>
          <p:nvPr/>
        </p:nvPicPr>
        <p:blipFill rotWithShape="1">
          <a:blip r:embed="rId4">
            <a:alphaModFix/>
          </a:blip>
          <a:srcRect b="0" l="0" r="0" t="0"/>
          <a:stretch/>
        </p:blipFill>
        <p:spPr>
          <a:xfrm>
            <a:off x="377825" y="6172200"/>
            <a:ext cx="4575175" cy="4572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7.jpg"/><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0.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9.jpg"/><Relationship Id="rId4" Type="http://schemas.openxmlformats.org/officeDocument/2006/relationships/image" Target="../media/image20.jpg"/><Relationship Id="rId5"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8.jp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2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samos" id="60" name="Google Shape;60;p1"/>
          <p:cNvPicPr preferRelativeResize="0"/>
          <p:nvPr/>
        </p:nvPicPr>
        <p:blipFill rotWithShape="1">
          <a:blip r:embed="rId3">
            <a:alphaModFix/>
          </a:blip>
          <a:srcRect b="0" l="0" r="0" t="0"/>
          <a:stretch/>
        </p:blipFill>
        <p:spPr>
          <a:xfrm>
            <a:off x="377825" y="6172200"/>
            <a:ext cx="4575175" cy="457200"/>
          </a:xfrm>
          <a:prstGeom prst="rect">
            <a:avLst/>
          </a:prstGeom>
          <a:noFill/>
          <a:ln>
            <a:noFill/>
          </a:ln>
        </p:spPr>
      </p:pic>
      <p:sp>
        <p:nvSpPr>
          <p:cNvPr id="61" name="Google Shape;61;p1"/>
          <p:cNvSpPr txBox="1"/>
          <p:nvPr>
            <p:ph type="ctrTitle"/>
          </p:nvPr>
        </p:nvSpPr>
        <p:spPr>
          <a:xfrm>
            <a:off x="685800" y="2286000"/>
            <a:ext cx="77724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Data Adjustments:</a:t>
            </a:r>
            <a:br>
              <a:rPr lang="en-US"/>
            </a:br>
            <a:r>
              <a:rPr lang="en-US"/>
              <a:t>Pressure and True Wind</a:t>
            </a:r>
            <a:endParaRPr/>
          </a:p>
        </p:txBody>
      </p:sp>
      <p:sp>
        <p:nvSpPr>
          <p:cNvPr id="62" name="Google Shape;62;p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200"/>
              <a:buNone/>
            </a:pPr>
            <a:r>
              <a:rPr lang="en-US"/>
              <a:t>Presented by Marc Castells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2D Example of True Wind Vector Math</a:t>
            </a:r>
            <a:endParaRPr/>
          </a:p>
        </p:txBody>
      </p:sp>
      <p:pic>
        <p:nvPicPr>
          <p:cNvPr id="163" name="Google Shape;163;p10"/>
          <p:cNvPicPr preferRelativeResize="0"/>
          <p:nvPr/>
        </p:nvPicPr>
        <p:blipFill rotWithShape="1">
          <a:blip r:embed="rId3">
            <a:alphaModFix/>
          </a:blip>
          <a:srcRect b="0" l="0" r="0" t="0"/>
          <a:stretch/>
        </p:blipFill>
        <p:spPr>
          <a:xfrm rot="-5400000">
            <a:off x="1143866" y="4567524"/>
            <a:ext cx="1245177" cy="415928"/>
          </a:xfrm>
          <a:prstGeom prst="rect">
            <a:avLst/>
          </a:prstGeom>
          <a:noFill/>
          <a:ln>
            <a:noFill/>
          </a:ln>
        </p:spPr>
      </p:pic>
      <p:cxnSp>
        <p:nvCxnSpPr>
          <p:cNvPr id="164" name="Google Shape;164;p10"/>
          <p:cNvCxnSpPr/>
          <p:nvPr/>
        </p:nvCxnSpPr>
        <p:spPr>
          <a:xfrm flipH="1">
            <a:off x="1764722" y="4149436"/>
            <a:ext cx="1743942" cy="13854"/>
          </a:xfrm>
          <a:prstGeom prst="straightConnector1">
            <a:avLst/>
          </a:prstGeom>
          <a:solidFill>
            <a:schemeClr val="accent1"/>
          </a:solidFill>
          <a:ln cap="flat" cmpd="sng" w="57150">
            <a:solidFill>
              <a:srgbClr val="0070C0"/>
            </a:solidFill>
            <a:prstDash val="solid"/>
            <a:round/>
            <a:headEnd len="sm" w="sm" type="none"/>
            <a:tailEnd len="med" w="med" type="triangle"/>
          </a:ln>
        </p:spPr>
      </p:cxnSp>
      <p:cxnSp>
        <p:nvCxnSpPr>
          <p:cNvPr id="165" name="Google Shape;165;p10"/>
          <p:cNvCxnSpPr/>
          <p:nvPr/>
        </p:nvCxnSpPr>
        <p:spPr>
          <a:xfrm flipH="1">
            <a:off x="3496540" y="1413165"/>
            <a:ext cx="20783" cy="2741466"/>
          </a:xfrm>
          <a:prstGeom prst="straightConnector1">
            <a:avLst/>
          </a:prstGeom>
          <a:solidFill>
            <a:schemeClr val="accent1"/>
          </a:solidFill>
          <a:ln cap="flat" cmpd="sng" w="57150">
            <a:solidFill>
              <a:srgbClr val="FF0000"/>
            </a:solidFill>
            <a:prstDash val="solid"/>
            <a:round/>
            <a:headEnd len="sm" w="sm" type="none"/>
            <a:tailEnd len="med" w="med" type="triangle"/>
          </a:ln>
        </p:spPr>
      </p:cxnSp>
      <p:cxnSp>
        <p:nvCxnSpPr>
          <p:cNvPr id="166" name="Google Shape;166;p10"/>
          <p:cNvCxnSpPr/>
          <p:nvPr/>
        </p:nvCxnSpPr>
        <p:spPr>
          <a:xfrm flipH="1">
            <a:off x="1782040" y="1430484"/>
            <a:ext cx="1717965" cy="2698170"/>
          </a:xfrm>
          <a:prstGeom prst="straightConnector1">
            <a:avLst/>
          </a:prstGeom>
          <a:solidFill>
            <a:schemeClr val="accent1"/>
          </a:solidFill>
          <a:ln cap="flat" cmpd="sng" w="57150">
            <a:solidFill>
              <a:srgbClr val="7030A0"/>
            </a:solidFill>
            <a:prstDash val="solid"/>
            <a:round/>
            <a:headEnd len="sm" w="sm" type="none"/>
            <a:tailEnd len="med" w="med" type="triangle"/>
          </a:ln>
        </p:spPr>
      </p:cxnSp>
      <p:sp>
        <p:nvSpPr>
          <p:cNvPr id="167" name="Google Shape;167;p10"/>
          <p:cNvSpPr/>
          <p:nvPr/>
        </p:nvSpPr>
        <p:spPr>
          <a:xfrm>
            <a:off x="459070" y="1537023"/>
            <a:ext cx="484632" cy="571431"/>
          </a:xfrm>
          <a:prstGeom prst="upArrow">
            <a:avLst>
              <a:gd fmla="val 50000" name="adj1"/>
              <a:gd fmla="val 50000" name="adj2"/>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68" name="Google Shape;168;p10"/>
          <p:cNvSpPr txBox="1"/>
          <p:nvPr/>
        </p:nvSpPr>
        <p:spPr>
          <a:xfrm>
            <a:off x="381000" y="2104159"/>
            <a:ext cx="6667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North</a:t>
            </a:r>
            <a:endParaRPr/>
          </a:p>
        </p:txBody>
      </p:sp>
      <p:sp>
        <p:nvSpPr>
          <p:cNvPr id="169" name="Google Shape;169;p10"/>
          <p:cNvSpPr txBox="1"/>
          <p:nvPr/>
        </p:nvSpPr>
        <p:spPr>
          <a:xfrm>
            <a:off x="4658590" y="1454727"/>
            <a:ext cx="3091295"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SOG: 15 kts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HDG: 000</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COG: 000</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AWA: ?</a:t>
            </a:r>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AWS: ?</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TWA: 090 S</a:t>
            </a:r>
            <a:endParaRPr sz="2400">
              <a:solidFill>
                <a:srgbClr val="0070C0"/>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TWS: 10 kts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cxnSp>
        <p:nvCxnSpPr>
          <p:cNvPr id="170" name="Google Shape;170;p10"/>
          <p:cNvCxnSpPr/>
          <p:nvPr/>
        </p:nvCxnSpPr>
        <p:spPr>
          <a:xfrm>
            <a:off x="1776845" y="2738005"/>
            <a:ext cx="5195" cy="1407967"/>
          </a:xfrm>
          <a:prstGeom prst="straightConnector1">
            <a:avLst/>
          </a:prstGeom>
          <a:solidFill>
            <a:schemeClr val="accent1"/>
          </a:solidFill>
          <a:ln cap="flat" cmpd="sng" w="9525">
            <a:solidFill>
              <a:schemeClr val="dk1"/>
            </a:solidFill>
            <a:prstDash val="dash"/>
            <a:round/>
            <a:headEnd len="sm" w="sm" type="none"/>
            <a:tailEnd len="sm" w="sm" type="none"/>
          </a:ln>
        </p:spPr>
      </p:cxnSp>
      <p:sp>
        <p:nvSpPr>
          <p:cNvPr id="171" name="Google Shape;171;p10"/>
          <p:cNvSpPr/>
          <p:nvPr/>
        </p:nvSpPr>
        <p:spPr>
          <a:xfrm rot="-1320000">
            <a:off x="1482436" y="2919846"/>
            <a:ext cx="914399" cy="914399"/>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2" name="Google Shape;172;p10"/>
          <p:cNvSpPr txBox="1"/>
          <p:nvPr/>
        </p:nvSpPr>
        <p:spPr>
          <a:xfrm>
            <a:off x="1827068" y="2571750"/>
            <a:ext cx="6407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AWA</a:t>
            </a:r>
            <a:endParaRPr sz="1600">
              <a:solidFill>
                <a:srgbClr val="00B050"/>
              </a:solidFill>
              <a:latin typeface="Arial"/>
              <a:ea typeface="Arial"/>
              <a:cs typeface="Arial"/>
              <a:sym typeface="Arial"/>
            </a:endParaRPr>
          </a:p>
        </p:txBody>
      </p:sp>
      <p:sp>
        <p:nvSpPr>
          <p:cNvPr id="173" name="Google Shape;173;p10"/>
          <p:cNvSpPr/>
          <p:nvPr/>
        </p:nvSpPr>
        <p:spPr>
          <a:xfrm>
            <a:off x="1317914" y="3690505"/>
            <a:ext cx="914399" cy="914399"/>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74" name="Google Shape;174;p10"/>
          <p:cNvSpPr txBox="1"/>
          <p:nvPr/>
        </p:nvSpPr>
        <p:spPr>
          <a:xfrm rot="2400000">
            <a:off x="1852617" y="3698386"/>
            <a:ext cx="120575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TWA</a:t>
            </a:r>
            <a:endParaRPr sz="1600">
              <a:solidFill>
                <a:srgbClr val="00B05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1"/>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2D Example of True Wind Vector Math</a:t>
            </a:r>
            <a:endParaRPr/>
          </a:p>
        </p:txBody>
      </p:sp>
      <p:pic>
        <p:nvPicPr>
          <p:cNvPr id="181" name="Google Shape;181;p11"/>
          <p:cNvPicPr preferRelativeResize="0"/>
          <p:nvPr/>
        </p:nvPicPr>
        <p:blipFill rotWithShape="1">
          <a:blip r:embed="rId3">
            <a:alphaModFix/>
          </a:blip>
          <a:srcRect b="0" l="0" r="0" t="0"/>
          <a:stretch/>
        </p:blipFill>
        <p:spPr>
          <a:xfrm rot="-5400000">
            <a:off x="1143866" y="4567524"/>
            <a:ext cx="1245177" cy="415928"/>
          </a:xfrm>
          <a:prstGeom prst="rect">
            <a:avLst/>
          </a:prstGeom>
          <a:noFill/>
          <a:ln>
            <a:noFill/>
          </a:ln>
        </p:spPr>
      </p:pic>
      <p:cxnSp>
        <p:nvCxnSpPr>
          <p:cNvPr id="182" name="Google Shape;182;p11"/>
          <p:cNvCxnSpPr/>
          <p:nvPr/>
        </p:nvCxnSpPr>
        <p:spPr>
          <a:xfrm flipH="1">
            <a:off x="1764722" y="4149436"/>
            <a:ext cx="1743942" cy="13854"/>
          </a:xfrm>
          <a:prstGeom prst="straightConnector1">
            <a:avLst/>
          </a:prstGeom>
          <a:solidFill>
            <a:schemeClr val="accent1"/>
          </a:solidFill>
          <a:ln cap="flat" cmpd="sng" w="57150">
            <a:solidFill>
              <a:srgbClr val="0070C0"/>
            </a:solidFill>
            <a:prstDash val="solid"/>
            <a:round/>
            <a:headEnd len="sm" w="sm" type="none"/>
            <a:tailEnd len="med" w="med" type="triangle"/>
          </a:ln>
        </p:spPr>
      </p:cxnSp>
      <p:cxnSp>
        <p:nvCxnSpPr>
          <p:cNvPr id="183" name="Google Shape;183;p11"/>
          <p:cNvCxnSpPr/>
          <p:nvPr/>
        </p:nvCxnSpPr>
        <p:spPr>
          <a:xfrm flipH="1">
            <a:off x="3496540" y="1413165"/>
            <a:ext cx="20783" cy="2741466"/>
          </a:xfrm>
          <a:prstGeom prst="straightConnector1">
            <a:avLst/>
          </a:prstGeom>
          <a:solidFill>
            <a:schemeClr val="accent1"/>
          </a:solidFill>
          <a:ln cap="flat" cmpd="sng" w="57150">
            <a:solidFill>
              <a:srgbClr val="FF0000"/>
            </a:solidFill>
            <a:prstDash val="solid"/>
            <a:round/>
            <a:headEnd len="sm" w="sm" type="none"/>
            <a:tailEnd len="med" w="med" type="triangle"/>
          </a:ln>
        </p:spPr>
      </p:cxnSp>
      <p:cxnSp>
        <p:nvCxnSpPr>
          <p:cNvPr id="184" name="Google Shape;184;p11"/>
          <p:cNvCxnSpPr/>
          <p:nvPr/>
        </p:nvCxnSpPr>
        <p:spPr>
          <a:xfrm flipH="1">
            <a:off x="1782040" y="1430484"/>
            <a:ext cx="1717965" cy="2698170"/>
          </a:xfrm>
          <a:prstGeom prst="straightConnector1">
            <a:avLst/>
          </a:prstGeom>
          <a:solidFill>
            <a:schemeClr val="accent1"/>
          </a:solidFill>
          <a:ln cap="flat" cmpd="sng" w="57150">
            <a:solidFill>
              <a:srgbClr val="7030A0"/>
            </a:solidFill>
            <a:prstDash val="solid"/>
            <a:round/>
            <a:headEnd len="sm" w="sm" type="none"/>
            <a:tailEnd len="med" w="med" type="triangle"/>
          </a:ln>
        </p:spPr>
      </p:cxnSp>
      <p:sp>
        <p:nvSpPr>
          <p:cNvPr id="185" name="Google Shape;185;p11"/>
          <p:cNvSpPr/>
          <p:nvPr/>
        </p:nvSpPr>
        <p:spPr>
          <a:xfrm>
            <a:off x="459070" y="1537023"/>
            <a:ext cx="484632" cy="571431"/>
          </a:xfrm>
          <a:prstGeom prst="upArrow">
            <a:avLst>
              <a:gd fmla="val 50000" name="adj1"/>
              <a:gd fmla="val 50000" name="adj2"/>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86" name="Google Shape;186;p11"/>
          <p:cNvSpPr txBox="1"/>
          <p:nvPr/>
        </p:nvSpPr>
        <p:spPr>
          <a:xfrm>
            <a:off x="381000" y="2104159"/>
            <a:ext cx="6667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North</a:t>
            </a:r>
            <a:endParaRPr/>
          </a:p>
        </p:txBody>
      </p:sp>
      <p:sp>
        <p:nvSpPr>
          <p:cNvPr id="187" name="Google Shape;187;p11"/>
          <p:cNvSpPr txBox="1"/>
          <p:nvPr/>
        </p:nvSpPr>
        <p:spPr>
          <a:xfrm>
            <a:off x="4658590" y="1454727"/>
            <a:ext cx="4320885"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SOG: 15 kts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HDG: 000</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COG: 000</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AWA: ?</a:t>
            </a:r>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AWS: ?</a:t>
            </a:r>
            <a:endParaRPr sz="2400">
              <a:solidFill>
                <a:schemeClr val="dk1"/>
              </a:solidFill>
              <a:latin typeface="Arial"/>
              <a:ea typeface="Arial"/>
              <a:cs typeface="Arial"/>
              <a:sym typeface="Arial"/>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TWA: 090 S</a:t>
            </a:r>
            <a:endParaRPr sz="2400">
              <a:solidFill>
                <a:srgbClr val="0070C0"/>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TWS: 10 kts</a:t>
            </a:r>
            <a:endParaRPr/>
          </a:p>
        </p:txBody>
      </p:sp>
      <p:cxnSp>
        <p:nvCxnSpPr>
          <p:cNvPr id="188" name="Google Shape;188;p11"/>
          <p:cNvCxnSpPr/>
          <p:nvPr/>
        </p:nvCxnSpPr>
        <p:spPr>
          <a:xfrm>
            <a:off x="1776845" y="2738005"/>
            <a:ext cx="5195" cy="1407967"/>
          </a:xfrm>
          <a:prstGeom prst="straightConnector1">
            <a:avLst/>
          </a:prstGeom>
          <a:solidFill>
            <a:schemeClr val="accent1"/>
          </a:solidFill>
          <a:ln cap="flat" cmpd="sng" w="9525">
            <a:solidFill>
              <a:schemeClr val="dk1"/>
            </a:solidFill>
            <a:prstDash val="dash"/>
            <a:round/>
            <a:headEnd len="sm" w="sm" type="none"/>
            <a:tailEnd len="sm" w="sm" type="none"/>
          </a:ln>
        </p:spPr>
      </p:cxnSp>
      <p:sp>
        <p:nvSpPr>
          <p:cNvPr id="189" name="Google Shape;189;p11"/>
          <p:cNvSpPr/>
          <p:nvPr/>
        </p:nvSpPr>
        <p:spPr>
          <a:xfrm rot="-1320000">
            <a:off x="1482436" y="2919846"/>
            <a:ext cx="914399" cy="914399"/>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0" name="Google Shape;190;p11"/>
          <p:cNvSpPr/>
          <p:nvPr/>
        </p:nvSpPr>
        <p:spPr>
          <a:xfrm rot="9000000">
            <a:off x="2807277" y="1802823"/>
            <a:ext cx="914399" cy="914399"/>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1" name="Google Shape;191;p11"/>
          <p:cNvSpPr txBox="1"/>
          <p:nvPr/>
        </p:nvSpPr>
        <p:spPr>
          <a:xfrm>
            <a:off x="2805545" y="2658341"/>
            <a:ext cx="6407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AWA</a:t>
            </a:r>
            <a:endParaRPr sz="1600">
              <a:solidFill>
                <a:srgbClr val="00B050"/>
              </a:solidFill>
              <a:latin typeface="Arial"/>
              <a:ea typeface="Arial"/>
              <a:cs typeface="Arial"/>
              <a:sym typeface="Arial"/>
            </a:endParaRPr>
          </a:p>
        </p:txBody>
      </p:sp>
      <p:sp>
        <p:nvSpPr>
          <p:cNvPr id="192" name="Google Shape;192;p11"/>
          <p:cNvSpPr txBox="1"/>
          <p:nvPr/>
        </p:nvSpPr>
        <p:spPr>
          <a:xfrm rot="5400000">
            <a:off x="2909454" y="3048000"/>
            <a:ext cx="16105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Arial"/>
                <a:ea typeface="Arial"/>
                <a:cs typeface="Arial"/>
                <a:sym typeface="Arial"/>
              </a:rPr>
              <a:t>15 knots</a:t>
            </a:r>
            <a:endParaRPr sz="1600">
              <a:solidFill>
                <a:srgbClr val="FF0000"/>
              </a:solidFill>
              <a:latin typeface="Arial"/>
              <a:ea typeface="Arial"/>
              <a:cs typeface="Arial"/>
              <a:sym typeface="Arial"/>
            </a:endParaRPr>
          </a:p>
        </p:txBody>
      </p:sp>
      <p:sp>
        <p:nvSpPr>
          <p:cNvPr id="193" name="Google Shape;193;p11"/>
          <p:cNvSpPr txBox="1"/>
          <p:nvPr/>
        </p:nvSpPr>
        <p:spPr>
          <a:xfrm>
            <a:off x="2234045" y="4208318"/>
            <a:ext cx="14200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70C0"/>
                </a:solidFill>
                <a:latin typeface="Arial"/>
                <a:ea typeface="Arial"/>
                <a:cs typeface="Arial"/>
                <a:sym typeface="Arial"/>
              </a:rPr>
              <a:t>10 knots</a:t>
            </a:r>
            <a:endParaRPr sz="1600">
              <a:solidFill>
                <a:srgbClr val="0070C0"/>
              </a:solidFill>
              <a:latin typeface="Arial"/>
              <a:ea typeface="Arial"/>
              <a:cs typeface="Arial"/>
              <a:sym typeface="Arial"/>
            </a:endParaRPr>
          </a:p>
        </p:txBody>
      </p:sp>
      <p:sp>
        <p:nvSpPr>
          <p:cNvPr id="194" name="Google Shape;194;p11"/>
          <p:cNvSpPr txBox="1"/>
          <p:nvPr/>
        </p:nvSpPr>
        <p:spPr>
          <a:xfrm>
            <a:off x="1783772" y="2615045"/>
            <a:ext cx="6407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AWA</a:t>
            </a:r>
            <a:endParaRPr sz="1600">
              <a:solidFill>
                <a:srgbClr val="00B050"/>
              </a:solidFill>
              <a:latin typeface="Arial"/>
              <a:ea typeface="Arial"/>
              <a:cs typeface="Arial"/>
              <a:sym typeface="Arial"/>
            </a:endParaRPr>
          </a:p>
        </p:txBody>
      </p:sp>
      <p:cxnSp>
        <p:nvCxnSpPr>
          <p:cNvPr id="195" name="Google Shape;195;p11"/>
          <p:cNvCxnSpPr/>
          <p:nvPr/>
        </p:nvCxnSpPr>
        <p:spPr>
          <a:xfrm flipH="1" rot="10800000">
            <a:off x="3153641" y="3747654"/>
            <a:ext cx="351559" cy="3464"/>
          </a:xfrm>
          <a:prstGeom prst="straightConnector1">
            <a:avLst/>
          </a:prstGeom>
          <a:solidFill>
            <a:schemeClr val="accent1"/>
          </a:solidFill>
          <a:ln cap="flat" cmpd="sng" w="9525">
            <a:solidFill>
              <a:schemeClr val="dk1"/>
            </a:solidFill>
            <a:prstDash val="solid"/>
            <a:round/>
            <a:headEnd len="sm" w="sm" type="none"/>
            <a:tailEnd len="sm" w="sm" type="none"/>
          </a:ln>
        </p:spPr>
      </p:cxnSp>
      <p:cxnSp>
        <p:nvCxnSpPr>
          <p:cNvPr id="196" name="Google Shape;196;p11"/>
          <p:cNvCxnSpPr/>
          <p:nvPr/>
        </p:nvCxnSpPr>
        <p:spPr>
          <a:xfrm rot="10800000">
            <a:off x="3158836" y="3743529"/>
            <a:ext cx="4287" cy="421162"/>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197" name="Google Shape;197;p11"/>
          <p:cNvSpPr/>
          <p:nvPr/>
        </p:nvSpPr>
        <p:spPr>
          <a:xfrm>
            <a:off x="1317914" y="3690505"/>
            <a:ext cx="914399" cy="914399"/>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98" name="Google Shape;198;p11"/>
          <p:cNvSpPr txBox="1"/>
          <p:nvPr/>
        </p:nvSpPr>
        <p:spPr>
          <a:xfrm rot="2400000">
            <a:off x="1852617" y="3698386"/>
            <a:ext cx="120575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TWA</a:t>
            </a:r>
            <a:endParaRPr sz="1600">
              <a:solidFill>
                <a:srgbClr val="00B05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2"/>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2D Example of True Wind Vector Math</a:t>
            </a:r>
            <a:endParaRPr/>
          </a:p>
        </p:txBody>
      </p:sp>
      <p:pic>
        <p:nvPicPr>
          <p:cNvPr id="204" name="Google Shape;204;p12"/>
          <p:cNvPicPr preferRelativeResize="0"/>
          <p:nvPr/>
        </p:nvPicPr>
        <p:blipFill rotWithShape="1">
          <a:blip r:embed="rId3">
            <a:alphaModFix/>
          </a:blip>
          <a:srcRect b="0" l="0" r="0" t="0"/>
          <a:stretch/>
        </p:blipFill>
        <p:spPr>
          <a:xfrm rot="-5400000">
            <a:off x="1143866" y="4567524"/>
            <a:ext cx="1245177" cy="415928"/>
          </a:xfrm>
          <a:prstGeom prst="rect">
            <a:avLst/>
          </a:prstGeom>
          <a:noFill/>
          <a:ln>
            <a:noFill/>
          </a:ln>
        </p:spPr>
      </p:pic>
      <p:cxnSp>
        <p:nvCxnSpPr>
          <p:cNvPr id="205" name="Google Shape;205;p12"/>
          <p:cNvCxnSpPr/>
          <p:nvPr/>
        </p:nvCxnSpPr>
        <p:spPr>
          <a:xfrm flipH="1">
            <a:off x="1764722" y="4149436"/>
            <a:ext cx="1743942" cy="13854"/>
          </a:xfrm>
          <a:prstGeom prst="straightConnector1">
            <a:avLst/>
          </a:prstGeom>
          <a:solidFill>
            <a:schemeClr val="accent1"/>
          </a:solidFill>
          <a:ln cap="flat" cmpd="sng" w="57150">
            <a:solidFill>
              <a:srgbClr val="0070C0"/>
            </a:solidFill>
            <a:prstDash val="solid"/>
            <a:round/>
            <a:headEnd len="sm" w="sm" type="none"/>
            <a:tailEnd len="med" w="med" type="triangle"/>
          </a:ln>
        </p:spPr>
      </p:cxnSp>
      <p:cxnSp>
        <p:nvCxnSpPr>
          <p:cNvPr id="206" name="Google Shape;206;p12"/>
          <p:cNvCxnSpPr/>
          <p:nvPr/>
        </p:nvCxnSpPr>
        <p:spPr>
          <a:xfrm flipH="1">
            <a:off x="3496540" y="1413165"/>
            <a:ext cx="20783" cy="2741466"/>
          </a:xfrm>
          <a:prstGeom prst="straightConnector1">
            <a:avLst/>
          </a:prstGeom>
          <a:solidFill>
            <a:schemeClr val="accent1"/>
          </a:solidFill>
          <a:ln cap="flat" cmpd="sng" w="57150">
            <a:solidFill>
              <a:srgbClr val="FF0000"/>
            </a:solidFill>
            <a:prstDash val="solid"/>
            <a:round/>
            <a:headEnd len="sm" w="sm" type="none"/>
            <a:tailEnd len="med" w="med" type="triangle"/>
          </a:ln>
        </p:spPr>
      </p:cxnSp>
      <p:cxnSp>
        <p:nvCxnSpPr>
          <p:cNvPr id="207" name="Google Shape;207;p12"/>
          <p:cNvCxnSpPr/>
          <p:nvPr/>
        </p:nvCxnSpPr>
        <p:spPr>
          <a:xfrm flipH="1">
            <a:off x="1782040" y="1430484"/>
            <a:ext cx="1717965" cy="2698170"/>
          </a:xfrm>
          <a:prstGeom prst="straightConnector1">
            <a:avLst/>
          </a:prstGeom>
          <a:solidFill>
            <a:schemeClr val="accent1"/>
          </a:solidFill>
          <a:ln cap="flat" cmpd="sng" w="57150">
            <a:solidFill>
              <a:srgbClr val="7030A0"/>
            </a:solidFill>
            <a:prstDash val="solid"/>
            <a:round/>
            <a:headEnd len="sm" w="sm" type="none"/>
            <a:tailEnd len="med" w="med" type="triangle"/>
          </a:ln>
        </p:spPr>
      </p:cxnSp>
      <p:sp>
        <p:nvSpPr>
          <p:cNvPr id="208" name="Google Shape;208;p12"/>
          <p:cNvSpPr/>
          <p:nvPr/>
        </p:nvSpPr>
        <p:spPr>
          <a:xfrm>
            <a:off x="459070" y="1537023"/>
            <a:ext cx="484632" cy="571431"/>
          </a:xfrm>
          <a:prstGeom prst="upArrow">
            <a:avLst>
              <a:gd fmla="val 50000" name="adj1"/>
              <a:gd fmla="val 50000" name="adj2"/>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09" name="Google Shape;209;p12"/>
          <p:cNvSpPr txBox="1"/>
          <p:nvPr/>
        </p:nvSpPr>
        <p:spPr>
          <a:xfrm>
            <a:off x="381000" y="2104159"/>
            <a:ext cx="6667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North</a:t>
            </a:r>
            <a:endParaRPr/>
          </a:p>
        </p:txBody>
      </p:sp>
      <p:sp>
        <p:nvSpPr>
          <p:cNvPr id="210" name="Google Shape;210;p12"/>
          <p:cNvSpPr txBox="1"/>
          <p:nvPr/>
        </p:nvSpPr>
        <p:spPr>
          <a:xfrm>
            <a:off x="4128378" y="1454727"/>
            <a:ext cx="4851097"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SOG: 15 kts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HDG: 000</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COG: 000</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AWA: </a:t>
            </a:r>
            <a:r>
              <a:rPr lang="en-US" sz="1600">
                <a:solidFill>
                  <a:schemeClr val="dk1"/>
                </a:solidFill>
                <a:latin typeface="Arial"/>
                <a:ea typeface="Arial"/>
                <a:cs typeface="Arial"/>
                <a:sym typeface="Arial"/>
              </a:rPr>
              <a:t>tan</a:t>
            </a:r>
            <a:r>
              <a:rPr baseline="30000" lang="en-US" sz="1600">
                <a:solidFill>
                  <a:schemeClr val="dk1"/>
                </a:solidFill>
                <a:latin typeface="Arial"/>
                <a:ea typeface="Arial"/>
                <a:cs typeface="Arial"/>
                <a:sym typeface="Arial"/>
              </a:rPr>
              <a:t>-1</a:t>
            </a:r>
            <a:r>
              <a:rPr lang="en-US" sz="1600">
                <a:solidFill>
                  <a:schemeClr val="dk1"/>
                </a:solidFill>
                <a:latin typeface="Arial"/>
                <a:ea typeface="Arial"/>
                <a:cs typeface="Arial"/>
                <a:sym typeface="Arial"/>
              </a:rPr>
              <a:t>(15kts/10kts)</a:t>
            </a:r>
            <a:r>
              <a:rPr lang="en-US" sz="2400">
                <a:solidFill>
                  <a:schemeClr val="dk1"/>
                </a:solidFill>
                <a:latin typeface="Arial"/>
                <a:ea typeface="Arial"/>
                <a:cs typeface="Arial"/>
                <a:sym typeface="Arial"/>
              </a:rPr>
              <a:t> = </a:t>
            </a:r>
            <a:r>
              <a:rPr lang="en-US" sz="2400">
                <a:solidFill>
                  <a:srgbClr val="7030A0"/>
                </a:solidFill>
                <a:latin typeface="Arial"/>
                <a:ea typeface="Arial"/>
                <a:cs typeface="Arial"/>
                <a:sym typeface="Arial"/>
              </a:rPr>
              <a:t>034 S</a:t>
            </a:r>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AWS:     </a:t>
            </a:r>
            <a:r>
              <a:rPr lang="en-US" sz="1600">
                <a:solidFill>
                  <a:schemeClr val="dk1"/>
                </a:solidFill>
                <a:latin typeface="Arial"/>
                <a:ea typeface="Arial"/>
                <a:cs typeface="Arial"/>
                <a:sym typeface="Arial"/>
              </a:rPr>
              <a:t>(10 kts)</a:t>
            </a:r>
            <a:r>
              <a:rPr baseline="30000" lang="en-US" sz="1600">
                <a:solidFill>
                  <a:schemeClr val="dk1"/>
                </a:solidFill>
                <a:latin typeface="Arial"/>
                <a:ea typeface="Arial"/>
                <a:cs typeface="Arial"/>
                <a:sym typeface="Arial"/>
              </a:rPr>
              <a:t>2</a:t>
            </a:r>
            <a:r>
              <a:rPr lang="en-US" sz="1600">
                <a:solidFill>
                  <a:schemeClr val="dk1"/>
                </a:solidFill>
                <a:latin typeface="Arial"/>
                <a:ea typeface="Arial"/>
                <a:cs typeface="Arial"/>
                <a:sym typeface="Arial"/>
              </a:rPr>
              <a:t> + (15 kts)</a:t>
            </a:r>
            <a:r>
              <a:rPr baseline="30000" lang="en-US" sz="1600">
                <a:solidFill>
                  <a:schemeClr val="dk1"/>
                </a:solidFill>
                <a:latin typeface="Arial"/>
                <a:ea typeface="Arial"/>
                <a:cs typeface="Arial"/>
                <a:sym typeface="Arial"/>
              </a:rPr>
              <a:t>2</a:t>
            </a:r>
            <a:r>
              <a:rPr lang="en-US" sz="2400">
                <a:solidFill>
                  <a:schemeClr val="dk1"/>
                </a:solidFill>
                <a:latin typeface="Arial"/>
                <a:ea typeface="Arial"/>
                <a:cs typeface="Arial"/>
                <a:sym typeface="Arial"/>
              </a:rPr>
              <a:t> =</a:t>
            </a:r>
            <a:r>
              <a:rPr lang="en-US" sz="2400">
                <a:solidFill>
                  <a:srgbClr val="7030A0"/>
                </a:solidFill>
                <a:latin typeface="Arial"/>
                <a:ea typeface="Arial"/>
                <a:cs typeface="Arial"/>
                <a:sym typeface="Arial"/>
              </a:rPr>
              <a:t> 18.03 kts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TWA: 090 S</a:t>
            </a:r>
            <a:endParaRPr sz="2400">
              <a:solidFill>
                <a:srgbClr val="0070C0"/>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TWS: 10 kts</a:t>
            </a:r>
            <a:endParaRPr/>
          </a:p>
        </p:txBody>
      </p:sp>
      <p:cxnSp>
        <p:nvCxnSpPr>
          <p:cNvPr id="211" name="Google Shape;211;p12"/>
          <p:cNvCxnSpPr/>
          <p:nvPr/>
        </p:nvCxnSpPr>
        <p:spPr>
          <a:xfrm>
            <a:off x="1776845" y="2738005"/>
            <a:ext cx="5195" cy="1407967"/>
          </a:xfrm>
          <a:prstGeom prst="straightConnector1">
            <a:avLst/>
          </a:prstGeom>
          <a:solidFill>
            <a:schemeClr val="accent1"/>
          </a:solidFill>
          <a:ln cap="flat" cmpd="sng" w="9525">
            <a:solidFill>
              <a:schemeClr val="dk1"/>
            </a:solidFill>
            <a:prstDash val="dash"/>
            <a:round/>
            <a:headEnd len="sm" w="sm" type="none"/>
            <a:tailEnd len="sm" w="sm" type="none"/>
          </a:ln>
        </p:spPr>
      </p:cxnSp>
      <p:sp>
        <p:nvSpPr>
          <p:cNvPr id="212" name="Google Shape;212;p12"/>
          <p:cNvSpPr/>
          <p:nvPr/>
        </p:nvSpPr>
        <p:spPr>
          <a:xfrm rot="-1320000">
            <a:off x="1482436" y="2919846"/>
            <a:ext cx="914399" cy="914399"/>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3" name="Google Shape;213;p12"/>
          <p:cNvSpPr/>
          <p:nvPr/>
        </p:nvSpPr>
        <p:spPr>
          <a:xfrm rot="9000000">
            <a:off x="2807277" y="1802823"/>
            <a:ext cx="914399" cy="914399"/>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14" name="Google Shape;214;p12"/>
          <p:cNvSpPr txBox="1"/>
          <p:nvPr/>
        </p:nvSpPr>
        <p:spPr>
          <a:xfrm>
            <a:off x="2805545" y="2658341"/>
            <a:ext cx="6407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AWA</a:t>
            </a:r>
            <a:endParaRPr sz="1600">
              <a:solidFill>
                <a:srgbClr val="00B050"/>
              </a:solidFill>
              <a:latin typeface="Arial"/>
              <a:ea typeface="Arial"/>
              <a:cs typeface="Arial"/>
              <a:sym typeface="Arial"/>
            </a:endParaRPr>
          </a:p>
        </p:txBody>
      </p:sp>
      <p:sp>
        <p:nvSpPr>
          <p:cNvPr id="215" name="Google Shape;215;p12"/>
          <p:cNvSpPr txBox="1"/>
          <p:nvPr/>
        </p:nvSpPr>
        <p:spPr>
          <a:xfrm rot="5400000">
            <a:off x="2909454" y="3048000"/>
            <a:ext cx="16105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Arial"/>
                <a:ea typeface="Arial"/>
                <a:cs typeface="Arial"/>
                <a:sym typeface="Arial"/>
              </a:rPr>
              <a:t>15 knots</a:t>
            </a:r>
            <a:endParaRPr sz="1600">
              <a:solidFill>
                <a:srgbClr val="FF0000"/>
              </a:solidFill>
              <a:latin typeface="Arial"/>
              <a:ea typeface="Arial"/>
              <a:cs typeface="Arial"/>
              <a:sym typeface="Arial"/>
            </a:endParaRPr>
          </a:p>
        </p:txBody>
      </p:sp>
      <p:sp>
        <p:nvSpPr>
          <p:cNvPr id="216" name="Google Shape;216;p12"/>
          <p:cNvSpPr txBox="1"/>
          <p:nvPr/>
        </p:nvSpPr>
        <p:spPr>
          <a:xfrm>
            <a:off x="2234045" y="4208318"/>
            <a:ext cx="14200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70C0"/>
                </a:solidFill>
                <a:latin typeface="Arial"/>
                <a:ea typeface="Arial"/>
                <a:cs typeface="Arial"/>
                <a:sym typeface="Arial"/>
              </a:rPr>
              <a:t>10 knots</a:t>
            </a:r>
            <a:endParaRPr sz="1600">
              <a:solidFill>
                <a:srgbClr val="0070C0"/>
              </a:solidFill>
              <a:latin typeface="Arial"/>
              <a:ea typeface="Arial"/>
              <a:cs typeface="Arial"/>
              <a:sym typeface="Arial"/>
            </a:endParaRPr>
          </a:p>
        </p:txBody>
      </p:sp>
      <p:sp>
        <p:nvSpPr>
          <p:cNvPr id="217" name="Google Shape;217;p12"/>
          <p:cNvSpPr txBox="1"/>
          <p:nvPr/>
        </p:nvSpPr>
        <p:spPr>
          <a:xfrm>
            <a:off x="1783772" y="2615045"/>
            <a:ext cx="6407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AWA</a:t>
            </a:r>
            <a:endParaRPr sz="1600">
              <a:solidFill>
                <a:srgbClr val="00B050"/>
              </a:solidFill>
              <a:latin typeface="Arial"/>
              <a:ea typeface="Arial"/>
              <a:cs typeface="Arial"/>
              <a:sym typeface="Arial"/>
            </a:endParaRPr>
          </a:p>
        </p:txBody>
      </p:sp>
      <p:pic>
        <p:nvPicPr>
          <p:cNvPr id="218" name="Google Shape;218;p12"/>
          <p:cNvPicPr preferRelativeResize="0"/>
          <p:nvPr/>
        </p:nvPicPr>
        <p:blipFill rotWithShape="1">
          <a:blip r:embed="rId4">
            <a:alphaModFix/>
          </a:blip>
          <a:srcRect b="0" l="0" r="0" t="0"/>
          <a:stretch/>
        </p:blipFill>
        <p:spPr>
          <a:xfrm>
            <a:off x="4675498" y="3054436"/>
            <a:ext cx="2409302" cy="870816"/>
          </a:xfrm>
          <a:prstGeom prst="rect">
            <a:avLst/>
          </a:prstGeom>
          <a:noFill/>
          <a:ln>
            <a:noFill/>
          </a:ln>
        </p:spPr>
      </p:pic>
      <p:sp>
        <p:nvSpPr>
          <p:cNvPr id="219" name="Google Shape;219;p12"/>
          <p:cNvSpPr txBox="1"/>
          <p:nvPr/>
        </p:nvSpPr>
        <p:spPr>
          <a:xfrm rot="-3360000">
            <a:off x="2022868" y="1891962"/>
            <a:ext cx="16105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7030A0"/>
                </a:solidFill>
                <a:latin typeface="Arial"/>
                <a:ea typeface="Arial"/>
                <a:cs typeface="Arial"/>
                <a:sym typeface="Arial"/>
              </a:rPr>
              <a:t>18 knots</a:t>
            </a:r>
            <a:endParaRPr sz="2400">
              <a:solidFill>
                <a:srgbClr val="7030A0"/>
              </a:solidFill>
              <a:latin typeface="Arial"/>
              <a:ea typeface="Arial"/>
              <a:cs typeface="Arial"/>
              <a:sym typeface="Arial"/>
            </a:endParaRPr>
          </a:p>
        </p:txBody>
      </p:sp>
      <p:sp>
        <p:nvSpPr>
          <p:cNvPr id="220" name="Google Shape;220;p12"/>
          <p:cNvSpPr txBox="1"/>
          <p:nvPr/>
        </p:nvSpPr>
        <p:spPr>
          <a:xfrm rot="1500000">
            <a:off x="2848609" y="2569939"/>
            <a:ext cx="16105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7030A0"/>
                </a:solidFill>
                <a:latin typeface="Arial"/>
                <a:ea typeface="Arial"/>
                <a:cs typeface="Arial"/>
                <a:sym typeface="Arial"/>
              </a:rPr>
              <a:t>33.7°</a:t>
            </a:r>
            <a:endParaRPr sz="2400">
              <a:solidFill>
                <a:schemeClr val="dk1"/>
              </a:solidFill>
              <a:latin typeface="Arial"/>
              <a:ea typeface="Arial"/>
              <a:cs typeface="Arial"/>
              <a:sym typeface="Arial"/>
            </a:endParaRPr>
          </a:p>
        </p:txBody>
      </p:sp>
      <p:cxnSp>
        <p:nvCxnSpPr>
          <p:cNvPr id="221" name="Google Shape;221;p12"/>
          <p:cNvCxnSpPr/>
          <p:nvPr/>
        </p:nvCxnSpPr>
        <p:spPr>
          <a:xfrm flipH="1" rot="10800000">
            <a:off x="3153641" y="3747654"/>
            <a:ext cx="351559" cy="3464"/>
          </a:xfrm>
          <a:prstGeom prst="straightConnector1">
            <a:avLst/>
          </a:prstGeom>
          <a:solidFill>
            <a:schemeClr val="accent1"/>
          </a:solidFill>
          <a:ln cap="flat" cmpd="sng" w="9525">
            <a:solidFill>
              <a:schemeClr val="dk1"/>
            </a:solidFill>
            <a:prstDash val="solid"/>
            <a:round/>
            <a:headEnd len="sm" w="sm" type="none"/>
            <a:tailEnd len="sm" w="sm" type="none"/>
          </a:ln>
        </p:spPr>
      </p:cxnSp>
      <p:cxnSp>
        <p:nvCxnSpPr>
          <p:cNvPr id="222" name="Google Shape;222;p12"/>
          <p:cNvCxnSpPr/>
          <p:nvPr/>
        </p:nvCxnSpPr>
        <p:spPr>
          <a:xfrm rot="10800000">
            <a:off x="3158836" y="3743529"/>
            <a:ext cx="4287" cy="421162"/>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223" name="Google Shape;223;p12"/>
          <p:cNvSpPr/>
          <p:nvPr/>
        </p:nvSpPr>
        <p:spPr>
          <a:xfrm>
            <a:off x="1317914" y="3690505"/>
            <a:ext cx="914399" cy="914399"/>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24" name="Google Shape;224;p12"/>
          <p:cNvSpPr txBox="1"/>
          <p:nvPr/>
        </p:nvSpPr>
        <p:spPr>
          <a:xfrm rot="2400000">
            <a:off x="1852617" y="3698386"/>
            <a:ext cx="120575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TWA</a:t>
            </a:r>
            <a:endParaRPr sz="1600">
              <a:solidFill>
                <a:srgbClr val="00B05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3"/>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2D Example of True Wind Vector Math</a:t>
            </a:r>
            <a:endParaRPr/>
          </a:p>
        </p:txBody>
      </p:sp>
      <p:sp>
        <p:nvSpPr>
          <p:cNvPr id="230" name="Google Shape;230;p13"/>
          <p:cNvSpPr/>
          <p:nvPr/>
        </p:nvSpPr>
        <p:spPr>
          <a:xfrm>
            <a:off x="459070" y="1537023"/>
            <a:ext cx="484632" cy="571431"/>
          </a:xfrm>
          <a:prstGeom prst="upArrow">
            <a:avLst>
              <a:gd fmla="val 50000" name="adj1"/>
              <a:gd fmla="val 50000" name="adj2"/>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31" name="Google Shape;231;p13"/>
          <p:cNvSpPr txBox="1"/>
          <p:nvPr/>
        </p:nvSpPr>
        <p:spPr>
          <a:xfrm>
            <a:off x="381000" y="2104159"/>
            <a:ext cx="6667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North</a:t>
            </a:r>
            <a:endParaRPr/>
          </a:p>
        </p:txBody>
      </p:sp>
      <p:sp>
        <p:nvSpPr>
          <p:cNvPr id="232" name="Google Shape;232;p13"/>
          <p:cNvSpPr txBox="1"/>
          <p:nvPr/>
        </p:nvSpPr>
        <p:spPr>
          <a:xfrm>
            <a:off x="4658590" y="1454727"/>
            <a:ext cx="3091295"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SOG: 12 kts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HDG: 020</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COG: 020</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AWA: 080 S</a:t>
            </a:r>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AWS: 6 kts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TWA: ?</a:t>
            </a:r>
            <a:endParaRPr sz="2400">
              <a:solidFill>
                <a:srgbClr val="0070C0"/>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TWS: ?</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id="233" name="Google Shape;233;p13"/>
          <p:cNvPicPr preferRelativeResize="0"/>
          <p:nvPr/>
        </p:nvPicPr>
        <p:blipFill rotWithShape="1">
          <a:blip r:embed="rId3">
            <a:alphaModFix/>
          </a:blip>
          <a:srcRect b="0" l="0" r="0" t="0"/>
          <a:stretch/>
        </p:blipFill>
        <p:spPr>
          <a:xfrm rot="-4200000">
            <a:off x="719054" y="4571258"/>
            <a:ext cx="1245177" cy="415928"/>
          </a:xfrm>
          <a:prstGeom prst="rect">
            <a:avLst/>
          </a:prstGeom>
          <a:noFill/>
          <a:ln>
            <a:noFill/>
          </a:ln>
        </p:spPr>
      </p:pic>
      <p:cxnSp>
        <p:nvCxnSpPr>
          <p:cNvPr id="234" name="Google Shape;234;p13"/>
          <p:cNvCxnSpPr/>
          <p:nvPr/>
        </p:nvCxnSpPr>
        <p:spPr>
          <a:xfrm rot="1200000">
            <a:off x="1807333" y="2826601"/>
            <a:ext cx="5195" cy="1407967"/>
          </a:xfrm>
          <a:prstGeom prst="straightConnector1">
            <a:avLst/>
          </a:prstGeom>
          <a:solidFill>
            <a:schemeClr val="accent1"/>
          </a:solidFill>
          <a:ln cap="flat" cmpd="sng" w="9525">
            <a:solidFill>
              <a:schemeClr val="dk1"/>
            </a:solidFill>
            <a:prstDash val="dash"/>
            <a:round/>
            <a:headEnd len="sm" w="sm" type="none"/>
            <a:tailEnd len="sm" w="sm" type="none"/>
          </a:ln>
        </p:spPr>
      </p:cxnSp>
      <p:sp>
        <p:nvSpPr>
          <p:cNvPr id="235" name="Google Shape;235;p13"/>
          <p:cNvSpPr/>
          <p:nvPr/>
        </p:nvSpPr>
        <p:spPr>
          <a:xfrm rot="-120000">
            <a:off x="1284709" y="3791312"/>
            <a:ext cx="897081" cy="1026966"/>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36" name="Google Shape;236;p13"/>
          <p:cNvSpPr txBox="1"/>
          <p:nvPr/>
        </p:nvSpPr>
        <p:spPr>
          <a:xfrm rot="3180000">
            <a:off x="1926906" y="3640739"/>
            <a:ext cx="6407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AWA</a:t>
            </a:r>
            <a:endParaRPr sz="1600">
              <a:solidFill>
                <a:srgbClr val="00B050"/>
              </a:solidFill>
              <a:latin typeface="Arial"/>
              <a:ea typeface="Arial"/>
              <a:cs typeface="Arial"/>
              <a:sym typeface="Arial"/>
            </a:endParaRPr>
          </a:p>
        </p:txBody>
      </p:sp>
      <p:cxnSp>
        <p:nvCxnSpPr>
          <p:cNvPr id="237" name="Google Shape;237;p13"/>
          <p:cNvCxnSpPr/>
          <p:nvPr/>
        </p:nvCxnSpPr>
        <p:spPr>
          <a:xfrm flipH="1" rot="-9600000">
            <a:off x="2041368" y="1533541"/>
            <a:ext cx="13853" cy="2748397"/>
          </a:xfrm>
          <a:prstGeom prst="straightConnector1">
            <a:avLst/>
          </a:prstGeom>
          <a:solidFill>
            <a:schemeClr val="accent1"/>
          </a:solidFill>
          <a:ln cap="flat" cmpd="sng" w="57150">
            <a:solidFill>
              <a:schemeClr val="dk1"/>
            </a:solidFill>
            <a:prstDash val="solid"/>
            <a:round/>
            <a:headEnd len="sm" w="sm" type="none"/>
            <a:tailEnd len="med" w="med" type="triangle"/>
          </a:ln>
        </p:spPr>
      </p:cxnSp>
      <p:sp>
        <p:nvSpPr>
          <p:cNvPr id="238" name="Google Shape;238;p13"/>
          <p:cNvSpPr txBox="1"/>
          <p:nvPr/>
        </p:nvSpPr>
        <p:spPr>
          <a:xfrm rot="-4200000">
            <a:off x="1140740" y="2199436"/>
            <a:ext cx="16105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12 knots</a:t>
            </a:r>
            <a:endParaRPr sz="2400">
              <a:solidFill>
                <a:schemeClr val="dk1"/>
              </a:solidFill>
              <a:latin typeface="Arial"/>
              <a:ea typeface="Arial"/>
              <a:cs typeface="Arial"/>
              <a:sym typeface="Arial"/>
            </a:endParaRPr>
          </a:p>
        </p:txBody>
      </p:sp>
      <p:grpSp>
        <p:nvGrpSpPr>
          <p:cNvPr id="239" name="Google Shape;239;p13"/>
          <p:cNvGrpSpPr/>
          <p:nvPr/>
        </p:nvGrpSpPr>
        <p:grpSpPr>
          <a:xfrm rot="600000">
            <a:off x="1470953" y="4349813"/>
            <a:ext cx="1929348" cy="427693"/>
            <a:chOff x="1738745" y="4478483"/>
            <a:chExt cx="1929348" cy="427693"/>
          </a:xfrm>
        </p:grpSpPr>
        <p:cxnSp>
          <p:nvCxnSpPr>
            <p:cNvPr id="240" name="Google Shape;240;p13"/>
            <p:cNvCxnSpPr/>
            <p:nvPr/>
          </p:nvCxnSpPr>
          <p:spPr>
            <a:xfrm flipH="1">
              <a:off x="1738745" y="4478483"/>
              <a:ext cx="1440874" cy="13853"/>
            </a:xfrm>
            <a:prstGeom prst="straightConnector1">
              <a:avLst/>
            </a:prstGeom>
            <a:solidFill>
              <a:schemeClr val="accent1"/>
            </a:solidFill>
            <a:ln cap="flat" cmpd="sng" w="57150">
              <a:solidFill>
                <a:srgbClr val="7030A0"/>
              </a:solidFill>
              <a:prstDash val="solid"/>
              <a:round/>
              <a:headEnd len="sm" w="sm" type="none"/>
              <a:tailEnd len="med" w="med" type="triangle"/>
            </a:ln>
          </p:spPr>
        </p:cxnSp>
        <p:sp>
          <p:nvSpPr>
            <p:cNvPr id="241" name="Google Shape;241;p13"/>
            <p:cNvSpPr txBox="1"/>
            <p:nvPr/>
          </p:nvSpPr>
          <p:spPr>
            <a:xfrm>
              <a:off x="2057504" y="4567622"/>
              <a:ext cx="16105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7030A0"/>
                  </a:solidFill>
                  <a:latin typeface="Arial"/>
                  <a:ea typeface="Arial"/>
                  <a:cs typeface="Arial"/>
                  <a:sym typeface="Arial"/>
                </a:rPr>
                <a:t>6 knots</a:t>
              </a:r>
              <a:endParaRPr sz="2400">
                <a:solidFill>
                  <a:srgbClr val="7030A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4"/>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2D Example of True Wind Vector Math</a:t>
            </a:r>
            <a:endParaRPr/>
          </a:p>
        </p:txBody>
      </p:sp>
      <p:sp>
        <p:nvSpPr>
          <p:cNvPr id="247" name="Google Shape;247;p14"/>
          <p:cNvSpPr/>
          <p:nvPr/>
        </p:nvSpPr>
        <p:spPr>
          <a:xfrm>
            <a:off x="459070" y="1537023"/>
            <a:ext cx="484632" cy="571431"/>
          </a:xfrm>
          <a:prstGeom prst="upArrow">
            <a:avLst>
              <a:gd fmla="val 50000" name="adj1"/>
              <a:gd fmla="val 50000" name="adj2"/>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48" name="Google Shape;248;p14"/>
          <p:cNvSpPr txBox="1"/>
          <p:nvPr/>
        </p:nvSpPr>
        <p:spPr>
          <a:xfrm>
            <a:off x="381000" y="2104159"/>
            <a:ext cx="6667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North</a:t>
            </a:r>
            <a:endParaRPr/>
          </a:p>
        </p:txBody>
      </p:sp>
      <p:sp>
        <p:nvSpPr>
          <p:cNvPr id="249" name="Google Shape;249;p14"/>
          <p:cNvSpPr txBox="1"/>
          <p:nvPr/>
        </p:nvSpPr>
        <p:spPr>
          <a:xfrm>
            <a:off x="4658590" y="1454727"/>
            <a:ext cx="3091295"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SOG: 12 kts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HDG: 020</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COG: 020</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AWA: 080 S</a:t>
            </a:r>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AWS: 6 kts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TWA: ?</a:t>
            </a:r>
            <a:endParaRPr sz="2400">
              <a:solidFill>
                <a:srgbClr val="0070C0"/>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TWS: ?</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pic>
        <p:nvPicPr>
          <p:cNvPr id="250" name="Google Shape;250;p14"/>
          <p:cNvPicPr preferRelativeResize="0"/>
          <p:nvPr/>
        </p:nvPicPr>
        <p:blipFill rotWithShape="1">
          <a:blip r:embed="rId3">
            <a:alphaModFix/>
          </a:blip>
          <a:srcRect b="0" l="0" r="0" t="0"/>
          <a:stretch/>
        </p:blipFill>
        <p:spPr>
          <a:xfrm rot="-4200000">
            <a:off x="719054" y="4571258"/>
            <a:ext cx="1245177" cy="415928"/>
          </a:xfrm>
          <a:prstGeom prst="rect">
            <a:avLst/>
          </a:prstGeom>
          <a:noFill/>
          <a:ln>
            <a:noFill/>
          </a:ln>
        </p:spPr>
      </p:pic>
      <p:cxnSp>
        <p:nvCxnSpPr>
          <p:cNvPr id="251" name="Google Shape;251;p14"/>
          <p:cNvCxnSpPr/>
          <p:nvPr/>
        </p:nvCxnSpPr>
        <p:spPr>
          <a:xfrm rot="1200000">
            <a:off x="1807333" y="2826601"/>
            <a:ext cx="5195" cy="1407967"/>
          </a:xfrm>
          <a:prstGeom prst="straightConnector1">
            <a:avLst/>
          </a:prstGeom>
          <a:solidFill>
            <a:schemeClr val="accent1"/>
          </a:solidFill>
          <a:ln cap="flat" cmpd="sng" w="9525">
            <a:solidFill>
              <a:schemeClr val="dk1"/>
            </a:solidFill>
            <a:prstDash val="dash"/>
            <a:round/>
            <a:headEnd len="sm" w="sm" type="none"/>
            <a:tailEnd len="sm" w="sm" type="none"/>
          </a:ln>
        </p:spPr>
      </p:cxnSp>
      <p:sp>
        <p:nvSpPr>
          <p:cNvPr id="252" name="Google Shape;252;p14"/>
          <p:cNvSpPr/>
          <p:nvPr/>
        </p:nvSpPr>
        <p:spPr>
          <a:xfrm rot="-120000">
            <a:off x="1284709" y="3791312"/>
            <a:ext cx="897081" cy="1026966"/>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53" name="Google Shape;253;p14"/>
          <p:cNvSpPr txBox="1"/>
          <p:nvPr/>
        </p:nvSpPr>
        <p:spPr>
          <a:xfrm rot="3180000">
            <a:off x="1926906" y="3640739"/>
            <a:ext cx="6407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AWA</a:t>
            </a:r>
            <a:endParaRPr sz="1600">
              <a:solidFill>
                <a:srgbClr val="00B050"/>
              </a:solidFill>
              <a:latin typeface="Arial"/>
              <a:ea typeface="Arial"/>
              <a:cs typeface="Arial"/>
              <a:sym typeface="Arial"/>
            </a:endParaRPr>
          </a:p>
        </p:txBody>
      </p:sp>
      <p:cxnSp>
        <p:nvCxnSpPr>
          <p:cNvPr id="254" name="Google Shape;254;p14"/>
          <p:cNvCxnSpPr/>
          <p:nvPr/>
        </p:nvCxnSpPr>
        <p:spPr>
          <a:xfrm flipH="1" rot="1200000">
            <a:off x="2036498" y="1533541"/>
            <a:ext cx="13853" cy="2748397"/>
          </a:xfrm>
          <a:prstGeom prst="straightConnector1">
            <a:avLst/>
          </a:prstGeom>
          <a:solidFill>
            <a:schemeClr val="accent1"/>
          </a:solidFill>
          <a:ln cap="flat" cmpd="sng" w="57150">
            <a:solidFill>
              <a:srgbClr val="FF0000"/>
            </a:solidFill>
            <a:prstDash val="solid"/>
            <a:round/>
            <a:headEnd len="sm" w="sm" type="none"/>
            <a:tailEnd len="med" w="med" type="triangle"/>
          </a:ln>
        </p:spPr>
      </p:cxnSp>
      <p:sp>
        <p:nvSpPr>
          <p:cNvPr id="255" name="Google Shape;255;p14"/>
          <p:cNvSpPr txBox="1"/>
          <p:nvPr/>
        </p:nvSpPr>
        <p:spPr>
          <a:xfrm rot="6600000">
            <a:off x="1340390" y="3277489"/>
            <a:ext cx="16105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Arial"/>
                <a:ea typeface="Arial"/>
                <a:cs typeface="Arial"/>
                <a:sym typeface="Arial"/>
              </a:rPr>
              <a:t>12 knots</a:t>
            </a:r>
            <a:endParaRPr sz="2400">
              <a:solidFill>
                <a:srgbClr val="FF0000"/>
              </a:solidFill>
              <a:latin typeface="Arial"/>
              <a:ea typeface="Arial"/>
              <a:cs typeface="Arial"/>
              <a:sym typeface="Arial"/>
            </a:endParaRPr>
          </a:p>
        </p:txBody>
      </p:sp>
      <p:grpSp>
        <p:nvGrpSpPr>
          <p:cNvPr id="256" name="Google Shape;256;p14"/>
          <p:cNvGrpSpPr/>
          <p:nvPr/>
        </p:nvGrpSpPr>
        <p:grpSpPr>
          <a:xfrm rot="600000">
            <a:off x="1470953" y="4349813"/>
            <a:ext cx="1929348" cy="427693"/>
            <a:chOff x="1738745" y="4478483"/>
            <a:chExt cx="1929348" cy="427693"/>
          </a:xfrm>
        </p:grpSpPr>
        <p:cxnSp>
          <p:nvCxnSpPr>
            <p:cNvPr id="257" name="Google Shape;257;p14"/>
            <p:cNvCxnSpPr/>
            <p:nvPr/>
          </p:nvCxnSpPr>
          <p:spPr>
            <a:xfrm flipH="1">
              <a:off x="1738745" y="4478483"/>
              <a:ext cx="1440874" cy="13853"/>
            </a:xfrm>
            <a:prstGeom prst="straightConnector1">
              <a:avLst/>
            </a:prstGeom>
            <a:solidFill>
              <a:schemeClr val="accent1"/>
            </a:solidFill>
            <a:ln cap="flat" cmpd="sng" w="57150">
              <a:solidFill>
                <a:srgbClr val="7030A0"/>
              </a:solidFill>
              <a:prstDash val="solid"/>
              <a:round/>
              <a:headEnd len="sm" w="sm" type="none"/>
              <a:tailEnd len="med" w="med" type="triangle"/>
            </a:ln>
          </p:spPr>
        </p:cxnSp>
        <p:sp>
          <p:nvSpPr>
            <p:cNvPr id="258" name="Google Shape;258;p14"/>
            <p:cNvSpPr txBox="1"/>
            <p:nvPr/>
          </p:nvSpPr>
          <p:spPr>
            <a:xfrm>
              <a:off x="2057504" y="4567622"/>
              <a:ext cx="16105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7030A0"/>
                  </a:solidFill>
                  <a:latin typeface="Arial"/>
                  <a:ea typeface="Arial"/>
                  <a:cs typeface="Arial"/>
                  <a:sym typeface="Arial"/>
                </a:rPr>
                <a:t>6 knots</a:t>
              </a:r>
              <a:endParaRPr sz="2400">
                <a:solidFill>
                  <a:srgbClr val="7030A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5"/>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2D Example of True Wind Vector Math</a:t>
            </a:r>
            <a:endParaRPr/>
          </a:p>
        </p:txBody>
      </p:sp>
      <p:sp>
        <p:nvSpPr>
          <p:cNvPr id="264" name="Google Shape;264;p15"/>
          <p:cNvSpPr/>
          <p:nvPr/>
        </p:nvSpPr>
        <p:spPr>
          <a:xfrm>
            <a:off x="459070" y="1537023"/>
            <a:ext cx="484632" cy="571431"/>
          </a:xfrm>
          <a:prstGeom prst="upArrow">
            <a:avLst>
              <a:gd fmla="val 50000" name="adj1"/>
              <a:gd fmla="val 50000" name="adj2"/>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65" name="Google Shape;265;p15"/>
          <p:cNvSpPr txBox="1"/>
          <p:nvPr/>
        </p:nvSpPr>
        <p:spPr>
          <a:xfrm>
            <a:off x="381000" y="2104159"/>
            <a:ext cx="6667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North</a:t>
            </a:r>
            <a:endParaRPr/>
          </a:p>
        </p:txBody>
      </p:sp>
      <p:sp>
        <p:nvSpPr>
          <p:cNvPr id="266" name="Google Shape;266;p15"/>
          <p:cNvSpPr txBox="1"/>
          <p:nvPr/>
        </p:nvSpPr>
        <p:spPr>
          <a:xfrm>
            <a:off x="4658590" y="1454727"/>
            <a:ext cx="3091295"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SOG: 12 kts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HDG: 020</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COG: 020</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AWA: 080 S</a:t>
            </a:r>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AWS: 6 kts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TWA: ?</a:t>
            </a:r>
            <a:endParaRPr sz="2400">
              <a:solidFill>
                <a:srgbClr val="0070C0"/>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TWS: ?</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cxnSp>
        <p:nvCxnSpPr>
          <p:cNvPr id="267" name="Google Shape;267;p15"/>
          <p:cNvCxnSpPr/>
          <p:nvPr/>
        </p:nvCxnSpPr>
        <p:spPr>
          <a:xfrm rot="1200000">
            <a:off x="2006492" y="1146737"/>
            <a:ext cx="5195" cy="1407967"/>
          </a:xfrm>
          <a:prstGeom prst="straightConnector1">
            <a:avLst/>
          </a:prstGeom>
          <a:solidFill>
            <a:schemeClr val="accent1"/>
          </a:solidFill>
          <a:ln cap="flat" cmpd="sng" w="9525">
            <a:solidFill>
              <a:schemeClr val="dk1"/>
            </a:solidFill>
            <a:prstDash val="dash"/>
            <a:round/>
            <a:headEnd len="sm" w="sm" type="none"/>
            <a:tailEnd len="sm" w="sm" type="none"/>
          </a:ln>
        </p:spPr>
      </p:cxnSp>
      <p:cxnSp>
        <p:nvCxnSpPr>
          <p:cNvPr id="268" name="Google Shape;268;p15"/>
          <p:cNvCxnSpPr/>
          <p:nvPr/>
        </p:nvCxnSpPr>
        <p:spPr>
          <a:xfrm flipH="1" rot="1200000">
            <a:off x="2711907" y="2460064"/>
            <a:ext cx="13853" cy="2748397"/>
          </a:xfrm>
          <a:prstGeom prst="straightConnector1">
            <a:avLst/>
          </a:prstGeom>
          <a:solidFill>
            <a:schemeClr val="accent1"/>
          </a:solidFill>
          <a:ln cap="flat" cmpd="sng" w="57150">
            <a:solidFill>
              <a:srgbClr val="FF0000"/>
            </a:solidFill>
            <a:prstDash val="solid"/>
            <a:round/>
            <a:headEnd len="sm" w="sm" type="none"/>
            <a:tailEnd len="med" w="med" type="triangle"/>
          </a:ln>
        </p:spPr>
      </p:cxnSp>
      <p:sp>
        <p:nvSpPr>
          <p:cNvPr id="269" name="Google Shape;269;p15"/>
          <p:cNvSpPr txBox="1"/>
          <p:nvPr/>
        </p:nvSpPr>
        <p:spPr>
          <a:xfrm rot="6600000">
            <a:off x="2015799" y="4204012"/>
            <a:ext cx="16105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Arial"/>
                <a:ea typeface="Arial"/>
                <a:cs typeface="Arial"/>
                <a:sym typeface="Arial"/>
              </a:rPr>
              <a:t>12 knots</a:t>
            </a:r>
            <a:endParaRPr sz="2400">
              <a:solidFill>
                <a:srgbClr val="FF0000"/>
              </a:solidFill>
              <a:latin typeface="Arial"/>
              <a:ea typeface="Arial"/>
              <a:cs typeface="Arial"/>
              <a:sym typeface="Arial"/>
            </a:endParaRPr>
          </a:p>
        </p:txBody>
      </p:sp>
      <p:grpSp>
        <p:nvGrpSpPr>
          <p:cNvPr id="270" name="Google Shape;270;p15"/>
          <p:cNvGrpSpPr/>
          <p:nvPr/>
        </p:nvGrpSpPr>
        <p:grpSpPr>
          <a:xfrm>
            <a:off x="1201714" y="1581907"/>
            <a:ext cx="2489497" cy="1983120"/>
            <a:chOff x="933282" y="3452271"/>
            <a:chExt cx="2489497" cy="1983120"/>
          </a:xfrm>
        </p:grpSpPr>
        <p:pic>
          <p:nvPicPr>
            <p:cNvPr id="271" name="Google Shape;271;p15"/>
            <p:cNvPicPr preferRelativeResize="0"/>
            <p:nvPr/>
          </p:nvPicPr>
          <p:blipFill rotWithShape="1">
            <a:blip r:embed="rId3">
              <a:alphaModFix/>
            </a:blip>
            <a:srcRect b="0" l="0" r="0" t="0"/>
            <a:stretch/>
          </p:blipFill>
          <p:spPr>
            <a:xfrm rot="-4200000">
              <a:off x="719054" y="4571258"/>
              <a:ext cx="1245177" cy="415928"/>
            </a:xfrm>
            <a:prstGeom prst="rect">
              <a:avLst/>
            </a:prstGeom>
            <a:noFill/>
            <a:ln>
              <a:noFill/>
            </a:ln>
          </p:spPr>
        </p:pic>
        <p:sp>
          <p:nvSpPr>
            <p:cNvPr id="272" name="Google Shape;272;p15"/>
            <p:cNvSpPr/>
            <p:nvPr/>
          </p:nvSpPr>
          <p:spPr>
            <a:xfrm rot="-120000">
              <a:off x="1284709" y="3791312"/>
              <a:ext cx="897081" cy="1026966"/>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73" name="Google Shape;273;p15"/>
            <p:cNvSpPr txBox="1"/>
            <p:nvPr/>
          </p:nvSpPr>
          <p:spPr>
            <a:xfrm rot="3180000">
              <a:off x="1926906" y="3640739"/>
              <a:ext cx="6407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AWA</a:t>
              </a:r>
              <a:endParaRPr sz="1600">
                <a:solidFill>
                  <a:srgbClr val="00B050"/>
                </a:solidFill>
                <a:latin typeface="Arial"/>
                <a:ea typeface="Arial"/>
                <a:cs typeface="Arial"/>
                <a:sym typeface="Arial"/>
              </a:endParaRPr>
            </a:p>
          </p:txBody>
        </p:sp>
        <p:grpSp>
          <p:nvGrpSpPr>
            <p:cNvPr id="274" name="Google Shape;274;p15"/>
            <p:cNvGrpSpPr/>
            <p:nvPr/>
          </p:nvGrpSpPr>
          <p:grpSpPr>
            <a:xfrm rot="600000">
              <a:off x="1470953" y="4349813"/>
              <a:ext cx="1929348" cy="427693"/>
              <a:chOff x="1738745" y="4478483"/>
              <a:chExt cx="1929348" cy="427693"/>
            </a:xfrm>
          </p:grpSpPr>
          <p:cxnSp>
            <p:nvCxnSpPr>
              <p:cNvPr id="275" name="Google Shape;275;p15"/>
              <p:cNvCxnSpPr/>
              <p:nvPr/>
            </p:nvCxnSpPr>
            <p:spPr>
              <a:xfrm flipH="1">
                <a:off x="1738745" y="4478483"/>
                <a:ext cx="1440874" cy="13853"/>
              </a:xfrm>
              <a:prstGeom prst="straightConnector1">
                <a:avLst/>
              </a:prstGeom>
              <a:solidFill>
                <a:schemeClr val="accent1"/>
              </a:solidFill>
              <a:ln cap="flat" cmpd="sng" w="57150">
                <a:solidFill>
                  <a:srgbClr val="7030A0"/>
                </a:solidFill>
                <a:prstDash val="solid"/>
                <a:round/>
                <a:headEnd len="sm" w="sm" type="none"/>
                <a:tailEnd len="med" w="med" type="triangle"/>
              </a:ln>
            </p:spPr>
          </p:cxnSp>
          <p:sp>
            <p:nvSpPr>
              <p:cNvPr id="276" name="Google Shape;276;p15"/>
              <p:cNvSpPr txBox="1"/>
              <p:nvPr/>
            </p:nvSpPr>
            <p:spPr>
              <a:xfrm>
                <a:off x="2057504" y="4567622"/>
                <a:ext cx="16105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7030A0"/>
                    </a:solidFill>
                    <a:latin typeface="Arial"/>
                    <a:ea typeface="Arial"/>
                    <a:cs typeface="Arial"/>
                    <a:sym typeface="Arial"/>
                  </a:rPr>
                  <a:t>6 knots</a:t>
                </a:r>
                <a:endParaRPr sz="2400">
                  <a:solidFill>
                    <a:srgbClr val="7030A0"/>
                  </a:solidFill>
                  <a:latin typeface="Arial"/>
                  <a:ea typeface="Arial"/>
                  <a:cs typeface="Arial"/>
                  <a:sym typeface="Arial"/>
                </a:endParaRPr>
              </a:p>
            </p:txBody>
          </p:sp>
        </p:gr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16"/>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2D Example of True Wind Vector Math</a:t>
            </a:r>
            <a:endParaRPr/>
          </a:p>
        </p:txBody>
      </p:sp>
      <p:sp>
        <p:nvSpPr>
          <p:cNvPr id="282" name="Google Shape;282;p16"/>
          <p:cNvSpPr/>
          <p:nvPr/>
        </p:nvSpPr>
        <p:spPr>
          <a:xfrm>
            <a:off x="459070" y="1537023"/>
            <a:ext cx="484632" cy="571431"/>
          </a:xfrm>
          <a:prstGeom prst="upArrow">
            <a:avLst>
              <a:gd fmla="val 50000" name="adj1"/>
              <a:gd fmla="val 50000" name="adj2"/>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83" name="Google Shape;283;p16"/>
          <p:cNvSpPr txBox="1"/>
          <p:nvPr/>
        </p:nvSpPr>
        <p:spPr>
          <a:xfrm>
            <a:off x="381000" y="2104159"/>
            <a:ext cx="6667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North</a:t>
            </a:r>
            <a:endParaRPr/>
          </a:p>
        </p:txBody>
      </p:sp>
      <p:sp>
        <p:nvSpPr>
          <p:cNvPr id="284" name="Google Shape;284;p16"/>
          <p:cNvSpPr txBox="1"/>
          <p:nvPr/>
        </p:nvSpPr>
        <p:spPr>
          <a:xfrm>
            <a:off x="4658590" y="1454727"/>
            <a:ext cx="3091295"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SOG: 12 kts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HDG: 020</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COG: 020</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AWA: 080 S</a:t>
            </a:r>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AWS: 6 kts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TWA: ?</a:t>
            </a:r>
            <a:endParaRPr sz="2400">
              <a:solidFill>
                <a:srgbClr val="0070C0"/>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TWS: ?</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cxnSp>
        <p:nvCxnSpPr>
          <p:cNvPr id="285" name="Google Shape;285;p16"/>
          <p:cNvCxnSpPr/>
          <p:nvPr/>
        </p:nvCxnSpPr>
        <p:spPr>
          <a:xfrm rot="1200000">
            <a:off x="2006492" y="1146737"/>
            <a:ext cx="5195" cy="1407967"/>
          </a:xfrm>
          <a:prstGeom prst="straightConnector1">
            <a:avLst/>
          </a:prstGeom>
          <a:solidFill>
            <a:schemeClr val="accent1"/>
          </a:solidFill>
          <a:ln cap="flat" cmpd="sng" w="9525">
            <a:solidFill>
              <a:schemeClr val="dk1"/>
            </a:solidFill>
            <a:prstDash val="dash"/>
            <a:round/>
            <a:headEnd len="sm" w="sm" type="none"/>
            <a:tailEnd len="sm" w="sm" type="none"/>
          </a:ln>
        </p:spPr>
      </p:cxnSp>
      <p:cxnSp>
        <p:nvCxnSpPr>
          <p:cNvPr id="286" name="Google Shape;286;p16"/>
          <p:cNvCxnSpPr/>
          <p:nvPr/>
        </p:nvCxnSpPr>
        <p:spPr>
          <a:xfrm flipH="1" rot="1200000">
            <a:off x="2711907" y="2460064"/>
            <a:ext cx="13853" cy="2748397"/>
          </a:xfrm>
          <a:prstGeom prst="straightConnector1">
            <a:avLst/>
          </a:prstGeom>
          <a:solidFill>
            <a:schemeClr val="accent1"/>
          </a:solidFill>
          <a:ln cap="flat" cmpd="sng" w="57150">
            <a:solidFill>
              <a:srgbClr val="FF0000"/>
            </a:solidFill>
            <a:prstDash val="solid"/>
            <a:round/>
            <a:headEnd len="sm" w="sm" type="none"/>
            <a:tailEnd len="med" w="med" type="triangle"/>
          </a:ln>
        </p:spPr>
      </p:cxnSp>
      <p:sp>
        <p:nvSpPr>
          <p:cNvPr id="287" name="Google Shape;287;p16"/>
          <p:cNvSpPr txBox="1"/>
          <p:nvPr/>
        </p:nvSpPr>
        <p:spPr>
          <a:xfrm rot="6600000">
            <a:off x="2015799" y="4204012"/>
            <a:ext cx="16105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Arial"/>
                <a:ea typeface="Arial"/>
                <a:cs typeface="Arial"/>
                <a:sym typeface="Arial"/>
              </a:rPr>
              <a:t>12 knots</a:t>
            </a:r>
            <a:endParaRPr sz="2400">
              <a:solidFill>
                <a:srgbClr val="FF0000"/>
              </a:solidFill>
              <a:latin typeface="Arial"/>
              <a:ea typeface="Arial"/>
              <a:cs typeface="Arial"/>
              <a:sym typeface="Arial"/>
            </a:endParaRPr>
          </a:p>
        </p:txBody>
      </p:sp>
      <p:pic>
        <p:nvPicPr>
          <p:cNvPr id="288" name="Google Shape;288;p16"/>
          <p:cNvPicPr preferRelativeResize="0"/>
          <p:nvPr/>
        </p:nvPicPr>
        <p:blipFill rotWithShape="1">
          <a:blip r:embed="rId3">
            <a:alphaModFix/>
          </a:blip>
          <a:srcRect b="0" l="0" r="0" t="0"/>
          <a:stretch/>
        </p:blipFill>
        <p:spPr>
          <a:xfrm rot="-4200000">
            <a:off x="987486" y="2700894"/>
            <a:ext cx="1245177" cy="415928"/>
          </a:xfrm>
          <a:prstGeom prst="rect">
            <a:avLst/>
          </a:prstGeom>
          <a:noFill/>
          <a:ln>
            <a:noFill/>
          </a:ln>
        </p:spPr>
      </p:pic>
      <p:sp>
        <p:nvSpPr>
          <p:cNvPr id="289" name="Google Shape;289;p16"/>
          <p:cNvSpPr/>
          <p:nvPr/>
        </p:nvSpPr>
        <p:spPr>
          <a:xfrm rot="-120000">
            <a:off x="1553141" y="1920948"/>
            <a:ext cx="897081" cy="1026966"/>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90" name="Google Shape;290;p16"/>
          <p:cNvSpPr txBox="1"/>
          <p:nvPr/>
        </p:nvSpPr>
        <p:spPr>
          <a:xfrm rot="3180000">
            <a:off x="2195338" y="1770375"/>
            <a:ext cx="6407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AWA</a:t>
            </a:r>
            <a:endParaRPr sz="1600">
              <a:solidFill>
                <a:srgbClr val="00B050"/>
              </a:solidFill>
              <a:latin typeface="Arial"/>
              <a:ea typeface="Arial"/>
              <a:cs typeface="Arial"/>
              <a:sym typeface="Arial"/>
            </a:endParaRPr>
          </a:p>
        </p:txBody>
      </p:sp>
      <p:cxnSp>
        <p:nvCxnSpPr>
          <p:cNvPr id="291" name="Google Shape;291;p16"/>
          <p:cNvCxnSpPr/>
          <p:nvPr/>
        </p:nvCxnSpPr>
        <p:spPr>
          <a:xfrm flipH="1" rot="600000">
            <a:off x="1779027" y="2440181"/>
            <a:ext cx="1440874" cy="13853"/>
          </a:xfrm>
          <a:prstGeom prst="straightConnector1">
            <a:avLst/>
          </a:prstGeom>
          <a:solidFill>
            <a:schemeClr val="accent1"/>
          </a:solidFill>
          <a:ln cap="flat" cmpd="sng" w="57150">
            <a:solidFill>
              <a:srgbClr val="7030A0"/>
            </a:solidFill>
            <a:prstDash val="solid"/>
            <a:round/>
            <a:headEnd len="sm" w="sm" type="none"/>
            <a:tailEnd len="med" w="med" type="triangle"/>
          </a:ln>
        </p:spPr>
      </p:cxnSp>
      <p:sp>
        <p:nvSpPr>
          <p:cNvPr id="292" name="Google Shape;292;p16"/>
          <p:cNvSpPr txBox="1"/>
          <p:nvPr/>
        </p:nvSpPr>
        <p:spPr>
          <a:xfrm rot="600000">
            <a:off x="1996028" y="2534973"/>
            <a:ext cx="16105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7030A0"/>
                </a:solidFill>
                <a:latin typeface="Arial"/>
                <a:ea typeface="Arial"/>
                <a:cs typeface="Arial"/>
                <a:sym typeface="Arial"/>
              </a:rPr>
              <a:t>6 knots</a:t>
            </a:r>
            <a:endParaRPr sz="2400">
              <a:solidFill>
                <a:srgbClr val="7030A0"/>
              </a:solidFill>
              <a:latin typeface="Arial"/>
              <a:ea typeface="Arial"/>
              <a:cs typeface="Arial"/>
              <a:sym typeface="Arial"/>
            </a:endParaRPr>
          </a:p>
        </p:txBody>
      </p:sp>
      <p:cxnSp>
        <p:nvCxnSpPr>
          <p:cNvPr id="293" name="Google Shape;293;p16"/>
          <p:cNvCxnSpPr/>
          <p:nvPr/>
        </p:nvCxnSpPr>
        <p:spPr>
          <a:xfrm rot="10800000">
            <a:off x="1833994" y="2292928"/>
            <a:ext cx="445079" cy="2783031"/>
          </a:xfrm>
          <a:prstGeom prst="straightConnector1">
            <a:avLst/>
          </a:prstGeom>
          <a:solidFill>
            <a:schemeClr val="accent1"/>
          </a:solidFill>
          <a:ln cap="flat" cmpd="sng" w="57150">
            <a:solidFill>
              <a:srgbClr val="0070C0"/>
            </a:solidFill>
            <a:prstDash val="solid"/>
            <a:round/>
            <a:headEnd len="sm" w="sm" type="none"/>
            <a:tailEnd len="med" w="med" type="triangle"/>
          </a:ln>
        </p:spPr>
      </p:cxnSp>
      <p:sp>
        <p:nvSpPr>
          <p:cNvPr id="294" name="Google Shape;294;p16"/>
          <p:cNvSpPr/>
          <p:nvPr/>
        </p:nvSpPr>
        <p:spPr>
          <a:xfrm rot="-120000">
            <a:off x="1582460" y="2109077"/>
            <a:ext cx="689263" cy="775853"/>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95" name="Google Shape;295;p16"/>
          <p:cNvSpPr/>
          <p:nvPr/>
        </p:nvSpPr>
        <p:spPr>
          <a:xfrm rot="4500000">
            <a:off x="1539531" y="2176386"/>
            <a:ext cx="689263" cy="775853"/>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96" name="Google Shape;296;p16"/>
          <p:cNvSpPr/>
          <p:nvPr/>
        </p:nvSpPr>
        <p:spPr>
          <a:xfrm rot="-10380000">
            <a:off x="2860663" y="2198038"/>
            <a:ext cx="576695" cy="663285"/>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97" name="Google Shape;297;p16"/>
          <p:cNvSpPr txBox="1"/>
          <p:nvPr/>
        </p:nvSpPr>
        <p:spPr>
          <a:xfrm rot="3180000">
            <a:off x="2524383" y="2592988"/>
            <a:ext cx="6407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AWA</a:t>
            </a:r>
            <a:endParaRPr sz="1600">
              <a:solidFill>
                <a:srgbClr val="00B050"/>
              </a:solidFill>
              <a:latin typeface="Arial"/>
              <a:ea typeface="Arial"/>
              <a:cs typeface="Arial"/>
              <a:sym typeface="Arial"/>
            </a:endParaRPr>
          </a:p>
        </p:txBody>
      </p:sp>
      <p:sp>
        <p:nvSpPr>
          <p:cNvPr id="298" name="Google Shape;298;p16"/>
          <p:cNvSpPr txBox="1"/>
          <p:nvPr/>
        </p:nvSpPr>
        <p:spPr>
          <a:xfrm rot="-2340000">
            <a:off x="1918247" y="2740193"/>
            <a:ext cx="6407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TWA</a:t>
            </a:r>
            <a:endParaRPr sz="1600">
              <a:solidFill>
                <a:srgbClr val="00B05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17"/>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2D Example of True Wind Vector Math</a:t>
            </a:r>
            <a:endParaRPr/>
          </a:p>
        </p:txBody>
      </p:sp>
      <p:sp>
        <p:nvSpPr>
          <p:cNvPr id="304" name="Google Shape;304;p17"/>
          <p:cNvSpPr/>
          <p:nvPr/>
        </p:nvSpPr>
        <p:spPr>
          <a:xfrm>
            <a:off x="459070" y="1537023"/>
            <a:ext cx="484632" cy="571431"/>
          </a:xfrm>
          <a:prstGeom prst="upArrow">
            <a:avLst>
              <a:gd fmla="val 50000" name="adj1"/>
              <a:gd fmla="val 50000" name="adj2"/>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05" name="Google Shape;305;p17"/>
          <p:cNvSpPr txBox="1"/>
          <p:nvPr/>
        </p:nvSpPr>
        <p:spPr>
          <a:xfrm>
            <a:off x="381000" y="2104159"/>
            <a:ext cx="6667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North</a:t>
            </a:r>
            <a:endParaRPr/>
          </a:p>
        </p:txBody>
      </p:sp>
      <p:sp>
        <p:nvSpPr>
          <p:cNvPr id="306" name="Google Shape;306;p17"/>
          <p:cNvSpPr txBox="1"/>
          <p:nvPr/>
        </p:nvSpPr>
        <p:spPr>
          <a:xfrm>
            <a:off x="4658590" y="1454727"/>
            <a:ext cx="4485408"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SOG: 12 kts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HDG: 020</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COG: 020</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AWA: 080 S</a:t>
            </a:r>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AWS: 6 kts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TWA: ? </a:t>
            </a:r>
            <a:endParaRPr sz="2400">
              <a:solidFill>
                <a:srgbClr val="0070C0"/>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TWS: 12.45 kts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cxnSp>
        <p:nvCxnSpPr>
          <p:cNvPr id="307" name="Google Shape;307;p17"/>
          <p:cNvCxnSpPr/>
          <p:nvPr/>
        </p:nvCxnSpPr>
        <p:spPr>
          <a:xfrm rot="1200000">
            <a:off x="2006492" y="1146737"/>
            <a:ext cx="5195" cy="1407967"/>
          </a:xfrm>
          <a:prstGeom prst="straightConnector1">
            <a:avLst/>
          </a:prstGeom>
          <a:solidFill>
            <a:schemeClr val="accent1"/>
          </a:solidFill>
          <a:ln cap="flat" cmpd="sng" w="9525">
            <a:solidFill>
              <a:schemeClr val="dk1"/>
            </a:solidFill>
            <a:prstDash val="dash"/>
            <a:round/>
            <a:headEnd len="sm" w="sm" type="none"/>
            <a:tailEnd len="sm" w="sm" type="none"/>
          </a:ln>
        </p:spPr>
      </p:cxnSp>
      <p:cxnSp>
        <p:nvCxnSpPr>
          <p:cNvPr id="308" name="Google Shape;308;p17"/>
          <p:cNvCxnSpPr/>
          <p:nvPr/>
        </p:nvCxnSpPr>
        <p:spPr>
          <a:xfrm flipH="1" rot="1200000">
            <a:off x="2711907" y="2460064"/>
            <a:ext cx="13853" cy="2748397"/>
          </a:xfrm>
          <a:prstGeom prst="straightConnector1">
            <a:avLst/>
          </a:prstGeom>
          <a:solidFill>
            <a:schemeClr val="accent1"/>
          </a:solidFill>
          <a:ln cap="flat" cmpd="sng" w="57150">
            <a:solidFill>
              <a:srgbClr val="FF0000"/>
            </a:solidFill>
            <a:prstDash val="solid"/>
            <a:round/>
            <a:headEnd len="sm" w="sm" type="none"/>
            <a:tailEnd len="med" w="med" type="triangle"/>
          </a:ln>
        </p:spPr>
      </p:cxnSp>
      <p:sp>
        <p:nvSpPr>
          <p:cNvPr id="309" name="Google Shape;309;p17"/>
          <p:cNvSpPr txBox="1"/>
          <p:nvPr/>
        </p:nvSpPr>
        <p:spPr>
          <a:xfrm rot="6600000">
            <a:off x="2015799" y="4204012"/>
            <a:ext cx="16105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Arial"/>
                <a:ea typeface="Arial"/>
                <a:cs typeface="Arial"/>
                <a:sym typeface="Arial"/>
              </a:rPr>
              <a:t>12 knots</a:t>
            </a:r>
            <a:endParaRPr sz="2400">
              <a:solidFill>
                <a:srgbClr val="FF0000"/>
              </a:solidFill>
              <a:latin typeface="Arial"/>
              <a:ea typeface="Arial"/>
              <a:cs typeface="Arial"/>
              <a:sym typeface="Arial"/>
            </a:endParaRPr>
          </a:p>
        </p:txBody>
      </p:sp>
      <p:pic>
        <p:nvPicPr>
          <p:cNvPr id="310" name="Google Shape;310;p17"/>
          <p:cNvPicPr preferRelativeResize="0"/>
          <p:nvPr/>
        </p:nvPicPr>
        <p:blipFill rotWithShape="1">
          <a:blip r:embed="rId3">
            <a:alphaModFix/>
          </a:blip>
          <a:srcRect b="0" l="0" r="0" t="0"/>
          <a:stretch/>
        </p:blipFill>
        <p:spPr>
          <a:xfrm rot="-4200000">
            <a:off x="987486" y="2700894"/>
            <a:ext cx="1245177" cy="415928"/>
          </a:xfrm>
          <a:prstGeom prst="rect">
            <a:avLst/>
          </a:prstGeom>
          <a:noFill/>
          <a:ln>
            <a:noFill/>
          </a:ln>
        </p:spPr>
      </p:pic>
      <p:sp>
        <p:nvSpPr>
          <p:cNvPr id="311" name="Google Shape;311;p17"/>
          <p:cNvSpPr/>
          <p:nvPr/>
        </p:nvSpPr>
        <p:spPr>
          <a:xfrm rot="-120000">
            <a:off x="1553141" y="1920948"/>
            <a:ext cx="897081" cy="1026966"/>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2" name="Google Shape;312;p17"/>
          <p:cNvSpPr txBox="1"/>
          <p:nvPr/>
        </p:nvSpPr>
        <p:spPr>
          <a:xfrm rot="3180000">
            <a:off x="2195338" y="1770375"/>
            <a:ext cx="6407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AWA</a:t>
            </a:r>
            <a:endParaRPr sz="1600">
              <a:solidFill>
                <a:srgbClr val="00B050"/>
              </a:solidFill>
              <a:latin typeface="Arial"/>
              <a:ea typeface="Arial"/>
              <a:cs typeface="Arial"/>
              <a:sym typeface="Arial"/>
            </a:endParaRPr>
          </a:p>
        </p:txBody>
      </p:sp>
      <p:cxnSp>
        <p:nvCxnSpPr>
          <p:cNvPr id="313" name="Google Shape;313;p17"/>
          <p:cNvCxnSpPr/>
          <p:nvPr/>
        </p:nvCxnSpPr>
        <p:spPr>
          <a:xfrm flipH="1" rot="600000">
            <a:off x="1779027" y="2440181"/>
            <a:ext cx="1440874" cy="13853"/>
          </a:xfrm>
          <a:prstGeom prst="straightConnector1">
            <a:avLst/>
          </a:prstGeom>
          <a:solidFill>
            <a:schemeClr val="accent1"/>
          </a:solidFill>
          <a:ln cap="flat" cmpd="sng" w="57150">
            <a:solidFill>
              <a:srgbClr val="7030A0"/>
            </a:solidFill>
            <a:prstDash val="solid"/>
            <a:round/>
            <a:headEnd len="sm" w="sm" type="none"/>
            <a:tailEnd len="med" w="med" type="triangle"/>
          </a:ln>
        </p:spPr>
      </p:cxnSp>
      <p:sp>
        <p:nvSpPr>
          <p:cNvPr id="314" name="Google Shape;314;p17"/>
          <p:cNvSpPr txBox="1"/>
          <p:nvPr/>
        </p:nvSpPr>
        <p:spPr>
          <a:xfrm rot="600000">
            <a:off x="1996028" y="2534973"/>
            <a:ext cx="16105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7030A0"/>
                </a:solidFill>
                <a:latin typeface="Arial"/>
                <a:ea typeface="Arial"/>
                <a:cs typeface="Arial"/>
                <a:sym typeface="Arial"/>
              </a:rPr>
              <a:t>6 knots</a:t>
            </a:r>
            <a:endParaRPr sz="2400">
              <a:solidFill>
                <a:srgbClr val="7030A0"/>
              </a:solidFill>
              <a:latin typeface="Arial"/>
              <a:ea typeface="Arial"/>
              <a:cs typeface="Arial"/>
              <a:sym typeface="Arial"/>
            </a:endParaRPr>
          </a:p>
        </p:txBody>
      </p:sp>
      <p:cxnSp>
        <p:nvCxnSpPr>
          <p:cNvPr id="315" name="Google Shape;315;p17"/>
          <p:cNvCxnSpPr/>
          <p:nvPr/>
        </p:nvCxnSpPr>
        <p:spPr>
          <a:xfrm rot="10800000">
            <a:off x="1833994" y="2292928"/>
            <a:ext cx="445079" cy="2783031"/>
          </a:xfrm>
          <a:prstGeom prst="straightConnector1">
            <a:avLst/>
          </a:prstGeom>
          <a:solidFill>
            <a:schemeClr val="accent1"/>
          </a:solidFill>
          <a:ln cap="flat" cmpd="sng" w="57150">
            <a:solidFill>
              <a:srgbClr val="0070C0"/>
            </a:solidFill>
            <a:prstDash val="solid"/>
            <a:round/>
            <a:headEnd len="sm" w="sm" type="none"/>
            <a:tailEnd len="med" w="med" type="triangle"/>
          </a:ln>
        </p:spPr>
      </p:cxnSp>
      <p:sp>
        <p:nvSpPr>
          <p:cNvPr id="316" name="Google Shape;316;p17"/>
          <p:cNvSpPr/>
          <p:nvPr/>
        </p:nvSpPr>
        <p:spPr>
          <a:xfrm rot="-120000">
            <a:off x="1582460" y="2109077"/>
            <a:ext cx="689263" cy="775853"/>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7" name="Google Shape;317;p17"/>
          <p:cNvSpPr/>
          <p:nvPr/>
        </p:nvSpPr>
        <p:spPr>
          <a:xfrm rot="4500000">
            <a:off x="1539531" y="2176386"/>
            <a:ext cx="689263" cy="775853"/>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8" name="Google Shape;318;p17"/>
          <p:cNvSpPr/>
          <p:nvPr/>
        </p:nvSpPr>
        <p:spPr>
          <a:xfrm rot="-10380000">
            <a:off x="2860663" y="2198038"/>
            <a:ext cx="576695" cy="663285"/>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9" name="Google Shape;319;p17"/>
          <p:cNvSpPr txBox="1"/>
          <p:nvPr/>
        </p:nvSpPr>
        <p:spPr>
          <a:xfrm rot="3180000">
            <a:off x="2524383" y="2592988"/>
            <a:ext cx="6407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AWA</a:t>
            </a:r>
            <a:endParaRPr sz="1600">
              <a:solidFill>
                <a:srgbClr val="00B050"/>
              </a:solidFill>
              <a:latin typeface="Arial"/>
              <a:ea typeface="Arial"/>
              <a:cs typeface="Arial"/>
              <a:sym typeface="Arial"/>
            </a:endParaRPr>
          </a:p>
        </p:txBody>
      </p:sp>
      <p:sp>
        <p:nvSpPr>
          <p:cNvPr id="320" name="Google Shape;320;p17"/>
          <p:cNvSpPr txBox="1"/>
          <p:nvPr/>
        </p:nvSpPr>
        <p:spPr>
          <a:xfrm rot="-2340000">
            <a:off x="1918247" y="2740193"/>
            <a:ext cx="6407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TWA</a:t>
            </a:r>
            <a:endParaRPr sz="1600">
              <a:solidFill>
                <a:srgbClr val="00B050"/>
              </a:solidFill>
              <a:latin typeface="Arial"/>
              <a:ea typeface="Arial"/>
              <a:cs typeface="Arial"/>
              <a:sym typeface="Arial"/>
            </a:endParaRPr>
          </a:p>
        </p:txBody>
      </p:sp>
      <p:sp>
        <p:nvSpPr>
          <p:cNvPr id="321" name="Google Shape;321;p17"/>
          <p:cNvSpPr txBox="1"/>
          <p:nvPr/>
        </p:nvSpPr>
        <p:spPr>
          <a:xfrm rot="4800000">
            <a:off x="1045981" y="3996194"/>
            <a:ext cx="16105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70C0"/>
                </a:solidFill>
                <a:latin typeface="Arial"/>
                <a:ea typeface="Arial"/>
                <a:cs typeface="Arial"/>
                <a:sym typeface="Arial"/>
              </a:rPr>
              <a:t>12.45 knots</a:t>
            </a:r>
            <a:endParaRPr sz="2400">
              <a:solidFill>
                <a:srgbClr val="0070C0"/>
              </a:solidFill>
              <a:latin typeface="Arial"/>
              <a:ea typeface="Arial"/>
              <a:cs typeface="Arial"/>
              <a:sym typeface="Arial"/>
            </a:endParaRPr>
          </a:p>
        </p:txBody>
      </p:sp>
      <p:sp>
        <p:nvSpPr>
          <p:cNvPr id="322" name="Google Shape;322;p17"/>
          <p:cNvSpPr/>
          <p:nvPr/>
        </p:nvSpPr>
        <p:spPr>
          <a:xfrm rot="5400000">
            <a:off x="1687354" y="2211026"/>
            <a:ext cx="403514" cy="412173"/>
          </a:xfrm>
          <a:prstGeom prst="arc">
            <a:avLst>
              <a:gd fmla="val 16200000" name="adj1"/>
              <a:gd fmla="val 0" name="adj2"/>
            </a:avLst>
          </a:prstGeom>
          <a:noFill/>
          <a:ln cap="flat" cmpd="sng" w="28575">
            <a:solidFill>
              <a:srgbClr val="FFC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23" name="Google Shape;323;p17"/>
          <p:cNvSpPr txBox="1"/>
          <p:nvPr/>
        </p:nvSpPr>
        <p:spPr>
          <a:xfrm>
            <a:off x="588818" y="5308022"/>
            <a:ext cx="787111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TWS =       (6kts)</a:t>
            </a:r>
            <a:r>
              <a:rPr baseline="30000" lang="en-US" sz="2400">
                <a:solidFill>
                  <a:schemeClr val="dk1"/>
                </a:solidFill>
                <a:latin typeface="Arial"/>
                <a:ea typeface="Arial"/>
                <a:cs typeface="Arial"/>
                <a:sym typeface="Arial"/>
              </a:rPr>
              <a:t>2</a:t>
            </a:r>
            <a:r>
              <a:rPr lang="en-US" sz="2400">
                <a:solidFill>
                  <a:schemeClr val="dk1"/>
                </a:solidFill>
                <a:latin typeface="Arial"/>
                <a:ea typeface="Arial"/>
                <a:cs typeface="Arial"/>
                <a:sym typeface="Arial"/>
              </a:rPr>
              <a:t> + (12kts)</a:t>
            </a:r>
            <a:r>
              <a:rPr baseline="30000" lang="en-US" sz="2400">
                <a:solidFill>
                  <a:schemeClr val="dk1"/>
                </a:solidFill>
                <a:latin typeface="Arial"/>
                <a:ea typeface="Arial"/>
                <a:cs typeface="Arial"/>
                <a:sym typeface="Arial"/>
              </a:rPr>
              <a:t>2</a:t>
            </a:r>
            <a:r>
              <a:rPr lang="en-US" sz="2400">
                <a:solidFill>
                  <a:schemeClr val="dk1"/>
                </a:solidFill>
                <a:latin typeface="Arial"/>
                <a:ea typeface="Arial"/>
                <a:cs typeface="Arial"/>
                <a:sym typeface="Arial"/>
              </a:rPr>
              <a:t> – 2(6kts)(12kts)cos(80)</a:t>
            </a:r>
            <a:endParaRPr sz="2400">
              <a:solidFill>
                <a:schemeClr val="dk1"/>
              </a:solidFill>
              <a:latin typeface="Arial"/>
              <a:ea typeface="Arial"/>
              <a:cs typeface="Arial"/>
              <a:sym typeface="Arial"/>
            </a:endParaRPr>
          </a:p>
        </p:txBody>
      </p:sp>
      <p:pic>
        <p:nvPicPr>
          <p:cNvPr id="324" name="Google Shape;324;p17"/>
          <p:cNvPicPr preferRelativeResize="0"/>
          <p:nvPr/>
        </p:nvPicPr>
        <p:blipFill rotWithShape="1">
          <a:blip r:embed="rId4">
            <a:alphaModFix/>
          </a:blip>
          <a:srcRect b="0" l="0" r="0" t="0"/>
          <a:stretch/>
        </p:blipFill>
        <p:spPr>
          <a:xfrm>
            <a:off x="1341748" y="5080663"/>
            <a:ext cx="2409302" cy="870816"/>
          </a:xfrm>
          <a:prstGeom prst="rect">
            <a:avLst/>
          </a:prstGeom>
          <a:noFill/>
          <a:ln>
            <a:noFill/>
          </a:ln>
        </p:spPr>
      </p:pic>
      <p:cxnSp>
        <p:nvCxnSpPr>
          <p:cNvPr id="325" name="Google Shape;325;p17"/>
          <p:cNvCxnSpPr/>
          <p:nvPr/>
        </p:nvCxnSpPr>
        <p:spPr>
          <a:xfrm flipH="1" rot="10800000">
            <a:off x="3404755" y="5349586"/>
            <a:ext cx="4481944" cy="12123"/>
          </a:xfrm>
          <a:prstGeom prst="straightConnector1">
            <a:avLst/>
          </a:prstGeom>
          <a:solidFill>
            <a:schemeClr val="accent1"/>
          </a:solidFill>
          <a:ln cap="flat" cmpd="sng" w="28575">
            <a:solidFill>
              <a:schemeClr val="dk1"/>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18"/>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2D Example of True Wind Vector Math</a:t>
            </a:r>
            <a:endParaRPr/>
          </a:p>
        </p:txBody>
      </p:sp>
      <p:sp>
        <p:nvSpPr>
          <p:cNvPr id="331" name="Google Shape;331;p18"/>
          <p:cNvSpPr/>
          <p:nvPr/>
        </p:nvSpPr>
        <p:spPr>
          <a:xfrm>
            <a:off x="459070" y="1537023"/>
            <a:ext cx="484632" cy="571431"/>
          </a:xfrm>
          <a:prstGeom prst="upArrow">
            <a:avLst>
              <a:gd fmla="val 50000" name="adj1"/>
              <a:gd fmla="val 50000" name="adj2"/>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32" name="Google Shape;332;p18"/>
          <p:cNvSpPr txBox="1"/>
          <p:nvPr/>
        </p:nvSpPr>
        <p:spPr>
          <a:xfrm>
            <a:off x="381000" y="2104159"/>
            <a:ext cx="6667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North</a:t>
            </a:r>
            <a:endParaRPr/>
          </a:p>
        </p:txBody>
      </p:sp>
      <p:sp>
        <p:nvSpPr>
          <p:cNvPr id="333" name="Google Shape;333;p18"/>
          <p:cNvSpPr txBox="1"/>
          <p:nvPr/>
        </p:nvSpPr>
        <p:spPr>
          <a:xfrm>
            <a:off x="4658590" y="1454727"/>
            <a:ext cx="4485408"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SOG: 12 kts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HDG: 020</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COG: 020</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AWA: 080 S</a:t>
            </a:r>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AWS: 6 kts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TWA: </a:t>
            </a:r>
            <a:r>
              <a:rPr lang="en-US" sz="2400">
                <a:solidFill>
                  <a:srgbClr val="FFC000"/>
                </a:solidFill>
                <a:latin typeface="Arial"/>
                <a:ea typeface="Arial"/>
                <a:cs typeface="Arial"/>
                <a:sym typeface="Arial"/>
              </a:rPr>
              <a:t>71.7°</a:t>
            </a:r>
            <a:r>
              <a:rPr lang="en-US" sz="2400">
                <a:solidFill>
                  <a:srgbClr val="7030A0"/>
                </a:solidFill>
                <a:latin typeface="Arial"/>
                <a:ea typeface="Arial"/>
                <a:cs typeface="Arial"/>
                <a:sym typeface="Arial"/>
              </a:rPr>
              <a:t> </a:t>
            </a:r>
            <a:r>
              <a:rPr lang="en-US" sz="2400">
                <a:solidFill>
                  <a:schemeClr val="dk1"/>
                </a:solidFill>
                <a:latin typeface="Arial"/>
                <a:ea typeface="Arial"/>
                <a:cs typeface="Arial"/>
                <a:sym typeface="Arial"/>
              </a:rPr>
              <a:t>+</a:t>
            </a:r>
            <a:r>
              <a:rPr lang="en-US" sz="2400">
                <a:solidFill>
                  <a:srgbClr val="7030A0"/>
                </a:solidFill>
                <a:latin typeface="Arial"/>
                <a:ea typeface="Arial"/>
                <a:cs typeface="Arial"/>
                <a:sym typeface="Arial"/>
              </a:rPr>
              <a:t> 80° </a:t>
            </a:r>
            <a:r>
              <a:rPr lang="en-US" sz="2400">
                <a:solidFill>
                  <a:srgbClr val="0070C0"/>
                </a:solidFill>
                <a:latin typeface="Arial"/>
                <a:ea typeface="Arial"/>
                <a:cs typeface="Arial"/>
                <a:sym typeface="Arial"/>
              </a:rPr>
              <a:t>= 152 S</a:t>
            </a:r>
            <a:endParaRPr sz="2400">
              <a:solidFill>
                <a:srgbClr val="0070C0"/>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TWS: 12.45 kts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cxnSp>
        <p:nvCxnSpPr>
          <p:cNvPr id="334" name="Google Shape;334;p18"/>
          <p:cNvCxnSpPr/>
          <p:nvPr/>
        </p:nvCxnSpPr>
        <p:spPr>
          <a:xfrm rot="1200000">
            <a:off x="2006492" y="1146737"/>
            <a:ext cx="5195" cy="1407967"/>
          </a:xfrm>
          <a:prstGeom prst="straightConnector1">
            <a:avLst/>
          </a:prstGeom>
          <a:solidFill>
            <a:schemeClr val="accent1"/>
          </a:solidFill>
          <a:ln cap="flat" cmpd="sng" w="9525">
            <a:solidFill>
              <a:schemeClr val="dk1"/>
            </a:solidFill>
            <a:prstDash val="dash"/>
            <a:round/>
            <a:headEnd len="sm" w="sm" type="none"/>
            <a:tailEnd len="sm" w="sm" type="none"/>
          </a:ln>
        </p:spPr>
      </p:cxnSp>
      <p:cxnSp>
        <p:nvCxnSpPr>
          <p:cNvPr id="335" name="Google Shape;335;p18"/>
          <p:cNvCxnSpPr/>
          <p:nvPr/>
        </p:nvCxnSpPr>
        <p:spPr>
          <a:xfrm flipH="1" rot="1200000">
            <a:off x="2711907" y="2460064"/>
            <a:ext cx="13853" cy="2748397"/>
          </a:xfrm>
          <a:prstGeom prst="straightConnector1">
            <a:avLst/>
          </a:prstGeom>
          <a:solidFill>
            <a:schemeClr val="accent1"/>
          </a:solidFill>
          <a:ln cap="flat" cmpd="sng" w="57150">
            <a:solidFill>
              <a:srgbClr val="FF0000"/>
            </a:solidFill>
            <a:prstDash val="solid"/>
            <a:round/>
            <a:headEnd len="sm" w="sm" type="none"/>
            <a:tailEnd len="med" w="med" type="triangle"/>
          </a:ln>
        </p:spPr>
      </p:cxnSp>
      <p:sp>
        <p:nvSpPr>
          <p:cNvPr id="336" name="Google Shape;336;p18"/>
          <p:cNvSpPr txBox="1"/>
          <p:nvPr/>
        </p:nvSpPr>
        <p:spPr>
          <a:xfrm rot="6600000">
            <a:off x="2015799" y="4204012"/>
            <a:ext cx="16105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Arial"/>
                <a:ea typeface="Arial"/>
                <a:cs typeface="Arial"/>
                <a:sym typeface="Arial"/>
              </a:rPr>
              <a:t>12 knots</a:t>
            </a:r>
            <a:endParaRPr sz="2400">
              <a:solidFill>
                <a:srgbClr val="FF0000"/>
              </a:solidFill>
              <a:latin typeface="Arial"/>
              <a:ea typeface="Arial"/>
              <a:cs typeface="Arial"/>
              <a:sym typeface="Arial"/>
            </a:endParaRPr>
          </a:p>
        </p:txBody>
      </p:sp>
      <p:pic>
        <p:nvPicPr>
          <p:cNvPr id="337" name="Google Shape;337;p18"/>
          <p:cNvPicPr preferRelativeResize="0"/>
          <p:nvPr/>
        </p:nvPicPr>
        <p:blipFill rotWithShape="1">
          <a:blip r:embed="rId3">
            <a:alphaModFix/>
          </a:blip>
          <a:srcRect b="0" l="0" r="0" t="0"/>
          <a:stretch/>
        </p:blipFill>
        <p:spPr>
          <a:xfrm rot="-4200000">
            <a:off x="987486" y="2700894"/>
            <a:ext cx="1245177" cy="415928"/>
          </a:xfrm>
          <a:prstGeom prst="rect">
            <a:avLst/>
          </a:prstGeom>
          <a:noFill/>
          <a:ln>
            <a:noFill/>
          </a:ln>
        </p:spPr>
      </p:pic>
      <p:sp>
        <p:nvSpPr>
          <p:cNvPr id="338" name="Google Shape;338;p18"/>
          <p:cNvSpPr/>
          <p:nvPr/>
        </p:nvSpPr>
        <p:spPr>
          <a:xfrm rot="-120000">
            <a:off x="1553141" y="1920948"/>
            <a:ext cx="897081" cy="1026966"/>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39" name="Google Shape;339;p18"/>
          <p:cNvSpPr txBox="1"/>
          <p:nvPr/>
        </p:nvSpPr>
        <p:spPr>
          <a:xfrm rot="3180000">
            <a:off x="2195338" y="1770375"/>
            <a:ext cx="6407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AWA</a:t>
            </a:r>
            <a:endParaRPr sz="1600">
              <a:solidFill>
                <a:srgbClr val="00B050"/>
              </a:solidFill>
              <a:latin typeface="Arial"/>
              <a:ea typeface="Arial"/>
              <a:cs typeface="Arial"/>
              <a:sym typeface="Arial"/>
            </a:endParaRPr>
          </a:p>
        </p:txBody>
      </p:sp>
      <p:cxnSp>
        <p:nvCxnSpPr>
          <p:cNvPr id="340" name="Google Shape;340;p18"/>
          <p:cNvCxnSpPr/>
          <p:nvPr/>
        </p:nvCxnSpPr>
        <p:spPr>
          <a:xfrm flipH="1" rot="600000">
            <a:off x="1779027" y="2440181"/>
            <a:ext cx="1440874" cy="13853"/>
          </a:xfrm>
          <a:prstGeom prst="straightConnector1">
            <a:avLst/>
          </a:prstGeom>
          <a:solidFill>
            <a:schemeClr val="accent1"/>
          </a:solidFill>
          <a:ln cap="flat" cmpd="sng" w="57150">
            <a:solidFill>
              <a:srgbClr val="7030A0"/>
            </a:solidFill>
            <a:prstDash val="solid"/>
            <a:round/>
            <a:headEnd len="sm" w="sm" type="none"/>
            <a:tailEnd len="med" w="med" type="triangle"/>
          </a:ln>
        </p:spPr>
      </p:cxnSp>
      <p:sp>
        <p:nvSpPr>
          <p:cNvPr id="341" name="Google Shape;341;p18"/>
          <p:cNvSpPr txBox="1"/>
          <p:nvPr/>
        </p:nvSpPr>
        <p:spPr>
          <a:xfrm rot="600000">
            <a:off x="1996028" y="2534973"/>
            <a:ext cx="16105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7030A0"/>
                </a:solidFill>
                <a:latin typeface="Arial"/>
                <a:ea typeface="Arial"/>
                <a:cs typeface="Arial"/>
                <a:sym typeface="Arial"/>
              </a:rPr>
              <a:t>6 knots</a:t>
            </a:r>
            <a:endParaRPr sz="2400">
              <a:solidFill>
                <a:srgbClr val="7030A0"/>
              </a:solidFill>
              <a:latin typeface="Arial"/>
              <a:ea typeface="Arial"/>
              <a:cs typeface="Arial"/>
              <a:sym typeface="Arial"/>
            </a:endParaRPr>
          </a:p>
        </p:txBody>
      </p:sp>
      <p:cxnSp>
        <p:nvCxnSpPr>
          <p:cNvPr id="342" name="Google Shape;342;p18"/>
          <p:cNvCxnSpPr/>
          <p:nvPr/>
        </p:nvCxnSpPr>
        <p:spPr>
          <a:xfrm rot="10800000">
            <a:off x="1833994" y="2292928"/>
            <a:ext cx="445079" cy="2783031"/>
          </a:xfrm>
          <a:prstGeom prst="straightConnector1">
            <a:avLst/>
          </a:prstGeom>
          <a:solidFill>
            <a:schemeClr val="accent1"/>
          </a:solidFill>
          <a:ln cap="flat" cmpd="sng" w="57150">
            <a:solidFill>
              <a:srgbClr val="0070C0"/>
            </a:solidFill>
            <a:prstDash val="solid"/>
            <a:round/>
            <a:headEnd len="sm" w="sm" type="none"/>
            <a:tailEnd len="med" w="med" type="triangle"/>
          </a:ln>
        </p:spPr>
      </p:cxnSp>
      <p:sp>
        <p:nvSpPr>
          <p:cNvPr id="343" name="Google Shape;343;p18"/>
          <p:cNvSpPr/>
          <p:nvPr/>
        </p:nvSpPr>
        <p:spPr>
          <a:xfrm rot="-120000">
            <a:off x="1582460" y="2109077"/>
            <a:ext cx="689263" cy="775853"/>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44" name="Google Shape;344;p18"/>
          <p:cNvSpPr/>
          <p:nvPr/>
        </p:nvSpPr>
        <p:spPr>
          <a:xfrm rot="4500000">
            <a:off x="1539531" y="2176386"/>
            <a:ext cx="689263" cy="775853"/>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45" name="Google Shape;345;p18"/>
          <p:cNvSpPr/>
          <p:nvPr/>
        </p:nvSpPr>
        <p:spPr>
          <a:xfrm rot="-10380000">
            <a:off x="2860663" y="2198038"/>
            <a:ext cx="576695" cy="663285"/>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46" name="Google Shape;346;p18"/>
          <p:cNvSpPr txBox="1"/>
          <p:nvPr/>
        </p:nvSpPr>
        <p:spPr>
          <a:xfrm rot="3180000">
            <a:off x="2524383" y="2592988"/>
            <a:ext cx="6407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AWA</a:t>
            </a:r>
            <a:endParaRPr sz="1600">
              <a:solidFill>
                <a:srgbClr val="00B050"/>
              </a:solidFill>
              <a:latin typeface="Arial"/>
              <a:ea typeface="Arial"/>
              <a:cs typeface="Arial"/>
              <a:sym typeface="Arial"/>
            </a:endParaRPr>
          </a:p>
        </p:txBody>
      </p:sp>
      <p:sp>
        <p:nvSpPr>
          <p:cNvPr id="347" name="Google Shape;347;p18"/>
          <p:cNvSpPr txBox="1"/>
          <p:nvPr/>
        </p:nvSpPr>
        <p:spPr>
          <a:xfrm rot="-2340000">
            <a:off x="1918247" y="2740193"/>
            <a:ext cx="6407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TWA</a:t>
            </a:r>
            <a:endParaRPr sz="1600">
              <a:solidFill>
                <a:srgbClr val="00B050"/>
              </a:solidFill>
              <a:latin typeface="Arial"/>
              <a:ea typeface="Arial"/>
              <a:cs typeface="Arial"/>
              <a:sym typeface="Arial"/>
            </a:endParaRPr>
          </a:p>
        </p:txBody>
      </p:sp>
      <p:sp>
        <p:nvSpPr>
          <p:cNvPr id="348" name="Google Shape;348;p18"/>
          <p:cNvSpPr txBox="1"/>
          <p:nvPr/>
        </p:nvSpPr>
        <p:spPr>
          <a:xfrm rot="4800000">
            <a:off x="1045981" y="3996194"/>
            <a:ext cx="16105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70C0"/>
                </a:solidFill>
                <a:latin typeface="Arial"/>
                <a:ea typeface="Arial"/>
                <a:cs typeface="Arial"/>
                <a:sym typeface="Arial"/>
              </a:rPr>
              <a:t>12.45 knots</a:t>
            </a:r>
            <a:endParaRPr sz="2400">
              <a:solidFill>
                <a:srgbClr val="0070C0"/>
              </a:solidFill>
              <a:latin typeface="Arial"/>
              <a:ea typeface="Arial"/>
              <a:cs typeface="Arial"/>
              <a:sym typeface="Arial"/>
            </a:endParaRPr>
          </a:p>
        </p:txBody>
      </p:sp>
      <p:sp>
        <p:nvSpPr>
          <p:cNvPr id="349" name="Google Shape;349;p18"/>
          <p:cNvSpPr/>
          <p:nvPr/>
        </p:nvSpPr>
        <p:spPr>
          <a:xfrm rot="5400000">
            <a:off x="1687354" y="2211026"/>
            <a:ext cx="403514" cy="412173"/>
          </a:xfrm>
          <a:prstGeom prst="arc">
            <a:avLst>
              <a:gd fmla="val 16200000" name="adj1"/>
              <a:gd fmla="val 0" name="adj2"/>
            </a:avLst>
          </a:prstGeom>
          <a:noFill/>
          <a:ln cap="flat" cmpd="sng" w="28575">
            <a:solidFill>
              <a:srgbClr val="FFC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50" name="Google Shape;350;p18"/>
          <p:cNvSpPr txBox="1"/>
          <p:nvPr/>
        </p:nvSpPr>
        <p:spPr>
          <a:xfrm>
            <a:off x="588818" y="5308022"/>
            <a:ext cx="787111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 = cos</a:t>
            </a:r>
            <a:r>
              <a:rPr baseline="30000" lang="en-US" sz="2400">
                <a:solidFill>
                  <a:schemeClr val="dk1"/>
                </a:solidFill>
                <a:latin typeface="Arial"/>
                <a:ea typeface="Arial"/>
                <a:cs typeface="Arial"/>
                <a:sym typeface="Arial"/>
              </a:rPr>
              <a:t>-1</a:t>
            </a:r>
            <a:r>
              <a:rPr lang="en-US" sz="2400">
                <a:solidFill>
                  <a:schemeClr val="dk1"/>
                </a:solidFill>
                <a:latin typeface="Arial"/>
                <a:ea typeface="Arial"/>
                <a:cs typeface="Arial"/>
                <a:sym typeface="Arial"/>
              </a:rPr>
              <a:t>(                                                 ) = 71.7</a:t>
            </a:r>
            <a:r>
              <a:rPr lang="en-US" sz="2400">
                <a:solidFill>
                  <a:srgbClr val="7030A0"/>
                </a:solidFill>
                <a:latin typeface="Arial"/>
                <a:ea typeface="Arial"/>
                <a:cs typeface="Arial"/>
                <a:sym typeface="Arial"/>
              </a:rPr>
              <a:t>°</a:t>
            </a:r>
            <a:endParaRPr sz="2400">
              <a:solidFill>
                <a:schemeClr val="dk1"/>
              </a:solidFill>
              <a:latin typeface="Arial"/>
              <a:ea typeface="Arial"/>
              <a:cs typeface="Arial"/>
              <a:sym typeface="Arial"/>
            </a:endParaRPr>
          </a:p>
        </p:txBody>
      </p:sp>
      <p:sp>
        <p:nvSpPr>
          <p:cNvPr id="351" name="Google Shape;351;p18"/>
          <p:cNvSpPr/>
          <p:nvPr/>
        </p:nvSpPr>
        <p:spPr>
          <a:xfrm rot="5400000">
            <a:off x="120058" y="5189753"/>
            <a:ext cx="403514" cy="412173"/>
          </a:xfrm>
          <a:prstGeom prst="arc">
            <a:avLst>
              <a:gd fmla="val 16200000" name="adj1"/>
              <a:gd fmla="val 0" name="adj2"/>
            </a:avLst>
          </a:prstGeom>
          <a:noFill/>
          <a:ln cap="flat" cmpd="sng" w="28575">
            <a:solidFill>
              <a:srgbClr val="FFC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52" name="Google Shape;352;p18"/>
          <p:cNvSpPr txBox="1"/>
          <p:nvPr/>
        </p:nvSpPr>
        <p:spPr>
          <a:xfrm>
            <a:off x="1721835" y="5074227"/>
            <a:ext cx="433056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(12.45kts)</a:t>
            </a:r>
            <a:r>
              <a:rPr baseline="30000" lang="en-US" sz="2400">
                <a:solidFill>
                  <a:schemeClr val="dk1"/>
                </a:solidFill>
                <a:latin typeface="Arial"/>
                <a:ea typeface="Arial"/>
                <a:cs typeface="Arial"/>
                <a:sym typeface="Arial"/>
              </a:rPr>
              <a:t>2</a:t>
            </a:r>
            <a:r>
              <a:rPr lang="en-US" sz="2400">
                <a:solidFill>
                  <a:schemeClr val="dk1"/>
                </a:solidFill>
                <a:latin typeface="Arial"/>
                <a:ea typeface="Arial"/>
                <a:cs typeface="Arial"/>
                <a:sym typeface="Arial"/>
              </a:rPr>
              <a:t> + (6kts)</a:t>
            </a:r>
            <a:r>
              <a:rPr baseline="30000" lang="en-US" sz="2400">
                <a:solidFill>
                  <a:schemeClr val="dk1"/>
                </a:solidFill>
                <a:latin typeface="Arial"/>
                <a:ea typeface="Arial"/>
                <a:cs typeface="Arial"/>
                <a:sym typeface="Arial"/>
              </a:rPr>
              <a:t>2</a:t>
            </a:r>
            <a:r>
              <a:rPr lang="en-US" sz="2400">
                <a:solidFill>
                  <a:schemeClr val="dk1"/>
                </a:solidFill>
                <a:latin typeface="Arial"/>
                <a:ea typeface="Arial"/>
                <a:cs typeface="Arial"/>
                <a:sym typeface="Arial"/>
              </a:rPr>
              <a:t> - (12kts)</a:t>
            </a:r>
            <a:r>
              <a:rPr baseline="30000" lang="en-US" sz="2400">
                <a:solidFill>
                  <a:schemeClr val="dk1"/>
                </a:solidFill>
                <a:latin typeface="Arial"/>
                <a:ea typeface="Arial"/>
                <a:cs typeface="Arial"/>
                <a:sym typeface="Arial"/>
              </a:rPr>
              <a:t>2</a:t>
            </a:r>
            <a:endParaRPr sz="2400">
              <a:solidFill>
                <a:schemeClr val="dk1"/>
              </a:solidFill>
              <a:latin typeface="Arial"/>
              <a:ea typeface="Arial"/>
              <a:cs typeface="Arial"/>
              <a:sym typeface="Arial"/>
            </a:endParaRPr>
          </a:p>
        </p:txBody>
      </p:sp>
      <p:sp>
        <p:nvSpPr>
          <p:cNvPr id="353" name="Google Shape;353;p18"/>
          <p:cNvSpPr txBox="1"/>
          <p:nvPr/>
        </p:nvSpPr>
        <p:spPr>
          <a:xfrm>
            <a:off x="2193961" y="5528470"/>
            <a:ext cx="3429189"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2 * (12.45kts) * (6kts) </a:t>
            </a:r>
            <a:endParaRPr baseline="30000" sz="2400">
              <a:solidFill>
                <a:schemeClr val="dk1"/>
              </a:solidFill>
              <a:latin typeface="Arial"/>
              <a:ea typeface="Arial"/>
              <a:cs typeface="Arial"/>
              <a:sym typeface="Arial"/>
            </a:endParaRPr>
          </a:p>
        </p:txBody>
      </p:sp>
      <p:cxnSp>
        <p:nvCxnSpPr>
          <p:cNvPr id="354" name="Google Shape;354;p18"/>
          <p:cNvCxnSpPr/>
          <p:nvPr/>
        </p:nvCxnSpPr>
        <p:spPr>
          <a:xfrm>
            <a:off x="1784183" y="5526232"/>
            <a:ext cx="4073945" cy="7842"/>
          </a:xfrm>
          <a:prstGeom prst="straightConnector1">
            <a:avLst/>
          </a:prstGeom>
          <a:solidFill>
            <a:schemeClr val="accent1"/>
          </a:solidFill>
          <a:ln cap="flat" cmpd="sng" w="28575">
            <a:solidFill>
              <a:schemeClr val="dk1"/>
            </a:solidFill>
            <a:prstDash val="solid"/>
            <a:round/>
            <a:headEnd len="sm" w="sm" type="none"/>
            <a:tailEnd len="sm" w="sm"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9"/>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2D Example of True Wind Vector Math</a:t>
            </a:r>
            <a:endParaRPr/>
          </a:p>
        </p:txBody>
      </p:sp>
      <p:sp>
        <p:nvSpPr>
          <p:cNvPr id="360" name="Google Shape;360;p19"/>
          <p:cNvSpPr/>
          <p:nvPr/>
        </p:nvSpPr>
        <p:spPr>
          <a:xfrm>
            <a:off x="459070" y="1537023"/>
            <a:ext cx="484632" cy="571431"/>
          </a:xfrm>
          <a:prstGeom prst="upArrow">
            <a:avLst>
              <a:gd fmla="val 50000" name="adj1"/>
              <a:gd fmla="val 50000" name="adj2"/>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61" name="Google Shape;361;p19"/>
          <p:cNvSpPr txBox="1"/>
          <p:nvPr/>
        </p:nvSpPr>
        <p:spPr>
          <a:xfrm>
            <a:off x="381000" y="2104159"/>
            <a:ext cx="6667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North</a:t>
            </a:r>
            <a:endParaRPr/>
          </a:p>
        </p:txBody>
      </p:sp>
      <p:sp>
        <p:nvSpPr>
          <p:cNvPr id="362" name="Google Shape;362;p19"/>
          <p:cNvSpPr txBox="1"/>
          <p:nvPr/>
        </p:nvSpPr>
        <p:spPr>
          <a:xfrm>
            <a:off x="4658590" y="1454727"/>
            <a:ext cx="4485408"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SOG: 12 kts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HDG: 020</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COG: 020</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AWA: 080 S</a:t>
            </a:r>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AWS: 6 kts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TWA: </a:t>
            </a:r>
            <a:r>
              <a:rPr lang="en-US" sz="2400">
                <a:solidFill>
                  <a:srgbClr val="FFC000"/>
                </a:solidFill>
                <a:latin typeface="Arial"/>
                <a:ea typeface="Arial"/>
                <a:cs typeface="Arial"/>
                <a:sym typeface="Arial"/>
              </a:rPr>
              <a:t>71.7°</a:t>
            </a:r>
            <a:r>
              <a:rPr lang="en-US" sz="2400">
                <a:solidFill>
                  <a:srgbClr val="7030A0"/>
                </a:solidFill>
                <a:latin typeface="Arial"/>
                <a:ea typeface="Arial"/>
                <a:cs typeface="Arial"/>
                <a:sym typeface="Arial"/>
              </a:rPr>
              <a:t> </a:t>
            </a:r>
            <a:r>
              <a:rPr lang="en-US" sz="2400">
                <a:solidFill>
                  <a:schemeClr val="dk1"/>
                </a:solidFill>
                <a:latin typeface="Arial"/>
                <a:ea typeface="Arial"/>
                <a:cs typeface="Arial"/>
                <a:sym typeface="Arial"/>
              </a:rPr>
              <a:t>+</a:t>
            </a:r>
            <a:r>
              <a:rPr lang="en-US" sz="2400">
                <a:solidFill>
                  <a:srgbClr val="7030A0"/>
                </a:solidFill>
                <a:latin typeface="Arial"/>
                <a:ea typeface="Arial"/>
                <a:cs typeface="Arial"/>
                <a:sym typeface="Arial"/>
              </a:rPr>
              <a:t> 80° </a:t>
            </a:r>
            <a:r>
              <a:rPr lang="en-US" sz="2400">
                <a:solidFill>
                  <a:srgbClr val="0070C0"/>
                </a:solidFill>
                <a:latin typeface="Arial"/>
                <a:ea typeface="Arial"/>
                <a:cs typeface="Arial"/>
                <a:sym typeface="Arial"/>
              </a:rPr>
              <a:t>= 152 S</a:t>
            </a:r>
            <a:endParaRPr sz="2400">
              <a:solidFill>
                <a:srgbClr val="0070C0"/>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TWS: 12.45 kts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cxnSp>
        <p:nvCxnSpPr>
          <p:cNvPr id="363" name="Google Shape;363;p19"/>
          <p:cNvCxnSpPr/>
          <p:nvPr/>
        </p:nvCxnSpPr>
        <p:spPr>
          <a:xfrm rot="1200000">
            <a:off x="2006492" y="1146737"/>
            <a:ext cx="5195" cy="1407967"/>
          </a:xfrm>
          <a:prstGeom prst="straightConnector1">
            <a:avLst/>
          </a:prstGeom>
          <a:solidFill>
            <a:schemeClr val="accent1"/>
          </a:solidFill>
          <a:ln cap="flat" cmpd="sng" w="9525">
            <a:solidFill>
              <a:schemeClr val="dk1"/>
            </a:solidFill>
            <a:prstDash val="dash"/>
            <a:round/>
            <a:headEnd len="sm" w="sm" type="none"/>
            <a:tailEnd len="sm" w="sm" type="none"/>
          </a:ln>
        </p:spPr>
      </p:cxnSp>
      <p:cxnSp>
        <p:nvCxnSpPr>
          <p:cNvPr id="364" name="Google Shape;364;p19"/>
          <p:cNvCxnSpPr/>
          <p:nvPr/>
        </p:nvCxnSpPr>
        <p:spPr>
          <a:xfrm flipH="1" rot="1200000">
            <a:off x="2711907" y="2460064"/>
            <a:ext cx="13853" cy="2748397"/>
          </a:xfrm>
          <a:prstGeom prst="straightConnector1">
            <a:avLst/>
          </a:prstGeom>
          <a:solidFill>
            <a:schemeClr val="accent1"/>
          </a:solidFill>
          <a:ln cap="flat" cmpd="sng" w="57150">
            <a:solidFill>
              <a:srgbClr val="FF0000"/>
            </a:solidFill>
            <a:prstDash val="solid"/>
            <a:round/>
            <a:headEnd len="sm" w="sm" type="none"/>
            <a:tailEnd len="med" w="med" type="triangle"/>
          </a:ln>
        </p:spPr>
      </p:cxnSp>
      <p:sp>
        <p:nvSpPr>
          <p:cNvPr id="365" name="Google Shape;365;p19"/>
          <p:cNvSpPr txBox="1"/>
          <p:nvPr/>
        </p:nvSpPr>
        <p:spPr>
          <a:xfrm rot="6600000">
            <a:off x="2015799" y="4204012"/>
            <a:ext cx="16105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FF0000"/>
                </a:solidFill>
                <a:latin typeface="Arial"/>
                <a:ea typeface="Arial"/>
                <a:cs typeface="Arial"/>
                <a:sym typeface="Arial"/>
              </a:rPr>
              <a:t>12 knots</a:t>
            </a:r>
            <a:endParaRPr sz="2400">
              <a:solidFill>
                <a:srgbClr val="FF0000"/>
              </a:solidFill>
              <a:latin typeface="Arial"/>
              <a:ea typeface="Arial"/>
              <a:cs typeface="Arial"/>
              <a:sym typeface="Arial"/>
            </a:endParaRPr>
          </a:p>
        </p:txBody>
      </p:sp>
      <p:pic>
        <p:nvPicPr>
          <p:cNvPr id="366" name="Google Shape;366;p19"/>
          <p:cNvPicPr preferRelativeResize="0"/>
          <p:nvPr/>
        </p:nvPicPr>
        <p:blipFill rotWithShape="1">
          <a:blip r:embed="rId3">
            <a:alphaModFix/>
          </a:blip>
          <a:srcRect b="0" l="0" r="0" t="0"/>
          <a:stretch/>
        </p:blipFill>
        <p:spPr>
          <a:xfrm rot="-4200000">
            <a:off x="987486" y="2700894"/>
            <a:ext cx="1245177" cy="415928"/>
          </a:xfrm>
          <a:prstGeom prst="rect">
            <a:avLst/>
          </a:prstGeom>
          <a:noFill/>
          <a:ln>
            <a:noFill/>
          </a:ln>
        </p:spPr>
      </p:pic>
      <p:sp>
        <p:nvSpPr>
          <p:cNvPr id="367" name="Google Shape;367;p19"/>
          <p:cNvSpPr/>
          <p:nvPr/>
        </p:nvSpPr>
        <p:spPr>
          <a:xfrm rot="-120000">
            <a:off x="1553141" y="1920948"/>
            <a:ext cx="897081" cy="1026966"/>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68" name="Google Shape;368;p19"/>
          <p:cNvSpPr txBox="1"/>
          <p:nvPr/>
        </p:nvSpPr>
        <p:spPr>
          <a:xfrm rot="3180000">
            <a:off x="2195338" y="1770375"/>
            <a:ext cx="6407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AWA</a:t>
            </a:r>
            <a:endParaRPr sz="1600">
              <a:solidFill>
                <a:srgbClr val="00B050"/>
              </a:solidFill>
              <a:latin typeface="Arial"/>
              <a:ea typeface="Arial"/>
              <a:cs typeface="Arial"/>
              <a:sym typeface="Arial"/>
            </a:endParaRPr>
          </a:p>
        </p:txBody>
      </p:sp>
      <p:cxnSp>
        <p:nvCxnSpPr>
          <p:cNvPr id="369" name="Google Shape;369;p19"/>
          <p:cNvCxnSpPr/>
          <p:nvPr/>
        </p:nvCxnSpPr>
        <p:spPr>
          <a:xfrm flipH="1" rot="600000">
            <a:off x="1779027" y="2440181"/>
            <a:ext cx="1440874" cy="13853"/>
          </a:xfrm>
          <a:prstGeom prst="straightConnector1">
            <a:avLst/>
          </a:prstGeom>
          <a:solidFill>
            <a:schemeClr val="accent1"/>
          </a:solidFill>
          <a:ln cap="flat" cmpd="sng" w="57150">
            <a:solidFill>
              <a:srgbClr val="7030A0"/>
            </a:solidFill>
            <a:prstDash val="solid"/>
            <a:round/>
            <a:headEnd len="sm" w="sm" type="none"/>
            <a:tailEnd len="med" w="med" type="triangle"/>
          </a:ln>
        </p:spPr>
      </p:cxnSp>
      <p:sp>
        <p:nvSpPr>
          <p:cNvPr id="370" name="Google Shape;370;p19"/>
          <p:cNvSpPr txBox="1"/>
          <p:nvPr/>
        </p:nvSpPr>
        <p:spPr>
          <a:xfrm rot="600000">
            <a:off x="1996028" y="2534973"/>
            <a:ext cx="16105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7030A0"/>
                </a:solidFill>
                <a:latin typeface="Arial"/>
                <a:ea typeface="Arial"/>
                <a:cs typeface="Arial"/>
                <a:sym typeface="Arial"/>
              </a:rPr>
              <a:t>6 knots</a:t>
            </a:r>
            <a:endParaRPr sz="2400">
              <a:solidFill>
                <a:srgbClr val="7030A0"/>
              </a:solidFill>
              <a:latin typeface="Arial"/>
              <a:ea typeface="Arial"/>
              <a:cs typeface="Arial"/>
              <a:sym typeface="Arial"/>
            </a:endParaRPr>
          </a:p>
        </p:txBody>
      </p:sp>
      <p:cxnSp>
        <p:nvCxnSpPr>
          <p:cNvPr id="371" name="Google Shape;371;p19"/>
          <p:cNvCxnSpPr/>
          <p:nvPr/>
        </p:nvCxnSpPr>
        <p:spPr>
          <a:xfrm rot="10800000">
            <a:off x="1833994" y="2292928"/>
            <a:ext cx="445079" cy="2783031"/>
          </a:xfrm>
          <a:prstGeom prst="straightConnector1">
            <a:avLst/>
          </a:prstGeom>
          <a:solidFill>
            <a:schemeClr val="accent1"/>
          </a:solidFill>
          <a:ln cap="flat" cmpd="sng" w="57150">
            <a:solidFill>
              <a:srgbClr val="0070C0"/>
            </a:solidFill>
            <a:prstDash val="solid"/>
            <a:round/>
            <a:headEnd len="sm" w="sm" type="none"/>
            <a:tailEnd len="med" w="med" type="triangle"/>
          </a:ln>
        </p:spPr>
      </p:cxnSp>
      <p:sp>
        <p:nvSpPr>
          <p:cNvPr id="372" name="Google Shape;372;p19"/>
          <p:cNvSpPr/>
          <p:nvPr/>
        </p:nvSpPr>
        <p:spPr>
          <a:xfrm rot="-120000">
            <a:off x="1582460" y="2109077"/>
            <a:ext cx="689263" cy="775853"/>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73" name="Google Shape;373;p19"/>
          <p:cNvSpPr/>
          <p:nvPr/>
        </p:nvSpPr>
        <p:spPr>
          <a:xfrm rot="4500000">
            <a:off x="1539531" y="2176386"/>
            <a:ext cx="689263" cy="775853"/>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74" name="Google Shape;374;p19"/>
          <p:cNvSpPr/>
          <p:nvPr/>
        </p:nvSpPr>
        <p:spPr>
          <a:xfrm rot="-10380000">
            <a:off x="2860663" y="2198038"/>
            <a:ext cx="576695" cy="663285"/>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75" name="Google Shape;375;p19"/>
          <p:cNvSpPr txBox="1"/>
          <p:nvPr/>
        </p:nvSpPr>
        <p:spPr>
          <a:xfrm rot="3180000">
            <a:off x="2524383" y="2592988"/>
            <a:ext cx="6407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AWA</a:t>
            </a:r>
            <a:endParaRPr sz="1600">
              <a:solidFill>
                <a:srgbClr val="00B050"/>
              </a:solidFill>
              <a:latin typeface="Arial"/>
              <a:ea typeface="Arial"/>
              <a:cs typeface="Arial"/>
              <a:sym typeface="Arial"/>
            </a:endParaRPr>
          </a:p>
        </p:txBody>
      </p:sp>
      <p:sp>
        <p:nvSpPr>
          <p:cNvPr id="376" name="Google Shape;376;p19"/>
          <p:cNvSpPr txBox="1"/>
          <p:nvPr/>
        </p:nvSpPr>
        <p:spPr>
          <a:xfrm rot="-2340000">
            <a:off x="1918247" y="2740193"/>
            <a:ext cx="64077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TWA</a:t>
            </a:r>
            <a:endParaRPr sz="1600">
              <a:solidFill>
                <a:srgbClr val="00B050"/>
              </a:solidFill>
              <a:latin typeface="Arial"/>
              <a:ea typeface="Arial"/>
              <a:cs typeface="Arial"/>
              <a:sym typeface="Arial"/>
            </a:endParaRPr>
          </a:p>
        </p:txBody>
      </p:sp>
      <p:sp>
        <p:nvSpPr>
          <p:cNvPr id="377" name="Google Shape;377;p19"/>
          <p:cNvSpPr txBox="1"/>
          <p:nvPr/>
        </p:nvSpPr>
        <p:spPr>
          <a:xfrm rot="4800000">
            <a:off x="1045981" y="3996194"/>
            <a:ext cx="16105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70C0"/>
                </a:solidFill>
                <a:latin typeface="Arial"/>
                <a:ea typeface="Arial"/>
                <a:cs typeface="Arial"/>
                <a:sym typeface="Arial"/>
              </a:rPr>
              <a:t>12.45 knots</a:t>
            </a:r>
            <a:endParaRPr sz="2400">
              <a:solidFill>
                <a:srgbClr val="0070C0"/>
              </a:solidFill>
              <a:latin typeface="Arial"/>
              <a:ea typeface="Arial"/>
              <a:cs typeface="Arial"/>
              <a:sym typeface="Arial"/>
            </a:endParaRPr>
          </a:p>
        </p:txBody>
      </p:sp>
      <p:sp>
        <p:nvSpPr>
          <p:cNvPr id="378" name="Google Shape;378;p19"/>
          <p:cNvSpPr/>
          <p:nvPr/>
        </p:nvSpPr>
        <p:spPr>
          <a:xfrm rot="5400000">
            <a:off x="1687354" y="2211026"/>
            <a:ext cx="403514" cy="412173"/>
          </a:xfrm>
          <a:prstGeom prst="arc">
            <a:avLst>
              <a:gd fmla="val 16200000" name="adj1"/>
              <a:gd fmla="val 0" name="adj2"/>
            </a:avLst>
          </a:prstGeom>
          <a:noFill/>
          <a:ln cap="flat" cmpd="sng" w="28575">
            <a:solidFill>
              <a:srgbClr val="FFC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79" name="Google Shape;379;p19"/>
          <p:cNvSpPr txBox="1"/>
          <p:nvPr/>
        </p:nvSpPr>
        <p:spPr>
          <a:xfrm>
            <a:off x="4658591" y="4987636"/>
            <a:ext cx="303068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COG + TWA = </a:t>
            </a:r>
            <a:r>
              <a:rPr lang="en-US" sz="2400">
                <a:solidFill>
                  <a:schemeClr val="dk1"/>
                </a:solidFill>
                <a:highlight>
                  <a:srgbClr val="FFFF00"/>
                </a:highlight>
                <a:latin typeface="Arial"/>
                <a:ea typeface="Arial"/>
                <a:cs typeface="Arial"/>
                <a:sym typeface="Arial"/>
              </a:rPr>
              <a:t>TWD</a:t>
            </a:r>
            <a:endParaRPr/>
          </a:p>
          <a:p>
            <a:pPr indent="0" lvl="0" marL="0" marR="0" rtl="0" algn="l">
              <a:spcBef>
                <a:spcPts val="0"/>
              </a:spcBef>
              <a:spcAft>
                <a:spcPts val="0"/>
              </a:spcAft>
              <a:buNone/>
            </a:pPr>
            <a:r>
              <a:rPr lang="en-US" sz="2400">
                <a:solidFill>
                  <a:srgbClr val="000000"/>
                </a:solidFill>
                <a:latin typeface="Arial"/>
                <a:ea typeface="Arial"/>
                <a:cs typeface="Arial"/>
                <a:sym typeface="Arial"/>
              </a:rPr>
              <a:t> 020  +  152  = </a:t>
            </a:r>
            <a:r>
              <a:rPr lang="en-US" sz="2400">
                <a:solidFill>
                  <a:srgbClr val="000000"/>
                </a:solidFill>
                <a:highlight>
                  <a:srgbClr val="FFFF00"/>
                </a:highlight>
                <a:latin typeface="Arial"/>
                <a:ea typeface="Arial"/>
                <a:cs typeface="Arial"/>
                <a:sym typeface="Arial"/>
              </a:rPr>
              <a:t>172</a:t>
            </a:r>
            <a:endParaRPr sz="2400">
              <a:solidFill>
                <a:srgbClr val="000000"/>
              </a:solidFill>
              <a:highlight>
                <a:srgbClr val="FFFF00"/>
              </a:highlight>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Introduction to True Wind</a:t>
            </a:r>
            <a:endParaRPr/>
          </a:p>
        </p:txBody>
      </p:sp>
      <p:sp>
        <p:nvSpPr>
          <p:cNvPr id="68" name="Google Shape;68;p2"/>
          <p:cNvSpPr txBox="1"/>
          <p:nvPr>
            <p:ph idx="1" type="body"/>
          </p:nvPr>
        </p:nvSpPr>
        <p:spPr>
          <a:xfrm>
            <a:off x="457200" y="1041545"/>
            <a:ext cx="4040188" cy="639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2400"/>
              <a:buNone/>
            </a:pPr>
            <a:r>
              <a:rPr lang="en-US"/>
              <a:t>True Wind</a:t>
            </a:r>
            <a:endParaRPr/>
          </a:p>
        </p:txBody>
      </p:sp>
      <p:sp>
        <p:nvSpPr>
          <p:cNvPr id="69" name="Google Shape;69;p2"/>
          <p:cNvSpPr txBox="1"/>
          <p:nvPr>
            <p:ph idx="2" type="body"/>
          </p:nvPr>
        </p:nvSpPr>
        <p:spPr>
          <a:xfrm>
            <a:off x="162791" y="1681307"/>
            <a:ext cx="4334597" cy="3951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Char char="•"/>
            </a:pPr>
            <a:r>
              <a:rPr lang="en-US" sz="2000"/>
              <a:t>The wind relative to the ground.</a:t>
            </a:r>
            <a:endParaRPr/>
          </a:p>
          <a:p>
            <a:pPr indent="-215900" lvl="0" marL="342900" rtl="0" algn="l">
              <a:spcBef>
                <a:spcPts val="400"/>
              </a:spcBef>
              <a:spcAft>
                <a:spcPts val="0"/>
              </a:spcAft>
              <a:buSzPts val="2000"/>
              <a:buNone/>
            </a:pPr>
            <a:r>
              <a:t/>
            </a:r>
            <a:endParaRPr sz="2000"/>
          </a:p>
          <a:p>
            <a:pPr indent="-342900" lvl="0" marL="342900" rtl="0" algn="l">
              <a:spcBef>
                <a:spcPts val="400"/>
              </a:spcBef>
              <a:spcAft>
                <a:spcPts val="0"/>
              </a:spcAft>
              <a:buSzPts val="2000"/>
              <a:buChar char="•"/>
            </a:pPr>
            <a:r>
              <a:rPr lang="en-US" sz="2000"/>
              <a:t>What a wind instrument measures if it is affixed to the ground.</a:t>
            </a:r>
            <a:endParaRPr/>
          </a:p>
          <a:p>
            <a:pPr indent="-215900" lvl="0" marL="342900" rtl="0" algn="l">
              <a:spcBef>
                <a:spcPts val="400"/>
              </a:spcBef>
              <a:spcAft>
                <a:spcPts val="0"/>
              </a:spcAft>
              <a:buSzPts val="2000"/>
              <a:buNone/>
            </a:pPr>
            <a:r>
              <a:t/>
            </a:r>
            <a:endParaRPr sz="2000"/>
          </a:p>
          <a:p>
            <a:pPr indent="-342900" lvl="0" marL="342900" rtl="0" algn="l">
              <a:spcBef>
                <a:spcPts val="400"/>
              </a:spcBef>
              <a:spcAft>
                <a:spcPts val="0"/>
              </a:spcAft>
              <a:buSzPts val="2000"/>
              <a:buChar char="•"/>
            </a:pPr>
            <a:r>
              <a:rPr lang="en-US" sz="2000"/>
              <a:t>What you would feel on deck if the ship is completely stationary (i.e., when true = apparent.)</a:t>
            </a:r>
            <a:endParaRPr/>
          </a:p>
          <a:p>
            <a:pPr indent="-215900" lvl="0" marL="342900" rtl="0" algn="l">
              <a:spcBef>
                <a:spcPts val="400"/>
              </a:spcBef>
              <a:spcAft>
                <a:spcPts val="0"/>
              </a:spcAft>
              <a:buSzPts val="2000"/>
              <a:buNone/>
            </a:pPr>
            <a:r>
              <a:t/>
            </a:r>
            <a:endParaRPr sz="2000"/>
          </a:p>
          <a:p>
            <a:pPr indent="-342900" lvl="0" marL="342900" rtl="0" algn="l">
              <a:spcBef>
                <a:spcPts val="400"/>
              </a:spcBef>
              <a:spcAft>
                <a:spcPts val="0"/>
              </a:spcAft>
              <a:buSzPts val="2000"/>
              <a:buChar char="•"/>
            </a:pPr>
            <a:r>
              <a:rPr lang="en-US" sz="2000"/>
              <a:t>The apparent wind minus the wind induced by the ship's movement.</a:t>
            </a:r>
            <a:endParaRPr sz="2000"/>
          </a:p>
        </p:txBody>
      </p:sp>
      <p:sp>
        <p:nvSpPr>
          <p:cNvPr id="70" name="Google Shape;70;p2"/>
          <p:cNvSpPr txBox="1"/>
          <p:nvPr>
            <p:ph idx="3" type="body"/>
          </p:nvPr>
        </p:nvSpPr>
        <p:spPr>
          <a:xfrm>
            <a:off x="4645025" y="1041545"/>
            <a:ext cx="4041775" cy="6397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SzPts val="2400"/>
              <a:buNone/>
            </a:pPr>
            <a:r>
              <a:rPr lang="en-US"/>
              <a:t>Apparent Wind</a:t>
            </a:r>
            <a:endParaRPr/>
          </a:p>
        </p:txBody>
      </p:sp>
      <p:sp>
        <p:nvSpPr>
          <p:cNvPr id="71" name="Google Shape;71;p2"/>
          <p:cNvSpPr txBox="1"/>
          <p:nvPr>
            <p:ph idx="4" type="body"/>
          </p:nvPr>
        </p:nvSpPr>
        <p:spPr>
          <a:xfrm>
            <a:off x="4645025" y="1681307"/>
            <a:ext cx="4041775" cy="39512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000"/>
              <a:buChar char="•"/>
            </a:pPr>
            <a:r>
              <a:rPr lang="en-US" sz="2000"/>
              <a:t>The wind relative to the ship.</a:t>
            </a:r>
            <a:endParaRPr/>
          </a:p>
          <a:p>
            <a:pPr indent="-215900" lvl="0" marL="342900" rtl="0" algn="l">
              <a:spcBef>
                <a:spcPts val="400"/>
              </a:spcBef>
              <a:spcAft>
                <a:spcPts val="0"/>
              </a:spcAft>
              <a:buSzPts val="2000"/>
              <a:buNone/>
            </a:pPr>
            <a:r>
              <a:t/>
            </a:r>
            <a:endParaRPr sz="2000"/>
          </a:p>
          <a:p>
            <a:pPr indent="-342900" lvl="0" marL="342900" rtl="0" algn="l">
              <a:spcBef>
                <a:spcPts val="400"/>
              </a:spcBef>
              <a:spcAft>
                <a:spcPts val="0"/>
              </a:spcAft>
              <a:buSzPts val="2000"/>
              <a:buChar char="•"/>
            </a:pPr>
            <a:r>
              <a:rPr lang="en-US" sz="2000"/>
              <a:t>What a wind instrument measures when it is affixed to a moving platform.</a:t>
            </a:r>
            <a:endParaRPr/>
          </a:p>
          <a:p>
            <a:pPr indent="-215900" lvl="0" marL="342900" rtl="0" algn="l">
              <a:spcBef>
                <a:spcPts val="400"/>
              </a:spcBef>
              <a:spcAft>
                <a:spcPts val="0"/>
              </a:spcAft>
              <a:buSzPts val="2000"/>
              <a:buNone/>
            </a:pPr>
            <a:r>
              <a:t/>
            </a:r>
            <a:endParaRPr sz="2000"/>
          </a:p>
          <a:p>
            <a:pPr indent="-342900" lvl="0" marL="342900" rtl="0" algn="l">
              <a:spcBef>
                <a:spcPts val="400"/>
              </a:spcBef>
              <a:spcAft>
                <a:spcPts val="0"/>
              </a:spcAft>
              <a:buSzPts val="2000"/>
              <a:buChar char="•"/>
            </a:pPr>
            <a:r>
              <a:rPr lang="en-US" sz="2000"/>
              <a:t>The wind that you feel when standing on deck or putting your hand out of a car window.</a:t>
            </a:r>
            <a:endParaRPr sz="2000"/>
          </a:p>
          <a:p>
            <a:pPr indent="-215900" lvl="0" marL="342900" rtl="0" algn="l">
              <a:spcBef>
                <a:spcPts val="400"/>
              </a:spcBef>
              <a:spcAft>
                <a:spcPts val="0"/>
              </a:spcAft>
              <a:buSzPts val="2000"/>
              <a:buNone/>
            </a:pPr>
            <a:r>
              <a:t/>
            </a:r>
            <a:endParaRPr sz="2000"/>
          </a:p>
          <a:p>
            <a:pPr indent="-342900" lvl="0" marL="342900" rtl="0" algn="l">
              <a:spcBef>
                <a:spcPts val="400"/>
              </a:spcBef>
              <a:spcAft>
                <a:spcPts val="0"/>
              </a:spcAft>
              <a:buSzPts val="2000"/>
              <a:buChar char="•"/>
            </a:pPr>
            <a:r>
              <a:rPr lang="en-US" sz="2000"/>
              <a:t>Vector sum of the true wind and the wind induced by the ship's movement.</a:t>
            </a:r>
            <a:endParaRPr sz="2000"/>
          </a:p>
          <a:p>
            <a:pPr indent="-215900" lvl="0" marL="342900" rtl="0" algn="l">
              <a:spcBef>
                <a:spcPts val="400"/>
              </a:spcBef>
              <a:spcAft>
                <a:spcPts val="0"/>
              </a:spcAft>
              <a:buSzPts val="2000"/>
              <a:buNone/>
            </a:pPr>
            <a:r>
              <a:t/>
            </a:r>
            <a:endParaRPr sz="2000"/>
          </a:p>
          <a:p>
            <a:pPr indent="-215900" lvl="0" marL="342900" rtl="0" algn="l">
              <a:spcBef>
                <a:spcPts val="400"/>
              </a:spcBef>
              <a:spcAft>
                <a:spcPts val="0"/>
              </a:spcAft>
              <a:buSzPts val="2000"/>
              <a:buNone/>
            </a:pPr>
            <a:r>
              <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0"/>
          <p:cNvSpPr/>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FF0000"/>
                </a:solidFill>
                <a:latin typeface="Arial"/>
                <a:ea typeface="Arial"/>
                <a:cs typeface="Arial"/>
                <a:sym typeface="Arial"/>
              </a:rPr>
              <a:t>Averaging Errors</a:t>
            </a:r>
            <a:endParaRPr/>
          </a:p>
        </p:txBody>
      </p:sp>
      <p:pic>
        <p:nvPicPr>
          <p:cNvPr id="386" name="Google Shape;386;p20"/>
          <p:cNvPicPr preferRelativeResize="0"/>
          <p:nvPr/>
        </p:nvPicPr>
        <p:blipFill rotWithShape="1">
          <a:blip r:embed="rId3">
            <a:alphaModFix/>
          </a:blip>
          <a:srcRect b="0" l="-25204" r="-25204" t="0"/>
          <a:stretch/>
        </p:blipFill>
        <p:spPr>
          <a:xfrm>
            <a:off x="381000" y="1246188"/>
            <a:ext cx="8382000" cy="4648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21"/>
          <p:cNvSpPr/>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FF0000"/>
                </a:solidFill>
                <a:latin typeface="Arial"/>
                <a:ea typeface="Arial"/>
                <a:cs typeface="Arial"/>
                <a:sym typeface="Arial"/>
              </a:rPr>
              <a:t>Turning Ship Alters Apparent Wind</a:t>
            </a:r>
            <a:endParaRPr/>
          </a:p>
        </p:txBody>
      </p:sp>
      <p:pic>
        <p:nvPicPr>
          <p:cNvPr id="393" name="Google Shape;393;p21"/>
          <p:cNvPicPr preferRelativeResize="0"/>
          <p:nvPr/>
        </p:nvPicPr>
        <p:blipFill rotWithShape="1">
          <a:blip r:embed="rId3">
            <a:alphaModFix/>
          </a:blip>
          <a:srcRect b="0" l="-26753" r="-26752" t="0"/>
          <a:stretch/>
        </p:blipFill>
        <p:spPr>
          <a:xfrm>
            <a:off x="381000" y="1246188"/>
            <a:ext cx="8382000" cy="4648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2"/>
          <p:cNvSpPr/>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FF0000"/>
                </a:solidFill>
                <a:latin typeface="Arial"/>
                <a:ea typeface="Arial"/>
                <a:cs typeface="Arial"/>
                <a:sym typeface="Arial"/>
              </a:rPr>
              <a:t>Incorrect Averaging Method</a:t>
            </a:r>
            <a:endParaRPr/>
          </a:p>
        </p:txBody>
      </p:sp>
      <p:graphicFrame>
        <p:nvGraphicFramePr>
          <p:cNvPr id="400" name="Google Shape;400;p22"/>
          <p:cNvGraphicFramePr/>
          <p:nvPr/>
        </p:nvGraphicFramePr>
        <p:xfrm>
          <a:off x="404812" y="1096327"/>
          <a:ext cx="3000000" cy="3000000"/>
        </p:xfrm>
        <a:graphic>
          <a:graphicData uri="http://schemas.openxmlformats.org/drawingml/2006/table">
            <a:tbl>
              <a:tblPr bandRow="1" firstRow="1">
                <a:noFill/>
                <a:tableStyleId>{D74B6E59-E943-4040-A281-E61998A9EA89}</a:tableStyleId>
              </a:tblPr>
              <a:tblGrid>
                <a:gridCol w="1190625"/>
                <a:gridCol w="1190625"/>
                <a:gridCol w="1190625"/>
                <a:gridCol w="1190625"/>
                <a:gridCol w="1190625"/>
                <a:gridCol w="1190625"/>
                <a:gridCol w="1190625"/>
              </a:tblGrid>
              <a:tr h="571500">
                <a:tc>
                  <a:txBody>
                    <a:bodyPr/>
                    <a:lstStyle/>
                    <a:p>
                      <a:pPr indent="0" lvl="0" marL="0" marR="0" rtl="0" algn="ctr">
                        <a:spcBef>
                          <a:spcPts val="0"/>
                        </a:spcBef>
                        <a:spcAft>
                          <a:spcPts val="0"/>
                        </a:spcAft>
                        <a:buNone/>
                      </a:pPr>
                      <a:r>
                        <a:rPr lang="en-US" sz="1600" u="none" cap="none" strike="noStrike"/>
                        <a:t>Course​</a:t>
                      </a:r>
                      <a:endParaRPr b="0" i="0" sz="1800" u="none" cap="none" strike="noStrike">
                        <a:solidFill>
                          <a:srgbClr val="000000"/>
                        </a:solidFill>
                      </a:endParaRPr>
                    </a:p>
                  </a:txBody>
                  <a:tcPr marT="45725" marB="45725" marR="91450" marL="91450">
                    <a:solidFill>
                      <a:srgbClr val="0070C0"/>
                    </a:solidFill>
                  </a:tcPr>
                </a:tc>
                <a:tc>
                  <a:txBody>
                    <a:bodyPr/>
                    <a:lstStyle/>
                    <a:p>
                      <a:pPr indent="0" lvl="0" marL="0" marR="0" rtl="0" algn="ctr">
                        <a:spcBef>
                          <a:spcPts val="0"/>
                        </a:spcBef>
                        <a:spcAft>
                          <a:spcPts val="0"/>
                        </a:spcAft>
                        <a:buNone/>
                      </a:pPr>
                      <a:r>
                        <a:rPr lang="en-US" sz="1600" u="none" cap="none" strike="noStrike"/>
                        <a:t>Speed​</a:t>
                      </a:r>
                      <a:endParaRPr b="0" i="0" sz="1800" u="none" cap="none" strike="noStrike">
                        <a:solidFill>
                          <a:srgbClr val="000000"/>
                        </a:solidFill>
                      </a:endParaRPr>
                    </a:p>
                  </a:txBody>
                  <a:tcPr marT="45725" marB="45725" marR="91450" marL="91450">
                    <a:solidFill>
                      <a:srgbClr val="0070C0"/>
                    </a:solidFill>
                  </a:tcPr>
                </a:tc>
                <a:tc>
                  <a:txBody>
                    <a:bodyPr/>
                    <a:lstStyle/>
                    <a:p>
                      <a:pPr indent="0" lvl="0" marL="0" marR="0" rtl="0" algn="ctr">
                        <a:spcBef>
                          <a:spcPts val="0"/>
                        </a:spcBef>
                        <a:spcAft>
                          <a:spcPts val="0"/>
                        </a:spcAft>
                        <a:buNone/>
                      </a:pPr>
                      <a:r>
                        <a:rPr lang="en-US" sz="1600" u="none" cap="none" strike="noStrike"/>
                        <a:t>Heading​</a:t>
                      </a:r>
                      <a:endParaRPr b="0" i="0" sz="1800" u="none" cap="none" strike="noStrike">
                        <a:solidFill>
                          <a:srgbClr val="000000"/>
                        </a:solidFill>
                      </a:endParaRPr>
                    </a:p>
                  </a:txBody>
                  <a:tcPr marT="45725" marB="45725" marR="91450" marL="91450">
                    <a:solidFill>
                      <a:srgbClr val="0070C0"/>
                    </a:solidFill>
                  </a:tcPr>
                </a:tc>
                <a:tc>
                  <a:txBody>
                    <a:bodyPr/>
                    <a:lstStyle/>
                    <a:p>
                      <a:pPr indent="0" lvl="0" marL="0" marR="0" rtl="0" algn="ctr">
                        <a:spcBef>
                          <a:spcPts val="0"/>
                        </a:spcBef>
                        <a:spcAft>
                          <a:spcPts val="0"/>
                        </a:spcAft>
                        <a:buNone/>
                      </a:pPr>
                      <a:r>
                        <a:rPr lang="en-US" sz="1600" u="none" cap="none" strike="noStrike"/>
                        <a:t>P. Wind Direction​</a:t>
                      </a:r>
                      <a:endParaRPr b="0" i="0" sz="1800" u="none" cap="none" strike="noStrike">
                        <a:solidFill>
                          <a:srgbClr val="000000"/>
                        </a:solidFill>
                      </a:endParaRPr>
                    </a:p>
                  </a:txBody>
                  <a:tcPr marT="45725" marB="45725" marR="91450" marL="91450">
                    <a:solidFill>
                      <a:srgbClr val="0070C0"/>
                    </a:solidFill>
                  </a:tcPr>
                </a:tc>
                <a:tc>
                  <a:txBody>
                    <a:bodyPr/>
                    <a:lstStyle/>
                    <a:p>
                      <a:pPr indent="0" lvl="0" marL="0" marR="0" rtl="0" algn="ctr">
                        <a:spcBef>
                          <a:spcPts val="0"/>
                        </a:spcBef>
                        <a:spcAft>
                          <a:spcPts val="0"/>
                        </a:spcAft>
                        <a:buNone/>
                      </a:pPr>
                      <a:r>
                        <a:rPr lang="en-US" sz="1600" u="none" cap="none" strike="noStrike"/>
                        <a:t>P. Wind Speed​</a:t>
                      </a:r>
                      <a:endParaRPr b="0" i="0" sz="1800" u="none" cap="none" strike="noStrike">
                        <a:solidFill>
                          <a:srgbClr val="000000"/>
                        </a:solidFill>
                      </a:endParaRPr>
                    </a:p>
                  </a:txBody>
                  <a:tcPr marT="45725" marB="45725" marR="91450" marL="91450">
                    <a:solidFill>
                      <a:srgbClr val="0070C0"/>
                    </a:solidFill>
                  </a:tcPr>
                </a:tc>
                <a:tc>
                  <a:txBody>
                    <a:bodyPr/>
                    <a:lstStyle/>
                    <a:p>
                      <a:pPr indent="0" lvl="0" marL="0" marR="0" rtl="0" algn="ctr">
                        <a:spcBef>
                          <a:spcPts val="0"/>
                        </a:spcBef>
                        <a:spcAft>
                          <a:spcPts val="0"/>
                        </a:spcAft>
                        <a:buNone/>
                      </a:pPr>
                      <a:r>
                        <a:rPr lang="en-US" sz="1600" u="none" cap="none" strike="noStrike"/>
                        <a:t>True Wind Direction​</a:t>
                      </a:r>
                      <a:endParaRPr b="0" i="0" sz="1800" u="none" cap="none" strike="noStrike">
                        <a:solidFill>
                          <a:srgbClr val="000000"/>
                        </a:solidFill>
                      </a:endParaRPr>
                    </a:p>
                  </a:txBody>
                  <a:tcPr marT="45725" marB="45725" marR="91450" marL="91450">
                    <a:solidFill>
                      <a:srgbClr val="0070C0"/>
                    </a:solidFill>
                  </a:tcPr>
                </a:tc>
                <a:tc>
                  <a:txBody>
                    <a:bodyPr/>
                    <a:lstStyle/>
                    <a:p>
                      <a:pPr indent="0" lvl="0" marL="0" marR="0" rtl="0" algn="ctr">
                        <a:spcBef>
                          <a:spcPts val="0"/>
                        </a:spcBef>
                        <a:spcAft>
                          <a:spcPts val="0"/>
                        </a:spcAft>
                        <a:buNone/>
                      </a:pPr>
                      <a:r>
                        <a:rPr lang="en-US" sz="1600" u="none" cap="none" strike="noStrike"/>
                        <a:t>True Wind Speed​</a:t>
                      </a:r>
                      <a:endParaRPr b="0" i="0" sz="1800" u="none" cap="none" strike="noStrike">
                        <a:solidFill>
                          <a:srgbClr val="000000"/>
                        </a:solidFill>
                      </a:endParaRPr>
                    </a:p>
                  </a:txBody>
                  <a:tcPr marT="45725" marB="45725" marR="91450" marL="91450">
                    <a:solidFill>
                      <a:srgbClr val="0070C0"/>
                    </a:solidFill>
                  </a:tcPr>
                </a:tc>
              </a:tr>
              <a:tr h="371475">
                <a:tc>
                  <a:txBody>
                    <a:bodyPr/>
                    <a:lstStyle/>
                    <a:p>
                      <a:pPr indent="0" lvl="0" marL="0" marR="0" rtl="0" algn="r">
                        <a:spcBef>
                          <a:spcPts val="0"/>
                        </a:spcBef>
                        <a:spcAft>
                          <a:spcPts val="0"/>
                        </a:spcAft>
                        <a:buNone/>
                      </a:pPr>
                      <a:r>
                        <a:rPr lang="en-US" sz="1800" u="none" cap="none" strike="noStrike"/>
                        <a:t>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300.0​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10.0​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r>
              <a:tr h="371475">
                <a:tc>
                  <a:txBody>
                    <a:bodyPr/>
                    <a:lstStyle/>
                    <a:p>
                      <a:pPr indent="0" lvl="0" marL="0" marR="0" rtl="0" algn="r">
                        <a:spcBef>
                          <a:spcPts val="0"/>
                        </a:spcBef>
                        <a:spcAft>
                          <a:spcPts val="0"/>
                        </a:spcAft>
                        <a:buNone/>
                      </a:pPr>
                      <a:r>
                        <a:rPr lang="en-US" sz="1800" u="none" cap="none" strike="noStrike"/>
                        <a:t>350.0​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350.0​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305.0​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10.5​</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r>
              <a:tr h="371475">
                <a:tc>
                  <a:txBody>
                    <a:bodyPr/>
                    <a:lstStyle/>
                    <a:p>
                      <a:pPr indent="0" lvl="0" marL="0" marR="0" rtl="0" algn="r">
                        <a:spcBef>
                          <a:spcPts val="0"/>
                        </a:spcBef>
                        <a:spcAft>
                          <a:spcPts val="0"/>
                        </a:spcAft>
                        <a:buNone/>
                      </a:pPr>
                      <a:r>
                        <a:rPr lang="en-US" sz="1800" u="none" cap="none" strike="noStrike"/>
                        <a:t>340.0​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340.0​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310.0​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11.0​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r>
              <a:tr h="371475">
                <a:tc>
                  <a:txBody>
                    <a:bodyPr/>
                    <a:lstStyle/>
                    <a:p>
                      <a:pPr indent="0" lvl="0" marL="0" marR="0" rtl="0" algn="r">
                        <a:spcBef>
                          <a:spcPts val="0"/>
                        </a:spcBef>
                        <a:spcAft>
                          <a:spcPts val="0"/>
                        </a:spcAft>
                        <a:buNone/>
                      </a:pPr>
                      <a:r>
                        <a:rPr lang="en-US" sz="1800" u="none" cap="none" strike="noStrike"/>
                        <a:t>330.0​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330.0​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315.0​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11.5​</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r>
              <a:tr h="371475">
                <a:tc>
                  <a:txBody>
                    <a:bodyPr/>
                    <a:lstStyle/>
                    <a:p>
                      <a:pPr indent="0" lvl="0" marL="0" marR="0" rtl="0" algn="r">
                        <a:spcBef>
                          <a:spcPts val="0"/>
                        </a:spcBef>
                        <a:spcAft>
                          <a:spcPts val="0"/>
                        </a:spcAft>
                        <a:buNone/>
                      </a:pPr>
                      <a:r>
                        <a:rPr lang="en-US" sz="1800" u="none" cap="none" strike="noStrike"/>
                        <a:t>320.0​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320.0​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320.0​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12.0​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r>
              <a:tr h="371475">
                <a:tc>
                  <a:txBody>
                    <a:bodyPr/>
                    <a:lstStyle/>
                    <a:p>
                      <a:pPr indent="0" lvl="0" marL="0" marR="0" rtl="0" algn="r">
                        <a:spcBef>
                          <a:spcPts val="0"/>
                        </a:spcBef>
                        <a:spcAft>
                          <a:spcPts val="0"/>
                        </a:spcAft>
                        <a:buNone/>
                      </a:pPr>
                      <a:r>
                        <a:rPr lang="en-US" sz="1800" u="none" cap="none" strike="noStrike"/>
                        <a:t>310.0​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310.0​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330.0​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13.0​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r>
              <a:tr h="371475">
                <a:tc>
                  <a:txBody>
                    <a:bodyPr/>
                    <a:lstStyle/>
                    <a:p>
                      <a:pPr indent="0" lvl="0" marL="0" marR="0" rtl="0" algn="r">
                        <a:spcBef>
                          <a:spcPts val="0"/>
                        </a:spcBef>
                        <a:spcAft>
                          <a:spcPts val="0"/>
                        </a:spcAft>
                        <a:buNone/>
                      </a:pPr>
                      <a:r>
                        <a:rPr lang="en-US" sz="1800" u="none" cap="none" strike="noStrike"/>
                        <a:t>300.0​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300.0​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340.0​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13.5​</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r>
              <a:tr h="371475">
                <a:tc>
                  <a:txBody>
                    <a:bodyPr/>
                    <a:lstStyle/>
                    <a:p>
                      <a:pPr indent="0" lvl="0" marL="0" marR="0" rtl="0" algn="r">
                        <a:spcBef>
                          <a:spcPts val="0"/>
                        </a:spcBef>
                        <a:spcAft>
                          <a:spcPts val="0"/>
                        </a:spcAft>
                        <a:buNone/>
                      </a:pPr>
                      <a:r>
                        <a:rPr lang="en-US" sz="1800" u="none" cap="none" strike="noStrike"/>
                        <a:t>290.0​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290.0​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350.0​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14.0​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r>
              <a:tr h="371475">
                <a:tc>
                  <a:txBody>
                    <a:bodyPr/>
                    <a:lstStyle/>
                    <a:p>
                      <a:pPr indent="0" lvl="0" marL="0" marR="0" rtl="0" algn="r">
                        <a:spcBef>
                          <a:spcPts val="0"/>
                        </a:spcBef>
                        <a:spcAft>
                          <a:spcPts val="0"/>
                        </a:spcAft>
                        <a:buNone/>
                      </a:pPr>
                      <a:r>
                        <a:rPr lang="en-US" sz="1800" u="none" cap="none" strike="noStrike"/>
                        <a:t>280.0​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280.0​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355.0​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14.5​</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r>
              <a:tr h="371475">
                <a:tc>
                  <a:txBody>
                    <a:bodyPr/>
                    <a:lstStyle/>
                    <a:p>
                      <a:pPr indent="0" lvl="0" marL="0" marR="0" rtl="0" algn="r">
                        <a:spcBef>
                          <a:spcPts val="0"/>
                        </a:spcBef>
                        <a:spcAft>
                          <a:spcPts val="0"/>
                        </a:spcAft>
                        <a:buNone/>
                      </a:pPr>
                      <a:r>
                        <a:rPr lang="en-US" sz="1800" u="none" cap="none" strike="noStrike"/>
                        <a:t>270.0​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270.0​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15.0​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r>
              <a:tr h="371475">
                <a:tc>
                  <a:txBody>
                    <a:bodyPr/>
                    <a:lstStyle/>
                    <a:p>
                      <a:pPr indent="0" lvl="0" marL="0" marR="0" rtl="0" algn="r">
                        <a:spcBef>
                          <a:spcPts val="0"/>
                        </a:spcBef>
                        <a:spcAft>
                          <a:spcPts val="0"/>
                        </a:spcAft>
                        <a:buNone/>
                      </a:pPr>
                      <a:r>
                        <a:rPr lang="en-US" sz="1800" u="none" cap="none" strike="noStrike">
                          <a:solidFill>
                            <a:srgbClr val="FF0000"/>
                          </a:solidFill>
                        </a:rPr>
                        <a:t>315.0​</a:t>
                      </a:r>
                      <a:endParaRPr b="0" i="0" sz="1800" u="none" cap="none" strike="noStrike">
                        <a:solidFill>
                          <a:srgbClr val="FF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FF0000"/>
                          </a:solidFill>
                        </a:rPr>
                        <a:t>5.0​</a:t>
                      </a:r>
                      <a:endParaRPr b="0" i="0" sz="1800" u="none" cap="none" strike="noStrike">
                        <a:solidFill>
                          <a:srgbClr val="FF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FF0000"/>
                          </a:solidFill>
                        </a:rPr>
                        <a:t>315.0​</a:t>
                      </a:r>
                      <a:endParaRPr b="0" i="0" sz="1800" u="none" cap="none" strike="noStrike">
                        <a:solidFill>
                          <a:srgbClr val="FF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FF0000"/>
                          </a:solidFill>
                        </a:rPr>
                        <a:t>331.2​</a:t>
                      </a:r>
                      <a:endParaRPr b="0" i="0" sz="1800" u="none" cap="none" strike="noStrike">
                        <a:solidFill>
                          <a:srgbClr val="FF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FF0000"/>
                          </a:solidFill>
                        </a:rPr>
                        <a:t>11.7​</a:t>
                      </a:r>
                      <a:endParaRPr b="0" i="0" sz="1800" u="none" cap="none" strike="noStrike">
                        <a:solidFill>
                          <a:srgbClr val="FF0000"/>
                        </a:solidFill>
                      </a:endParaRPr>
                    </a:p>
                  </a:txBody>
                  <a:tcPr marT="45725" marB="45725" marR="91450" marL="91450"/>
                </a:tc>
                <a:tc>
                  <a:txBody>
                    <a:bodyPr/>
                    <a:lstStyle/>
                    <a:p>
                      <a:pPr indent="0" lvl="0" marL="0" marR="0" rtl="0" algn="r">
                        <a:spcBef>
                          <a:spcPts val="0"/>
                        </a:spcBef>
                        <a:spcAft>
                          <a:spcPts val="0"/>
                        </a:spcAft>
                        <a:buNone/>
                      </a:pPr>
                      <a:r>
                        <a:rPr b="1" lang="en-US" sz="1800" u="none" cap="none" strike="noStrike">
                          <a:solidFill>
                            <a:srgbClr val="FF0000"/>
                          </a:solidFill>
                        </a:rPr>
                        <a:t>271.1​</a:t>
                      </a:r>
                      <a:endParaRPr b="1" i="0" sz="1800" u="none" cap="none" strike="noStrike">
                        <a:solidFill>
                          <a:srgbClr val="FF0000"/>
                        </a:solidFill>
                      </a:endParaRPr>
                    </a:p>
                  </a:txBody>
                  <a:tcPr marT="45725" marB="45725" marR="91450" marL="91450"/>
                </a:tc>
                <a:tc>
                  <a:txBody>
                    <a:bodyPr/>
                    <a:lstStyle/>
                    <a:p>
                      <a:pPr indent="0" lvl="0" marL="0" marR="0" rtl="0" algn="r">
                        <a:spcBef>
                          <a:spcPts val="0"/>
                        </a:spcBef>
                        <a:spcAft>
                          <a:spcPts val="0"/>
                        </a:spcAft>
                        <a:buNone/>
                      </a:pPr>
                      <a:r>
                        <a:rPr b="1" lang="en-US" sz="1800" u="none" cap="none" strike="noStrike">
                          <a:solidFill>
                            <a:srgbClr val="FF0000"/>
                          </a:solidFill>
                        </a:rPr>
                        <a:t>8.1​</a:t>
                      </a:r>
                      <a:endParaRPr b="1" i="0" sz="1800" u="none" cap="none" strike="noStrike">
                        <a:solidFill>
                          <a:srgbClr val="FF0000"/>
                        </a:solidFill>
                      </a:endParaRPr>
                    </a:p>
                  </a:txBody>
                  <a:tcPr marT="45725" marB="45725" marR="91450" marL="91450"/>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23"/>
          <p:cNvSpPr/>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FF0000"/>
                </a:solidFill>
                <a:latin typeface="Arial"/>
                <a:ea typeface="Arial"/>
                <a:cs typeface="Arial"/>
                <a:sym typeface="Arial"/>
              </a:rPr>
              <a:t>Correct Averaging Method</a:t>
            </a:r>
            <a:endParaRPr/>
          </a:p>
        </p:txBody>
      </p:sp>
      <p:graphicFrame>
        <p:nvGraphicFramePr>
          <p:cNvPr id="407" name="Google Shape;407;p23"/>
          <p:cNvGraphicFramePr/>
          <p:nvPr/>
        </p:nvGraphicFramePr>
        <p:xfrm>
          <a:off x="404812" y="1096327"/>
          <a:ext cx="3000000" cy="3000000"/>
        </p:xfrm>
        <a:graphic>
          <a:graphicData uri="http://schemas.openxmlformats.org/drawingml/2006/table">
            <a:tbl>
              <a:tblPr bandRow="1" firstRow="1">
                <a:noFill/>
                <a:tableStyleId>{D74B6E59-E943-4040-A281-E61998A9EA89}</a:tableStyleId>
              </a:tblPr>
              <a:tblGrid>
                <a:gridCol w="1190625"/>
                <a:gridCol w="1190625"/>
                <a:gridCol w="1190625"/>
                <a:gridCol w="1190625"/>
                <a:gridCol w="1190625"/>
                <a:gridCol w="1190625"/>
                <a:gridCol w="1190625"/>
              </a:tblGrid>
              <a:tr h="571500">
                <a:tc>
                  <a:txBody>
                    <a:bodyPr/>
                    <a:lstStyle/>
                    <a:p>
                      <a:pPr indent="0" lvl="0" marL="0" marR="0" rtl="0" algn="ctr">
                        <a:spcBef>
                          <a:spcPts val="0"/>
                        </a:spcBef>
                        <a:spcAft>
                          <a:spcPts val="0"/>
                        </a:spcAft>
                        <a:buNone/>
                      </a:pPr>
                      <a:r>
                        <a:rPr lang="en-US" sz="1600" u="none" cap="none" strike="noStrike"/>
                        <a:t>Course​</a:t>
                      </a:r>
                      <a:endParaRPr b="0" i="0" sz="1800" u="none" cap="none" strike="noStrike">
                        <a:solidFill>
                          <a:srgbClr val="000000"/>
                        </a:solidFill>
                      </a:endParaRPr>
                    </a:p>
                  </a:txBody>
                  <a:tcPr marT="45725" marB="45725" marR="91450" marL="91450">
                    <a:solidFill>
                      <a:srgbClr val="0070C0"/>
                    </a:solidFill>
                  </a:tcPr>
                </a:tc>
                <a:tc>
                  <a:txBody>
                    <a:bodyPr/>
                    <a:lstStyle/>
                    <a:p>
                      <a:pPr indent="0" lvl="0" marL="0" marR="0" rtl="0" algn="ctr">
                        <a:spcBef>
                          <a:spcPts val="0"/>
                        </a:spcBef>
                        <a:spcAft>
                          <a:spcPts val="0"/>
                        </a:spcAft>
                        <a:buNone/>
                      </a:pPr>
                      <a:r>
                        <a:rPr lang="en-US" sz="1600" u="none" cap="none" strike="noStrike"/>
                        <a:t>Speed​</a:t>
                      </a:r>
                      <a:endParaRPr b="0" i="0" sz="1800" u="none" cap="none" strike="noStrike">
                        <a:solidFill>
                          <a:srgbClr val="000000"/>
                        </a:solidFill>
                      </a:endParaRPr>
                    </a:p>
                  </a:txBody>
                  <a:tcPr marT="45725" marB="45725" marR="91450" marL="91450">
                    <a:solidFill>
                      <a:srgbClr val="0070C0"/>
                    </a:solidFill>
                  </a:tcPr>
                </a:tc>
                <a:tc>
                  <a:txBody>
                    <a:bodyPr/>
                    <a:lstStyle/>
                    <a:p>
                      <a:pPr indent="0" lvl="0" marL="0" marR="0" rtl="0" algn="ctr">
                        <a:spcBef>
                          <a:spcPts val="0"/>
                        </a:spcBef>
                        <a:spcAft>
                          <a:spcPts val="0"/>
                        </a:spcAft>
                        <a:buNone/>
                      </a:pPr>
                      <a:r>
                        <a:rPr lang="en-US" sz="1600" u="none" cap="none" strike="noStrike"/>
                        <a:t>Heading​</a:t>
                      </a:r>
                      <a:endParaRPr b="0" i="0" sz="1800" u="none" cap="none" strike="noStrike">
                        <a:solidFill>
                          <a:srgbClr val="000000"/>
                        </a:solidFill>
                      </a:endParaRPr>
                    </a:p>
                  </a:txBody>
                  <a:tcPr marT="45725" marB="45725" marR="91450" marL="91450">
                    <a:solidFill>
                      <a:srgbClr val="0070C0"/>
                    </a:solidFill>
                  </a:tcPr>
                </a:tc>
                <a:tc>
                  <a:txBody>
                    <a:bodyPr/>
                    <a:lstStyle/>
                    <a:p>
                      <a:pPr indent="0" lvl="0" marL="0" marR="0" rtl="0" algn="ctr">
                        <a:spcBef>
                          <a:spcPts val="0"/>
                        </a:spcBef>
                        <a:spcAft>
                          <a:spcPts val="0"/>
                        </a:spcAft>
                        <a:buNone/>
                      </a:pPr>
                      <a:r>
                        <a:rPr lang="en-US" sz="1600" u="none" cap="none" strike="noStrike"/>
                        <a:t>P. Wind Dir​</a:t>
                      </a:r>
                      <a:endParaRPr b="0" i="0" sz="1800" u="none" cap="none" strike="noStrike">
                        <a:solidFill>
                          <a:srgbClr val="000000"/>
                        </a:solidFill>
                      </a:endParaRPr>
                    </a:p>
                  </a:txBody>
                  <a:tcPr marT="45725" marB="45725" marR="91450" marL="91450">
                    <a:solidFill>
                      <a:srgbClr val="0070C0"/>
                    </a:solidFill>
                  </a:tcPr>
                </a:tc>
                <a:tc>
                  <a:txBody>
                    <a:bodyPr/>
                    <a:lstStyle/>
                    <a:p>
                      <a:pPr indent="0" lvl="0" marL="0" marR="0" rtl="0" algn="ctr">
                        <a:spcBef>
                          <a:spcPts val="0"/>
                        </a:spcBef>
                        <a:spcAft>
                          <a:spcPts val="0"/>
                        </a:spcAft>
                        <a:buNone/>
                      </a:pPr>
                      <a:r>
                        <a:rPr lang="en-US" sz="1600" u="none" cap="none" strike="noStrike"/>
                        <a:t>P. Wind Speed​</a:t>
                      </a:r>
                      <a:endParaRPr b="0" i="0" sz="1800" u="none" cap="none" strike="noStrike">
                        <a:solidFill>
                          <a:srgbClr val="000000"/>
                        </a:solidFill>
                      </a:endParaRPr>
                    </a:p>
                  </a:txBody>
                  <a:tcPr marT="45725" marB="45725" marR="91450" marL="91450">
                    <a:solidFill>
                      <a:srgbClr val="0070C0"/>
                    </a:solidFill>
                  </a:tcPr>
                </a:tc>
                <a:tc>
                  <a:txBody>
                    <a:bodyPr/>
                    <a:lstStyle/>
                    <a:p>
                      <a:pPr indent="0" lvl="0" marL="0" marR="0" rtl="0" algn="ctr">
                        <a:spcBef>
                          <a:spcPts val="0"/>
                        </a:spcBef>
                        <a:spcAft>
                          <a:spcPts val="0"/>
                        </a:spcAft>
                        <a:buNone/>
                      </a:pPr>
                      <a:r>
                        <a:rPr lang="en-US" sz="1600" u="none" cap="none" strike="noStrike"/>
                        <a:t>True Wind Dir​</a:t>
                      </a:r>
                      <a:endParaRPr b="0" i="0" sz="1800" u="none" cap="none" strike="noStrike">
                        <a:solidFill>
                          <a:srgbClr val="000000"/>
                        </a:solidFill>
                      </a:endParaRPr>
                    </a:p>
                  </a:txBody>
                  <a:tcPr marT="45725" marB="45725" marR="91450" marL="91450">
                    <a:solidFill>
                      <a:srgbClr val="0070C0"/>
                    </a:solidFill>
                  </a:tcPr>
                </a:tc>
                <a:tc>
                  <a:txBody>
                    <a:bodyPr/>
                    <a:lstStyle/>
                    <a:p>
                      <a:pPr indent="0" lvl="0" marL="0" marR="0" rtl="0" algn="ctr">
                        <a:spcBef>
                          <a:spcPts val="0"/>
                        </a:spcBef>
                        <a:spcAft>
                          <a:spcPts val="0"/>
                        </a:spcAft>
                        <a:buNone/>
                      </a:pPr>
                      <a:r>
                        <a:rPr lang="en-US" sz="1600" u="none" cap="none" strike="noStrike"/>
                        <a:t>True Wind Speed​</a:t>
                      </a:r>
                      <a:endParaRPr b="0" i="0" sz="1800" u="none" cap="none" strike="noStrike">
                        <a:solidFill>
                          <a:srgbClr val="000000"/>
                        </a:solidFill>
                      </a:endParaRPr>
                    </a:p>
                  </a:txBody>
                  <a:tcPr marT="45725" marB="45725" marR="91450" marL="91450">
                    <a:solidFill>
                      <a:srgbClr val="0070C0"/>
                    </a:solidFill>
                  </a:tcPr>
                </a:tc>
              </a:tr>
              <a:tr h="371475">
                <a:tc>
                  <a:txBody>
                    <a:bodyPr/>
                    <a:lstStyle/>
                    <a:p>
                      <a:pPr indent="0" lvl="0" marL="0" marR="0" rtl="0" algn="r">
                        <a:spcBef>
                          <a:spcPts val="0"/>
                        </a:spcBef>
                        <a:spcAft>
                          <a:spcPts val="0"/>
                        </a:spcAft>
                        <a:buNone/>
                      </a:pPr>
                      <a:r>
                        <a:rPr lang="en-US" sz="1800" u="none" cap="none" strike="noStrike"/>
                        <a:t>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300.0​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10.0​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0070C0"/>
                          </a:solidFill>
                        </a:rPr>
                        <a:t>270.0​</a:t>
                      </a:r>
                      <a:endParaRPr b="0" i="0" sz="1800" u="none" cap="none" strike="noStrike">
                        <a:solidFill>
                          <a:srgbClr val="0070C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0070C0"/>
                          </a:solidFill>
                        </a:rPr>
                        <a:t>8.7​</a:t>
                      </a:r>
                      <a:endParaRPr b="0" i="0" sz="1800" u="none" cap="none" strike="noStrike">
                        <a:solidFill>
                          <a:srgbClr val="0070C0"/>
                        </a:solidFill>
                      </a:endParaRPr>
                    </a:p>
                  </a:txBody>
                  <a:tcPr marT="45725" marB="45725" marR="91450" marL="91450"/>
                </a:tc>
              </a:tr>
              <a:tr h="371475">
                <a:tc>
                  <a:txBody>
                    <a:bodyPr/>
                    <a:lstStyle/>
                    <a:p>
                      <a:pPr indent="0" lvl="0" marL="0" marR="0" rtl="0" algn="r">
                        <a:spcBef>
                          <a:spcPts val="0"/>
                        </a:spcBef>
                        <a:spcAft>
                          <a:spcPts val="0"/>
                        </a:spcAft>
                        <a:buNone/>
                      </a:pPr>
                      <a:r>
                        <a:rPr lang="en-US" sz="1800" u="none" cap="none" strike="noStrike"/>
                        <a:t>350.0​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350.0​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305.0​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10.5​</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0070C0"/>
                          </a:solidFill>
                        </a:rPr>
                        <a:t>266.8​</a:t>
                      </a:r>
                      <a:endParaRPr b="0" i="0" sz="1800" u="none" cap="none" strike="noStrike">
                        <a:solidFill>
                          <a:srgbClr val="0070C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0070C0"/>
                          </a:solidFill>
                        </a:rPr>
                        <a:t>8.7​</a:t>
                      </a:r>
                      <a:endParaRPr b="0" i="0" sz="1800" u="none" cap="none" strike="noStrike">
                        <a:solidFill>
                          <a:srgbClr val="0070C0"/>
                        </a:solidFill>
                      </a:endParaRPr>
                    </a:p>
                  </a:txBody>
                  <a:tcPr marT="45725" marB="45725" marR="91450" marL="91450"/>
                </a:tc>
              </a:tr>
              <a:tr h="371475">
                <a:tc>
                  <a:txBody>
                    <a:bodyPr/>
                    <a:lstStyle/>
                    <a:p>
                      <a:pPr indent="0" lvl="0" marL="0" marR="0" rtl="0" algn="r">
                        <a:spcBef>
                          <a:spcPts val="0"/>
                        </a:spcBef>
                        <a:spcAft>
                          <a:spcPts val="0"/>
                        </a:spcAft>
                        <a:buNone/>
                      </a:pPr>
                      <a:r>
                        <a:rPr lang="en-US" sz="1800" u="none" cap="none" strike="noStrike"/>
                        <a:t>340.0​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340.0​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310.0​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11.0​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0070C0"/>
                          </a:solidFill>
                        </a:rPr>
                        <a:t>263.8​</a:t>
                      </a:r>
                      <a:endParaRPr b="0" i="0" sz="1800" u="none" cap="none" strike="noStrike">
                        <a:solidFill>
                          <a:srgbClr val="0070C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0070C0"/>
                          </a:solidFill>
                        </a:rPr>
                        <a:t>8.7​</a:t>
                      </a:r>
                      <a:endParaRPr b="0" i="0" sz="1800" u="none" cap="none" strike="noStrike">
                        <a:solidFill>
                          <a:srgbClr val="0070C0"/>
                        </a:solidFill>
                      </a:endParaRPr>
                    </a:p>
                  </a:txBody>
                  <a:tcPr marT="45725" marB="45725" marR="91450" marL="91450"/>
                </a:tc>
              </a:tr>
              <a:tr h="371475">
                <a:tc>
                  <a:txBody>
                    <a:bodyPr/>
                    <a:lstStyle/>
                    <a:p>
                      <a:pPr indent="0" lvl="0" marL="0" marR="0" rtl="0" algn="r">
                        <a:spcBef>
                          <a:spcPts val="0"/>
                        </a:spcBef>
                        <a:spcAft>
                          <a:spcPts val="0"/>
                        </a:spcAft>
                        <a:buNone/>
                      </a:pPr>
                      <a:r>
                        <a:rPr lang="en-US" sz="1800" u="none" cap="none" strike="noStrike"/>
                        <a:t>330.0​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330.0​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315.0​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11.5​</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0070C0"/>
                          </a:solidFill>
                        </a:rPr>
                        <a:t>261.1​</a:t>
                      </a:r>
                      <a:endParaRPr b="0" i="0" sz="1800" u="none" cap="none" strike="noStrike">
                        <a:solidFill>
                          <a:srgbClr val="0070C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0070C0"/>
                          </a:solidFill>
                        </a:rPr>
                        <a:t>8.7​</a:t>
                      </a:r>
                      <a:endParaRPr b="0" i="0" sz="1800" u="none" cap="none" strike="noStrike">
                        <a:solidFill>
                          <a:srgbClr val="0070C0"/>
                        </a:solidFill>
                      </a:endParaRPr>
                    </a:p>
                  </a:txBody>
                  <a:tcPr marT="45725" marB="45725" marR="91450" marL="91450"/>
                </a:tc>
              </a:tr>
              <a:tr h="371475">
                <a:tc>
                  <a:txBody>
                    <a:bodyPr/>
                    <a:lstStyle/>
                    <a:p>
                      <a:pPr indent="0" lvl="0" marL="0" marR="0" rtl="0" algn="r">
                        <a:spcBef>
                          <a:spcPts val="0"/>
                        </a:spcBef>
                        <a:spcAft>
                          <a:spcPts val="0"/>
                        </a:spcAft>
                        <a:buNone/>
                      </a:pPr>
                      <a:r>
                        <a:rPr lang="en-US" sz="1800" u="none" cap="none" strike="noStrike"/>
                        <a:t>320.0​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320.0​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320.0​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12.0​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0070C0"/>
                          </a:solidFill>
                        </a:rPr>
                        <a:t>258.5​</a:t>
                      </a:r>
                      <a:endParaRPr b="0" i="0" sz="1800" u="none" cap="none" strike="noStrike">
                        <a:solidFill>
                          <a:srgbClr val="0070C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0070C0"/>
                          </a:solidFill>
                        </a:rPr>
                        <a:t>8.8​</a:t>
                      </a:r>
                      <a:endParaRPr b="0" i="0" sz="1800" u="none" cap="none" strike="noStrike">
                        <a:solidFill>
                          <a:srgbClr val="0070C0"/>
                        </a:solidFill>
                      </a:endParaRPr>
                    </a:p>
                  </a:txBody>
                  <a:tcPr marT="45725" marB="45725" marR="91450" marL="91450"/>
                </a:tc>
              </a:tr>
              <a:tr h="371475">
                <a:tc>
                  <a:txBody>
                    <a:bodyPr/>
                    <a:lstStyle/>
                    <a:p>
                      <a:pPr indent="0" lvl="0" marL="0" marR="0" rtl="0" algn="r">
                        <a:spcBef>
                          <a:spcPts val="0"/>
                        </a:spcBef>
                        <a:spcAft>
                          <a:spcPts val="0"/>
                        </a:spcAft>
                        <a:buNone/>
                      </a:pPr>
                      <a:r>
                        <a:rPr lang="en-US" sz="1800" u="none" cap="none" strike="noStrike"/>
                        <a:t>310.0​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310.0​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330.0​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13.0​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0070C0"/>
                          </a:solidFill>
                        </a:rPr>
                        <a:t>263.9​</a:t>
                      </a:r>
                      <a:endParaRPr b="0" i="0" sz="1800" u="none" cap="none" strike="noStrike">
                        <a:solidFill>
                          <a:srgbClr val="0070C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0070C0"/>
                          </a:solidFill>
                        </a:rPr>
                        <a:t>9.0​</a:t>
                      </a:r>
                      <a:endParaRPr b="0" i="0" sz="1800" u="none" cap="none" strike="noStrike">
                        <a:solidFill>
                          <a:srgbClr val="0070C0"/>
                        </a:solidFill>
                      </a:endParaRPr>
                    </a:p>
                  </a:txBody>
                  <a:tcPr marT="45725" marB="45725" marR="91450" marL="91450"/>
                </a:tc>
              </a:tr>
              <a:tr h="371475">
                <a:tc>
                  <a:txBody>
                    <a:bodyPr/>
                    <a:lstStyle/>
                    <a:p>
                      <a:pPr indent="0" lvl="0" marL="0" marR="0" rtl="0" algn="r">
                        <a:spcBef>
                          <a:spcPts val="0"/>
                        </a:spcBef>
                        <a:spcAft>
                          <a:spcPts val="0"/>
                        </a:spcAft>
                        <a:buNone/>
                      </a:pPr>
                      <a:r>
                        <a:rPr lang="en-US" sz="1800" u="none" cap="none" strike="noStrike"/>
                        <a:t>300.0​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300.0​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340.0​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13.5​</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0070C0"/>
                          </a:solidFill>
                        </a:rPr>
                        <a:t>269.0​</a:t>
                      </a:r>
                      <a:endParaRPr b="0" i="0" sz="1800" u="none" cap="none" strike="noStrike">
                        <a:solidFill>
                          <a:srgbClr val="0070C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0070C0"/>
                          </a:solidFill>
                        </a:rPr>
                        <a:t>9.0​</a:t>
                      </a:r>
                      <a:endParaRPr b="0" i="0" sz="1800" u="none" cap="none" strike="noStrike">
                        <a:solidFill>
                          <a:srgbClr val="0070C0"/>
                        </a:solidFill>
                      </a:endParaRPr>
                    </a:p>
                  </a:txBody>
                  <a:tcPr marT="45725" marB="45725" marR="91450" marL="91450"/>
                </a:tc>
              </a:tr>
              <a:tr h="371475">
                <a:tc>
                  <a:txBody>
                    <a:bodyPr/>
                    <a:lstStyle/>
                    <a:p>
                      <a:pPr indent="0" lvl="0" marL="0" marR="0" rtl="0" algn="r">
                        <a:spcBef>
                          <a:spcPts val="0"/>
                        </a:spcBef>
                        <a:spcAft>
                          <a:spcPts val="0"/>
                        </a:spcAft>
                        <a:buNone/>
                      </a:pPr>
                      <a:r>
                        <a:rPr lang="en-US" sz="1800" u="none" cap="none" strike="noStrike"/>
                        <a:t>290.0​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290.0​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350.0​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14.0​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0070C0"/>
                          </a:solidFill>
                        </a:rPr>
                        <a:t>274.5​</a:t>
                      </a:r>
                      <a:endParaRPr b="0" i="0" sz="1800" u="none" cap="none" strike="noStrike">
                        <a:solidFill>
                          <a:srgbClr val="0070C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0070C0"/>
                          </a:solidFill>
                        </a:rPr>
                        <a:t>9.1​</a:t>
                      </a:r>
                      <a:endParaRPr b="0" i="0" sz="1800" u="none" cap="none" strike="noStrike">
                        <a:solidFill>
                          <a:srgbClr val="0070C0"/>
                        </a:solidFill>
                      </a:endParaRPr>
                    </a:p>
                  </a:txBody>
                  <a:tcPr marT="45725" marB="45725" marR="91450" marL="91450"/>
                </a:tc>
              </a:tr>
              <a:tr h="371475">
                <a:tc>
                  <a:txBody>
                    <a:bodyPr/>
                    <a:lstStyle/>
                    <a:p>
                      <a:pPr indent="0" lvl="0" marL="0" marR="0" rtl="0" algn="r">
                        <a:spcBef>
                          <a:spcPts val="0"/>
                        </a:spcBef>
                        <a:spcAft>
                          <a:spcPts val="0"/>
                        </a:spcAft>
                        <a:buNone/>
                      </a:pPr>
                      <a:r>
                        <a:rPr lang="en-US" sz="1800" u="none" cap="none" strike="noStrike"/>
                        <a:t>280.0​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280.0​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355.0​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14.5​</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0070C0"/>
                          </a:solidFill>
                        </a:rPr>
                        <a:t>272.4​</a:t>
                      </a:r>
                      <a:endParaRPr b="0" i="0" sz="1800" u="none" cap="none" strike="noStrike">
                        <a:solidFill>
                          <a:srgbClr val="0070C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0070C0"/>
                          </a:solidFill>
                        </a:rPr>
                        <a:t>9.5​</a:t>
                      </a:r>
                      <a:endParaRPr b="0" i="0" sz="1800" u="none" cap="none" strike="noStrike">
                        <a:solidFill>
                          <a:srgbClr val="0070C0"/>
                        </a:solidFill>
                      </a:endParaRPr>
                    </a:p>
                  </a:txBody>
                  <a:tcPr marT="45725" marB="45725" marR="91450" marL="91450"/>
                </a:tc>
              </a:tr>
              <a:tr h="371475">
                <a:tc>
                  <a:txBody>
                    <a:bodyPr/>
                    <a:lstStyle/>
                    <a:p>
                      <a:pPr indent="0" lvl="0" marL="0" marR="0" rtl="0" algn="r">
                        <a:spcBef>
                          <a:spcPts val="0"/>
                        </a:spcBef>
                        <a:spcAft>
                          <a:spcPts val="0"/>
                        </a:spcAft>
                        <a:buNone/>
                      </a:pPr>
                      <a:r>
                        <a:rPr lang="en-US" sz="1800" u="none" cap="none" strike="noStrike"/>
                        <a:t>270.0​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270.0​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0.0​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t>15.0​</a:t>
                      </a:r>
                      <a:endParaRPr b="0" i="0" sz="1800" u="none" cap="none" strike="noStrike">
                        <a:solidFill>
                          <a:srgbClr val="00000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0070C0"/>
                          </a:solidFill>
                        </a:rPr>
                        <a:t>270.0​</a:t>
                      </a:r>
                      <a:endParaRPr b="0" i="0" sz="1800" u="none" cap="none" strike="noStrike">
                        <a:solidFill>
                          <a:srgbClr val="0070C0"/>
                        </a:solidFill>
                      </a:endParaRPr>
                    </a:p>
                  </a:txBody>
                  <a:tcPr marT="45725" marB="45725" marR="91450" marL="91450"/>
                </a:tc>
                <a:tc>
                  <a:txBody>
                    <a:bodyPr/>
                    <a:lstStyle/>
                    <a:p>
                      <a:pPr indent="0" lvl="0" marL="0" marR="0" rtl="0" algn="r">
                        <a:spcBef>
                          <a:spcPts val="0"/>
                        </a:spcBef>
                        <a:spcAft>
                          <a:spcPts val="0"/>
                        </a:spcAft>
                        <a:buNone/>
                      </a:pPr>
                      <a:r>
                        <a:rPr lang="en-US" sz="1800" u="none" cap="none" strike="noStrike">
                          <a:solidFill>
                            <a:srgbClr val="0070C0"/>
                          </a:solidFill>
                        </a:rPr>
                        <a:t>10.0​</a:t>
                      </a:r>
                      <a:endParaRPr b="0" i="0" sz="1800" u="none" cap="none" strike="noStrike">
                        <a:solidFill>
                          <a:srgbClr val="0070C0"/>
                        </a:solidFill>
                      </a:endParaRPr>
                    </a:p>
                  </a:txBody>
                  <a:tcPr marT="45725" marB="45725" marR="91450" marL="91450"/>
                </a:tc>
              </a:tr>
              <a:tr h="371475">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r">
                        <a:spcBef>
                          <a:spcPts val="0"/>
                        </a:spcBef>
                        <a:spcAft>
                          <a:spcPts val="0"/>
                        </a:spcAft>
                        <a:buNone/>
                      </a:pPr>
                      <a:r>
                        <a:rPr lang="en-US" sz="1800" u="none" cap="none" strike="noStrike"/>
                        <a:t>​</a:t>
                      </a:r>
                      <a:endParaRPr b="0" i="0" sz="1800" u="none" cap="none" strike="noStrike">
                        <a:solidFill>
                          <a:srgbClr val="000000"/>
                        </a:solidFill>
                        <a:latin typeface="Arial"/>
                        <a:ea typeface="Arial"/>
                        <a:cs typeface="Arial"/>
                        <a:sym typeface="Arial"/>
                      </a:endParaRPr>
                    </a:p>
                  </a:txBody>
                  <a:tcPr marT="45725" marB="45725" marR="91450" marL="91450"/>
                </a:tc>
                <a:tc>
                  <a:txBody>
                    <a:bodyPr/>
                    <a:lstStyle/>
                    <a:p>
                      <a:pPr indent="0" lvl="0" marL="0" marR="0" rtl="0" algn="r">
                        <a:spcBef>
                          <a:spcPts val="0"/>
                        </a:spcBef>
                        <a:spcAft>
                          <a:spcPts val="0"/>
                        </a:spcAft>
                        <a:buNone/>
                      </a:pPr>
                      <a:r>
                        <a:rPr b="1" lang="en-US" sz="1800" u="none" cap="none" strike="noStrike">
                          <a:solidFill>
                            <a:srgbClr val="0070C0"/>
                          </a:solidFill>
                        </a:rPr>
                        <a:t>267.1​</a:t>
                      </a:r>
                      <a:endParaRPr b="1" i="0" sz="1800" u="none" cap="none" strike="noStrike">
                        <a:solidFill>
                          <a:srgbClr val="0070C0"/>
                        </a:solidFill>
                      </a:endParaRPr>
                    </a:p>
                  </a:txBody>
                  <a:tcPr marT="45725" marB="45725" marR="91450" marL="91450"/>
                </a:tc>
                <a:tc>
                  <a:txBody>
                    <a:bodyPr/>
                    <a:lstStyle/>
                    <a:p>
                      <a:pPr indent="0" lvl="0" marL="0" marR="0" rtl="0" algn="r">
                        <a:spcBef>
                          <a:spcPts val="0"/>
                        </a:spcBef>
                        <a:spcAft>
                          <a:spcPts val="0"/>
                        </a:spcAft>
                        <a:buNone/>
                      </a:pPr>
                      <a:r>
                        <a:rPr b="1" lang="en-US" sz="1800" u="none" cap="none" strike="noStrike">
                          <a:solidFill>
                            <a:srgbClr val="0070C0"/>
                          </a:solidFill>
                        </a:rPr>
                        <a:t>9.0​</a:t>
                      </a:r>
                      <a:endParaRPr b="1" i="0" sz="1800" u="none" cap="none" strike="noStrike">
                        <a:solidFill>
                          <a:srgbClr val="0070C0"/>
                        </a:solidFill>
                      </a:endParaRPr>
                    </a:p>
                  </a:txBody>
                  <a:tcPr marT="45725" marB="45725" marR="91450" marL="91450"/>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g17e2a196a63_2_0"/>
          <p:cNvSpPr txBox="1"/>
          <p:nvPr>
            <p:ph type="ctrTitle"/>
          </p:nvPr>
        </p:nvSpPr>
        <p:spPr>
          <a:xfrm>
            <a:off x="685800" y="2130425"/>
            <a:ext cx="7772400" cy="14700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Height Matters</a:t>
            </a:r>
            <a:endParaRPr/>
          </a:p>
        </p:txBody>
      </p:sp>
      <p:sp>
        <p:nvSpPr>
          <p:cNvPr id="414" name="Google Shape;414;g17e2a196a63_2_0"/>
          <p:cNvSpPr txBox="1"/>
          <p:nvPr>
            <p:ph idx="1" type="subTitle"/>
          </p:nvPr>
        </p:nvSpPr>
        <p:spPr>
          <a:xfrm>
            <a:off x="1371600" y="3886200"/>
            <a:ext cx="6400800" cy="1752600"/>
          </a:xfrm>
          <a:prstGeom prst="rect">
            <a:avLst/>
          </a:prstGeom>
        </p:spPr>
        <p:txBody>
          <a:bodyPr anchorCtr="0" anchor="t" bIns="45700" lIns="91425" spcFirstLastPara="1" rIns="91425" wrap="square" tIns="45700">
            <a:noAutofit/>
          </a:bodyPr>
          <a:lstStyle/>
          <a:p>
            <a:pPr indent="0" lvl="0" marL="0" rtl="0" algn="ctr">
              <a:spcBef>
                <a:spcPts val="44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4"/>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Wind, Temperature, and Humidity</a:t>
            </a:r>
            <a:endParaRPr/>
          </a:p>
        </p:txBody>
      </p:sp>
      <p:pic>
        <p:nvPicPr>
          <p:cNvPr id="421" name="Google Shape;421;p24"/>
          <p:cNvPicPr preferRelativeResize="0"/>
          <p:nvPr>
            <p:ph idx="1" type="body"/>
          </p:nvPr>
        </p:nvPicPr>
        <p:blipFill rotWithShape="1">
          <a:blip r:embed="rId3">
            <a:alphaModFix/>
          </a:blip>
          <a:srcRect b="-13300" l="0" r="0" t="-13300"/>
          <a:stretch/>
        </p:blipFill>
        <p:spPr>
          <a:xfrm>
            <a:off x="381000" y="1246188"/>
            <a:ext cx="8382000" cy="4648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5"/>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Pressure</a:t>
            </a:r>
            <a:endParaRPr/>
          </a:p>
        </p:txBody>
      </p:sp>
      <p:pic>
        <p:nvPicPr>
          <p:cNvPr id="427" name="Google Shape;427;p25"/>
          <p:cNvPicPr preferRelativeResize="0"/>
          <p:nvPr>
            <p:ph idx="1" type="body"/>
          </p:nvPr>
        </p:nvPicPr>
        <p:blipFill rotWithShape="1">
          <a:blip r:embed="rId3">
            <a:alphaModFix/>
          </a:blip>
          <a:srcRect b="0" l="0" r="0" t="0"/>
          <a:stretch/>
        </p:blipFill>
        <p:spPr>
          <a:xfrm>
            <a:off x="-28284" y="1642085"/>
            <a:ext cx="4114800" cy="3954829"/>
          </a:xfrm>
          <a:prstGeom prst="rect">
            <a:avLst/>
          </a:prstGeom>
          <a:noFill/>
          <a:ln>
            <a:noFill/>
          </a:ln>
        </p:spPr>
      </p:pic>
      <p:pic>
        <p:nvPicPr>
          <p:cNvPr descr="atmospheric_pressure_image.jpg" id="428" name="Google Shape;428;p25"/>
          <p:cNvPicPr preferRelativeResize="0"/>
          <p:nvPr/>
        </p:nvPicPr>
        <p:blipFill rotWithShape="1">
          <a:blip r:embed="rId4">
            <a:alphaModFix/>
          </a:blip>
          <a:srcRect b="0" l="-43687" r="-43686" t="0"/>
          <a:stretch/>
        </p:blipFill>
        <p:spPr>
          <a:xfrm>
            <a:off x="2187838" y="1255713"/>
            <a:ext cx="8382000" cy="4648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pic>
        <p:nvPicPr>
          <p:cNvPr id="434" name="Google Shape;434;p26"/>
          <p:cNvPicPr preferRelativeResize="0"/>
          <p:nvPr/>
        </p:nvPicPr>
        <p:blipFill rotWithShape="1">
          <a:blip r:embed="rId3">
            <a:alphaModFix/>
          </a:blip>
          <a:srcRect b="0" l="0" r="0" t="0"/>
          <a:stretch/>
        </p:blipFill>
        <p:spPr>
          <a:xfrm>
            <a:off x="755650" y="3557588"/>
            <a:ext cx="3048000" cy="2286000"/>
          </a:xfrm>
          <a:prstGeom prst="rect">
            <a:avLst/>
          </a:prstGeom>
          <a:noFill/>
          <a:ln>
            <a:noFill/>
          </a:ln>
        </p:spPr>
      </p:pic>
      <p:pic>
        <p:nvPicPr>
          <p:cNvPr id="435" name="Google Shape;435;p26"/>
          <p:cNvPicPr preferRelativeResize="0"/>
          <p:nvPr/>
        </p:nvPicPr>
        <p:blipFill rotWithShape="1">
          <a:blip r:embed="rId4">
            <a:alphaModFix/>
          </a:blip>
          <a:srcRect b="0" l="0" r="0" t="0"/>
          <a:stretch/>
        </p:blipFill>
        <p:spPr>
          <a:xfrm>
            <a:off x="755650" y="1271588"/>
            <a:ext cx="3048000" cy="2286000"/>
          </a:xfrm>
          <a:prstGeom prst="rect">
            <a:avLst/>
          </a:prstGeom>
          <a:noFill/>
          <a:ln>
            <a:noFill/>
          </a:ln>
        </p:spPr>
      </p:pic>
      <p:sp>
        <p:nvSpPr>
          <p:cNvPr id="436" name="Google Shape;436;p26"/>
          <p:cNvSpPr txBox="1"/>
          <p:nvPr/>
        </p:nvSpPr>
        <p:spPr>
          <a:xfrm>
            <a:off x="3929063" y="1541463"/>
            <a:ext cx="4900612" cy="40322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chemeClr val="dk1"/>
                </a:solidFill>
                <a:latin typeface="Times New Roman"/>
                <a:ea typeface="Times New Roman"/>
                <a:cs typeface="Times New Roman"/>
                <a:sym typeface="Times New Roman"/>
              </a:rPr>
              <a:t>P</a:t>
            </a:r>
            <a:r>
              <a:rPr b="1" baseline="-25000" lang="en-US" sz="3600">
                <a:solidFill>
                  <a:schemeClr val="dk1"/>
                </a:solidFill>
                <a:latin typeface="Times New Roman"/>
                <a:ea typeface="Times New Roman"/>
                <a:cs typeface="Times New Roman"/>
                <a:sym typeface="Times New Roman"/>
              </a:rPr>
              <a:t>s</a:t>
            </a:r>
            <a:r>
              <a:rPr b="1" lang="en-US" sz="3600">
                <a:solidFill>
                  <a:schemeClr val="dk1"/>
                </a:solidFill>
                <a:latin typeface="Times New Roman"/>
                <a:ea typeface="Times New Roman"/>
                <a:cs typeface="Times New Roman"/>
                <a:sym typeface="Times New Roman"/>
              </a:rPr>
              <a:t> = </a:t>
            </a:r>
            <a:r>
              <a:rPr b="1" lang="en-US" sz="3600">
                <a:solidFill>
                  <a:srgbClr val="FF0000"/>
                </a:solidFill>
                <a:latin typeface="Times New Roman"/>
                <a:ea typeface="Times New Roman"/>
                <a:cs typeface="Times New Roman"/>
                <a:sym typeface="Times New Roman"/>
              </a:rPr>
              <a:t>P</a:t>
            </a:r>
            <a:r>
              <a:rPr b="1" baseline="-25000" lang="en-US" sz="3600">
                <a:solidFill>
                  <a:srgbClr val="FF0000"/>
                </a:solidFill>
                <a:latin typeface="Times New Roman"/>
                <a:ea typeface="Times New Roman"/>
                <a:cs typeface="Times New Roman"/>
                <a:sym typeface="Times New Roman"/>
              </a:rPr>
              <a:t>z</a:t>
            </a:r>
            <a:r>
              <a:rPr b="1" lang="en-US" sz="3600">
                <a:solidFill>
                  <a:schemeClr val="dk1"/>
                </a:solidFill>
                <a:latin typeface="Times New Roman"/>
                <a:ea typeface="Times New Roman"/>
                <a:cs typeface="Times New Roman"/>
                <a:sym typeface="Times New Roman"/>
              </a:rPr>
              <a:t>e</a:t>
            </a:r>
            <a:r>
              <a:rPr b="1" baseline="30000" lang="en-US" sz="3600">
                <a:solidFill>
                  <a:schemeClr val="dk1"/>
                </a:solidFill>
                <a:latin typeface="Times New Roman"/>
                <a:ea typeface="Times New Roman"/>
                <a:cs typeface="Times New Roman"/>
                <a:sym typeface="Times New Roman"/>
              </a:rPr>
              <a:t>(g</a:t>
            </a:r>
            <a:r>
              <a:rPr b="1" baseline="30000" lang="en-US" sz="3600">
                <a:solidFill>
                  <a:srgbClr val="FF0000"/>
                </a:solidFill>
                <a:latin typeface="Times New Roman"/>
                <a:ea typeface="Times New Roman"/>
                <a:cs typeface="Times New Roman"/>
                <a:sym typeface="Times New Roman"/>
              </a:rPr>
              <a:t>z</a:t>
            </a:r>
            <a:r>
              <a:rPr b="1" baseline="30000" lang="en-US" sz="3600">
                <a:solidFill>
                  <a:schemeClr val="dk1"/>
                </a:solidFill>
                <a:latin typeface="Times New Roman"/>
                <a:ea typeface="Times New Roman"/>
                <a:cs typeface="Times New Roman"/>
                <a:sym typeface="Times New Roman"/>
              </a:rPr>
              <a:t>/Ra</a:t>
            </a:r>
            <a:r>
              <a:rPr b="1" baseline="30000" lang="en-US" sz="3600">
                <a:solidFill>
                  <a:srgbClr val="FF0000"/>
                </a:solidFill>
                <a:latin typeface="Times New Roman"/>
                <a:ea typeface="Times New Roman"/>
                <a:cs typeface="Times New Roman"/>
                <a:sym typeface="Times New Roman"/>
              </a:rPr>
              <a:t>T</a:t>
            </a:r>
            <a:r>
              <a:rPr b="1" baseline="30000" lang="en-US" sz="3600">
                <a:solidFill>
                  <a:schemeClr val="dk1"/>
                </a:solidFill>
                <a:latin typeface="Times New Roman"/>
                <a:ea typeface="Times New Roman"/>
                <a:cs typeface="Times New Roman"/>
                <a:sym typeface="Times New Roman"/>
              </a:rPr>
              <a:t>)</a:t>
            </a:r>
            <a:endParaRPr b="1" sz="3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rgbClr val="FF0000"/>
                </a:solidFill>
                <a:latin typeface="Times New Roman"/>
                <a:ea typeface="Times New Roman"/>
                <a:cs typeface="Times New Roman"/>
                <a:sym typeface="Times New Roman"/>
              </a:rPr>
              <a:t>P</a:t>
            </a:r>
            <a:r>
              <a:rPr b="1" baseline="-25000" lang="en-US" sz="2000">
                <a:solidFill>
                  <a:srgbClr val="FF0000"/>
                </a:solidFill>
                <a:latin typeface="Times New Roman"/>
                <a:ea typeface="Times New Roman"/>
                <a:cs typeface="Times New Roman"/>
                <a:sym typeface="Times New Roman"/>
              </a:rPr>
              <a:t>z</a:t>
            </a:r>
            <a:r>
              <a:rPr b="1" lang="en-US" sz="2000">
                <a:solidFill>
                  <a:schemeClr val="dk1"/>
                </a:solidFill>
                <a:latin typeface="Times New Roman"/>
                <a:ea typeface="Times New Roman"/>
                <a:cs typeface="Times New Roman"/>
                <a:sym typeface="Times New Roman"/>
              </a:rPr>
              <a:t> = Station pressure (mb)</a:t>
            </a:r>
            <a:endParaRPr/>
          </a:p>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Ra = Universal Constant (J/kgK)… 287.05;</a:t>
            </a:r>
            <a:endParaRPr/>
          </a:p>
          <a:p>
            <a:pPr indent="0" lvl="0" marL="0" marR="0" rtl="0" algn="l">
              <a:spcBef>
                <a:spcPts val="0"/>
              </a:spcBef>
              <a:spcAft>
                <a:spcPts val="0"/>
              </a:spcAft>
              <a:buNone/>
            </a:pPr>
            <a:r>
              <a:rPr b="1" lang="en-US" sz="2000">
                <a:solidFill>
                  <a:srgbClr val="FF0000"/>
                </a:solidFill>
                <a:latin typeface="Times New Roman"/>
                <a:ea typeface="Times New Roman"/>
                <a:cs typeface="Times New Roman"/>
                <a:sym typeface="Times New Roman"/>
              </a:rPr>
              <a:t>T</a:t>
            </a:r>
            <a:r>
              <a:rPr b="1" lang="en-US" sz="2000">
                <a:solidFill>
                  <a:schemeClr val="dk1"/>
                </a:solidFill>
                <a:latin typeface="Times New Roman"/>
                <a:ea typeface="Times New Roman"/>
                <a:cs typeface="Times New Roman"/>
                <a:sym typeface="Times New Roman"/>
              </a:rPr>
              <a:t> = Temperature (K)</a:t>
            </a:r>
            <a:endParaRPr/>
          </a:p>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g = gravity (m/s)… 9.81; </a:t>
            </a:r>
            <a:endParaRPr/>
          </a:p>
          <a:p>
            <a:pPr indent="0" lvl="0" marL="0" marR="0" rtl="0" algn="l">
              <a:spcBef>
                <a:spcPts val="0"/>
              </a:spcBef>
              <a:spcAft>
                <a:spcPts val="0"/>
              </a:spcAft>
              <a:buNone/>
            </a:pPr>
            <a:r>
              <a:rPr b="1" lang="en-US" sz="2000">
                <a:solidFill>
                  <a:srgbClr val="FF0000"/>
                </a:solidFill>
                <a:latin typeface="Times New Roman"/>
                <a:ea typeface="Times New Roman"/>
                <a:cs typeface="Times New Roman"/>
                <a:sym typeface="Times New Roman"/>
              </a:rPr>
              <a:t>z</a:t>
            </a:r>
            <a:r>
              <a:rPr b="1" lang="en-US" sz="2000">
                <a:solidFill>
                  <a:schemeClr val="dk1"/>
                </a:solidFill>
                <a:latin typeface="Times New Roman"/>
                <a:ea typeface="Times New Roman"/>
                <a:cs typeface="Times New Roman"/>
                <a:sym typeface="Times New Roman"/>
              </a:rPr>
              <a:t> = height of pressure sensor (m)</a:t>
            </a:r>
            <a:endParaRPr/>
          </a:p>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P</a:t>
            </a:r>
            <a:r>
              <a:rPr b="1" baseline="-25000" lang="en-US" sz="2000">
                <a:solidFill>
                  <a:schemeClr val="dk1"/>
                </a:solidFill>
                <a:latin typeface="Times New Roman"/>
                <a:ea typeface="Times New Roman"/>
                <a:cs typeface="Times New Roman"/>
                <a:sym typeface="Times New Roman"/>
              </a:rPr>
              <a:t>s</a:t>
            </a:r>
            <a:r>
              <a:rPr b="1" lang="en-US" sz="2000">
                <a:solidFill>
                  <a:schemeClr val="dk1"/>
                </a:solidFill>
                <a:latin typeface="Times New Roman"/>
                <a:ea typeface="Times New Roman"/>
                <a:cs typeface="Times New Roman"/>
                <a:sym typeface="Times New Roman"/>
              </a:rPr>
              <a:t> = sea level pressure (SLP mb)</a:t>
            </a:r>
            <a:endParaRPr/>
          </a:p>
          <a:p>
            <a:pPr indent="0" lvl="0" marL="0" marR="0" rtl="0" algn="l">
              <a:spcBef>
                <a:spcPts val="0"/>
              </a:spcBef>
              <a:spcAft>
                <a:spcPts val="0"/>
              </a:spcAft>
              <a:buNone/>
            </a:pPr>
            <a:r>
              <a:t/>
            </a:r>
            <a:endParaRPr b="1"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Rough guesstimate 1mb = 10m</a:t>
            </a:r>
            <a:endParaRPr/>
          </a:p>
          <a:p>
            <a:pPr indent="0" lvl="0" marL="0" marR="0" rtl="0" algn="l">
              <a:spcBef>
                <a:spcPts val="0"/>
              </a:spcBef>
              <a:spcAft>
                <a:spcPts val="0"/>
              </a:spcAft>
              <a:buNone/>
            </a:pPr>
            <a:r>
              <a:t/>
            </a:r>
            <a:endParaRPr b="1"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SLP &gt;= Station Pressure</a:t>
            </a:r>
            <a:endParaRPr sz="2000">
              <a:solidFill>
                <a:schemeClr val="dk1"/>
              </a:solidFill>
              <a:latin typeface="Times New Roman"/>
              <a:ea typeface="Times New Roman"/>
              <a:cs typeface="Times New Roman"/>
              <a:sym typeface="Times New Roman"/>
            </a:endParaRPr>
          </a:p>
        </p:txBody>
      </p:sp>
      <p:sp>
        <p:nvSpPr>
          <p:cNvPr id="437" name="Google Shape;437;p26"/>
          <p:cNvSpPr txBox="1"/>
          <p:nvPr/>
        </p:nvSpPr>
        <p:spPr>
          <a:xfrm>
            <a:off x="1255713" y="177800"/>
            <a:ext cx="7292975" cy="584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u="sng">
                <a:solidFill>
                  <a:schemeClr val="dk1"/>
                </a:solidFill>
                <a:latin typeface="Times New Roman"/>
                <a:ea typeface="Times New Roman"/>
                <a:cs typeface="Times New Roman"/>
                <a:sym typeface="Times New Roman"/>
              </a:rPr>
              <a:t>Station Pressure to Sea Level calculation</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1" name="Shape 441"/>
        <p:cNvGrpSpPr/>
        <p:nvPr/>
      </p:nvGrpSpPr>
      <p:grpSpPr>
        <a:xfrm>
          <a:off x="0" y="0"/>
          <a:ext cx="0" cy="0"/>
          <a:chOff x="0" y="0"/>
          <a:chExt cx="0" cy="0"/>
        </a:xfrm>
      </p:grpSpPr>
      <p:pic>
        <p:nvPicPr>
          <p:cNvPr descr="0088356192008211Photo_Vessel_Side_View.jpg" id="442" name="Google Shape;442;p27"/>
          <p:cNvPicPr preferRelativeResize="0"/>
          <p:nvPr/>
        </p:nvPicPr>
        <p:blipFill rotWithShape="1">
          <a:blip r:embed="rId3">
            <a:alphaModFix/>
          </a:blip>
          <a:srcRect b="22444" l="10834" r="37500" t="36987"/>
          <a:stretch/>
        </p:blipFill>
        <p:spPr>
          <a:xfrm>
            <a:off x="228600" y="914400"/>
            <a:ext cx="8382000" cy="5029200"/>
          </a:xfrm>
          <a:prstGeom prst="rect">
            <a:avLst/>
          </a:prstGeom>
          <a:noFill/>
          <a:ln>
            <a:noFill/>
          </a:ln>
        </p:spPr>
      </p:pic>
      <p:sp>
        <p:nvSpPr>
          <p:cNvPr id="443" name="Google Shape;443;p27"/>
          <p:cNvSpPr/>
          <p:nvPr/>
        </p:nvSpPr>
        <p:spPr>
          <a:xfrm>
            <a:off x="4114800" y="2667000"/>
            <a:ext cx="533400" cy="685800"/>
          </a:xfrm>
          <a:prstGeom prst="leftBrace">
            <a:avLst>
              <a:gd fmla="val 8333" name="adj1"/>
              <a:gd fmla="val 50000" name="adj2"/>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chemeClr val="dk1"/>
              </a:solidFill>
              <a:latin typeface="Arial"/>
              <a:ea typeface="Arial"/>
              <a:cs typeface="Arial"/>
              <a:sym typeface="Arial"/>
            </a:endParaRPr>
          </a:p>
        </p:txBody>
      </p:sp>
      <p:sp>
        <p:nvSpPr>
          <p:cNvPr id="444" name="Google Shape;444;p27"/>
          <p:cNvSpPr/>
          <p:nvPr/>
        </p:nvSpPr>
        <p:spPr>
          <a:xfrm>
            <a:off x="1981200" y="3935413"/>
            <a:ext cx="533400" cy="1447800"/>
          </a:xfrm>
          <a:prstGeom prst="leftBrace">
            <a:avLst>
              <a:gd fmla="val 8333" name="adj1"/>
              <a:gd fmla="val 50000" name="adj2"/>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chemeClr val="dk1"/>
              </a:solidFill>
              <a:latin typeface="Arial"/>
              <a:ea typeface="Arial"/>
              <a:cs typeface="Arial"/>
              <a:sym typeface="Arial"/>
            </a:endParaRPr>
          </a:p>
        </p:txBody>
      </p:sp>
      <p:sp>
        <p:nvSpPr>
          <p:cNvPr id="445" name="Google Shape;445;p27"/>
          <p:cNvSpPr/>
          <p:nvPr/>
        </p:nvSpPr>
        <p:spPr>
          <a:xfrm>
            <a:off x="2743200" y="3276600"/>
            <a:ext cx="533400" cy="609600"/>
          </a:xfrm>
          <a:prstGeom prst="leftBrace">
            <a:avLst>
              <a:gd fmla="val 8333" name="adj1"/>
              <a:gd fmla="val 50000" name="adj2"/>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chemeClr val="dk1"/>
              </a:solidFill>
              <a:latin typeface="Arial"/>
              <a:ea typeface="Arial"/>
              <a:cs typeface="Arial"/>
              <a:sym typeface="Arial"/>
            </a:endParaRPr>
          </a:p>
        </p:txBody>
      </p:sp>
      <p:sp>
        <p:nvSpPr>
          <p:cNvPr id="446" name="Google Shape;446;p27"/>
          <p:cNvSpPr txBox="1"/>
          <p:nvPr/>
        </p:nvSpPr>
        <p:spPr>
          <a:xfrm>
            <a:off x="1143000" y="4495800"/>
            <a:ext cx="846138"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7.67m</a:t>
            </a:r>
            <a:endParaRPr/>
          </a:p>
        </p:txBody>
      </p:sp>
      <p:sp>
        <p:nvSpPr>
          <p:cNvPr id="447" name="Google Shape;447;p27"/>
          <p:cNvSpPr txBox="1"/>
          <p:nvPr/>
        </p:nvSpPr>
        <p:spPr>
          <a:xfrm>
            <a:off x="3352800" y="2743200"/>
            <a:ext cx="974725"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2.946m</a:t>
            </a:r>
            <a:endParaRPr/>
          </a:p>
        </p:txBody>
      </p:sp>
      <p:sp>
        <p:nvSpPr>
          <p:cNvPr id="448" name="Google Shape;448;p27"/>
          <p:cNvSpPr txBox="1"/>
          <p:nvPr/>
        </p:nvSpPr>
        <p:spPr>
          <a:xfrm>
            <a:off x="1812925" y="3352800"/>
            <a:ext cx="974725"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2.883m</a:t>
            </a:r>
            <a:endParaRPr/>
          </a:p>
        </p:txBody>
      </p:sp>
      <p:sp>
        <p:nvSpPr>
          <p:cNvPr id="449" name="Google Shape;449;p27"/>
          <p:cNvSpPr txBox="1"/>
          <p:nvPr/>
        </p:nvSpPr>
        <p:spPr>
          <a:xfrm>
            <a:off x="5486400" y="3733800"/>
            <a:ext cx="868363"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Deck2</a:t>
            </a:r>
            <a:endParaRPr/>
          </a:p>
        </p:txBody>
      </p:sp>
      <p:sp>
        <p:nvSpPr>
          <p:cNvPr id="450" name="Google Shape;450;p27"/>
          <p:cNvSpPr txBox="1"/>
          <p:nvPr/>
        </p:nvSpPr>
        <p:spPr>
          <a:xfrm>
            <a:off x="4724400" y="3048000"/>
            <a:ext cx="868363"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Deck3</a:t>
            </a:r>
            <a:endParaRPr/>
          </a:p>
        </p:txBody>
      </p:sp>
      <p:sp>
        <p:nvSpPr>
          <p:cNvPr id="451" name="Google Shape;451;p27"/>
          <p:cNvSpPr txBox="1"/>
          <p:nvPr/>
        </p:nvSpPr>
        <p:spPr>
          <a:xfrm>
            <a:off x="4572000" y="4202113"/>
            <a:ext cx="868363"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Deck1</a:t>
            </a:r>
            <a:endParaRPr/>
          </a:p>
        </p:txBody>
      </p:sp>
      <p:sp>
        <p:nvSpPr>
          <p:cNvPr id="452" name="Google Shape;452;p27"/>
          <p:cNvSpPr txBox="1"/>
          <p:nvPr/>
        </p:nvSpPr>
        <p:spPr>
          <a:xfrm>
            <a:off x="3581400" y="2286000"/>
            <a:ext cx="1443038"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Pilot House</a:t>
            </a:r>
            <a:endParaRPr/>
          </a:p>
        </p:txBody>
      </p:sp>
      <p:sp>
        <p:nvSpPr>
          <p:cNvPr id="453" name="Google Shape;453;p27"/>
          <p:cNvSpPr txBox="1"/>
          <p:nvPr/>
        </p:nvSpPr>
        <p:spPr>
          <a:xfrm>
            <a:off x="2489200" y="6030913"/>
            <a:ext cx="3657600" cy="46196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7/11/2013</a:t>
            </a:r>
            <a:r>
              <a:rPr b="1" lang="en-US" sz="2400">
                <a:solidFill>
                  <a:schemeClr val="dk1"/>
                </a:solidFill>
                <a:latin typeface="Arial"/>
                <a:ea typeface="Arial"/>
                <a:cs typeface="Arial"/>
                <a:sym typeface="Arial"/>
              </a:rPr>
              <a:t> Measurements</a:t>
            </a:r>
            <a:endParaRPr/>
          </a:p>
        </p:txBody>
      </p:sp>
      <p:sp>
        <p:nvSpPr>
          <p:cNvPr id="454" name="Google Shape;454;p27"/>
          <p:cNvSpPr/>
          <p:nvPr/>
        </p:nvSpPr>
        <p:spPr>
          <a:xfrm>
            <a:off x="4648200" y="2743200"/>
            <a:ext cx="228600" cy="190500"/>
          </a:xfrm>
          <a:prstGeom prst="ellipse">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455" name="Google Shape;455;p27"/>
          <p:cNvSpPr txBox="1"/>
          <p:nvPr/>
        </p:nvSpPr>
        <p:spPr>
          <a:xfrm>
            <a:off x="5575300" y="990600"/>
            <a:ext cx="2614613"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Ship’s pressure sensor</a:t>
            </a:r>
            <a:endParaRPr/>
          </a:p>
        </p:txBody>
      </p:sp>
      <p:cxnSp>
        <p:nvCxnSpPr>
          <p:cNvPr id="456" name="Google Shape;456;p27"/>
          <p:cNvCxnSpPr/>
          <p:nvPr/>
        </p:nvCxnSpPr>
        <p:spPr>
          <a:xfrm flipH="1">
            <a:off x="4876800" y="1360488"/>
            <a:ext cx="914400" cy="1382712"/>
          </a:xfrm>
          <a:prstGeom prst="straightConnector1">
            <a:avLst/>
          </a:prstGeom>
          <a:noFill/>
          <a:ln cap="flat" cmpd="sng" w="28575">
            <a:solidFill>
              <a:srgbClr val="FF0000"/>
            </a:solidFill>
            <a:prstDash val="solid"/>
            <a:round/>
            <a:headEnd len="sm" w="sm" type="none"/>
            <a:tailEnd len="med" w="med" type="stealth"/>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0" name="Shape 460"/>
        <p:cNvGrpSpPr/>
        <p:nvPr/>
      </p:nvGrpSpPr>
      <p:grpSpPr>
        <a:xfrm>
          <a:off x="0" y="0"/>
          <a:ext cx="0" cy="0"/>
          <a:chOff x="0" y="0"/>
          <a:chExt cx="0" cy="0"/>
        </a:xfrm>
      </p:grpSpPr>
      <p:pic>
        <p:nvPicPr>
          <p:cNvPr descr="IMG_1208.JPG" id="461" name="Google Shape;461;p28"/>
          <p:cNvPicPr preferRelativeResize="0"/>
          <p:nvPr/>
        </p:nvPicPr>
        <p:blipFill rotWithShape="1">
          <a:blip r:embed="rId3">
            <a:alphaModFix/>
          </a:blip>
          <a:srcRect b="0" l="0" r="0" t="0"/>
          <a:stretch/>
        </p:blipFill>
        <p:spPr>
          <a:xfrm>
            <a:off x="1752600" y="1447800"/>
            <a:ext cx="5486400" cy="4114800"/>
          </a:xfrm>
          <a:prstGeom prst="rect">
            <a:avLst/>
          </a:prstGeom>
          <a:noFill/>
          <a:ln>
            <a:noFill/>
          </a:ln>
        </p:spPr>
      </p:pic>
      <p:sp>
        <p:nvSpPr>
          <p:cNvPr id="462" name="Google Shape;462;p28"/>
          <p:cNvSpPr/>
          <p:nvPr/>
        </p:nvSpPr>
        <p:spPr>
          <a:xfrm>
            <a:off x="5105400" y="3505200"/>
            <a:ext cx="685800" cy="685800"/>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463" name="Google Shape;463;p28"/>
          <p:cNvSpPr/>
          <p:nvPr/>
        </p:nvSpPr>
        <p:spPr>
          <a:xfrm>
            <a:off x="3886200" y="2209800"/>
            <a:ext cx="685800" cy="685800"/>
          </a:xfrm>
          <a:prstGeom prst="ellipse">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sp>
        <p:nvSpPr>
          <p:cNvPr id="464" name="Google Shape;464;p28"/>
          <p:cNvSpPr txBox="1"/>
          <p:nvPr/>
        </p:nvSpPr>
        <p:spPr>
          <a:xfrm>
            <a:off x="2736850" y="228600"/>
            <a:ext cx="4440238"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PSD dynamic pressure port and sensor</a:t>
            </a:r>
            <a:endParaRPr/>
          </a:p>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14.388m above water</a:t>
            </a:r>
            <a:endParaRPr/>
          </a:p>
        </p:txBody>
      </p:sp>
      <p:sp>
        <p:nvSpPr>
          <p:cNvPr id="465" name="Google Shape;465;p28"/>
          <p:cNvSpPr txBox="1"/>
          <p:nvPr/>
        </p:nvSpPr>
        <p:spPr>
          <a:xfrm>
            <a:off x="4343400" y="838200"/>
            <a:ext cx="3214688"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Ship dynamic pressure port</a:t>
            </a:r>
            <a:endParaRPr/>
          </a:p>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12.02m above water</a:t>
            </a:r>
            <a:endParaRPr/>
          </a:p>
        </p:txBody>
      </p:sp>
      <p:cxnSp>
        <p:nvCxnSpPr>
          <p:cNvPr id="466" name="Google Shape;466;p28"/>
          <p:cNvCxnSpPr/>
          <p:nvPr/>
        </p:nvCxnSpPr>
        <p:spPr>
          <a:xfrm>
            <a:off x="3505200" y="838200"/>
            <a:ext cx="609600" cy="1371600"/>
          </a:xfrm>
          <a:prstGeom prst="straightConnector1">
            <a:avLst/>
          </a:prstGeom>
          <a:noFill/>
          <a:ln cap="flat" cmpd="sng" w="28575">
            <a:solidFill>
              <a:srgbClr val="FF0000"/>
            </a:solidFill>
            <a:prstDash val="solid"/>
            <a:round/>
            <a:headEnd len="sm" w="sm" type="none"/>
            <a:tailEnd len="med" w="med" type="stealth"/>
          </a:ln>
        </p:spPr>
      </p:cxnSp>
      <p:cxnSp>
        <p:nvCxnSpPr>
          <p:cNvPr id="467" name="Google Shape;467;p28"/>
          <p:cNvCxnSpPr/>
          <p:nvPr/>
        </p:nvCxnSpPr>
        <p:spPr>
          <a:xfrm>
            <a:off x="5029200" y="1447800"/>
            <a:ext cx="419100" cy="1981200"/>
          </a:xfrm>
          <a:prstGeom prst="straightConnector1">
            <a:avLst/>
          </a:prstGeom>
          <a:noFill/>
          <a:ln cap="flat" cmpd="sng" w="28575">
            <a:solidFill>
              <a:srgbClr val="FF0000"/>
            </a:solidFill>
            <a:prstDash val="solid"/>
            <a:round/>
            <a:headEnd len="sm" w="sm" type="none"/>
            <a:tailEnd len="med" w="med" type="stealth"/>
          </a:ln>
        </p:spPr>
      </p:cxnSp>
      <p:sp>
        <p:nvSpPr>
          <p:cNvPr id="468" name="Google Shape;468;p28"/>
          <p:cNvSpPr/>
          <p:nvPr/>
        </p:nvSpPr>
        <p:spPr>
          <a:xfrm>
            <a:off x="3810000" y="5535613"/>
            <a:ext cx="2217738" cy="5857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Times New Roman"/>
                <a:ea typeface="Times New Roman"/>
                <a:cs typeface="Times New Roman"/>
                <a:sym typeface="Times New Roman"/>
              </a:rPr>
              <a:t>Ship ~1.38 mb @ 25</a:t>
            </a:r>
            <a:r>
              <a:rPr b="1" baseline="30000" lang="en-US" sz="1600">
                <a:solidFill>
                  <a:schemeClr val="dk1"/>
                </a:solidFill>
                <a:latin typeface="Times New Roman"/>
                <a:ea typeface="Times New Roman"/>
                <a:cs typeface="Times New Roman"/>
                <a:sym typeface="Times New Roman"/>
              </a:rPr>
              <a:t>o</a:t>
            </a:r>
            <a:r>
              <a:rPr b="1" lang="en-US" sz="1600">
                <a:solidFill>
                  <a:schemeClr val="dk1"/>
                </a:solidFill>
                <a:latin typeface="Times New Roman"/>
                <a:ea typeface="Times New Roman"/>
                <a:cs typeface="Times New Roman"/>
                <a:sym typeface="Times New Roman"/>
              </a:rPr>
              <a:t>C</a:t>
            </a:r>
            <a:endParaRPr/>
          </a:p>
          <a:p>
            <a:pPr indent="0" lvl="0" marL="0" marR="0" rtl="0" algn="l">
              <a:spcBef>
                <a:spcPts val="0"/>
              </a:spcBef>
              <a:spcAft>
                <a:spcPts val="0"/>
              </a:spcAft>
              <a:buNone/>
            </a:pPr>
            <a:r>
              <a:rPr b="1" lang="en-US" sz="1600">
                <a:solidFill>
                  <a:schemeClr val="dk1"/>
                </a:solidFill>
                <a:latin typeface="Times New Roman"/>
                <a:ea typeface="Times New Roman"/>
                <a:cs typeface="Times New Roman"/>
                <a:sym typeface="Times New Roman"/>
              </a:rPr>
              <a:t>PSD ~1.66 mb @ 25</a:t>
            </a:r>
            <a:r>
              <a:rPr b="1" baseline="30000" lang="en-US" sz="1600">
                <a:solidFill>
                  <a:schemeClr val="dk1"/>
                </a:solidFill>
                <a:latin typeface="Times New Roman"/>
                <a:ea typeface="Times New Roman"/>
                <a:cs typeface="Times New Roman"/>
                <a:sym typeface="Times New Roman"/>
              </a:rPr>
              <a:t>o</a:t>
            </a:r>
            <a:r>
              <a:rPr b="1" lang="en-US" sz="1600">
                <a:solidFill>
                  <a:schemeClr val="dk1"/>
                </a:solidFill>
                <a:latin typeface="Times New Roman"/>
                <a:ea typeface="Times New Roman"/>
                <a:cs typeface="Times New Roman"/>
                <a:sym typeface="Times New Roman"/>
              </a:rPr>
              <a:t>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3"/>
          <p:cNvSpPr/>
          <p:nvPr/>
        </p:nvSpPr>
        <p:spPr>
          <a:xfrm>
            <a:off x="523875" y="523875"/>
            <a:ext cx="83820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FF0000"/>
                </a:solidFill>
                <a:latin typeface="Arial"/>
                <a:ea typeface="Arial"/>
                <a:cs typeface="Arial"/>
                <a:sym typeface="Arial"/>
              </a:rPr>
              <a:t>1D Example of True Wind Vector Math</a:t>
            </a:r>
            <a:endParaRPr/>
          </a:p>
        </p:txBody>
      </p:sp>
      <p:sp>
        <p:nvSpPr>
          <p:cNvPr id="78" name="Google Shape;78;p3"/>
          <p:cNvSpPr/>
          <p:nvPr/>
        </p:nvSpPr>
        <p:spPr>
          <a:xfrm>
            <a:off x="523875" y="1438275"/>
            <a:ext cx="4114800" cy="4648200"/>
          </a:xfrm>
          <a:prstGeom prst="rect">
            <a:avLst/>
          </a:prstGeom>
          <a:noFill/>
          <a:ln>
            <a:noFill/>
          </a:ln>
        </p:spPr>
        <p:txBody>
          <a:bodyPr anchorCtr="0" anchor="t" bIns="45700" lIns="91425" spcFirstLastPara="1" rIns="91425" wrap="square" tIns="45700">
            <a:noAutofit/>
          </a:bodyPr>
          <a:lstStyle/>
          <a:p>
            <a:pPr indent="-165100" lvl="0" marL="342900" marR="0" rtl="0" algn="l">
              <a:spcBef>
                <a:spcPts val="0"/>
              </a:spcBef>
              <a:spcAft>
                <a:spcPts val="0"/>
              </a:spcAft>
              <a:buClr>
                <a:srgbClr val="FF0000"/>
              </a:buClr>
              <a:buSzPts val="2800"/>
              <a:buFont typeface="Times"/>
              <a:buNone/>
            </a:pPr>
            <a:r>
              <a:t/>
            </a:r>
            <a:endParaRPr b="0" i="0" sz="2800" u="none" cap="none" strike="noStrike">
              <a:solidFill>
                <a:schemeClr val="dk1"/>
              </a:solidFill>
              <a:latin typeface="Arial"/>
              <a:ea typeface="Arial"/>
              <a:cs typeface="Arial"/>
              <a:sym typeface="Arial"/>
            </a:endParaRPr>
          </a:p>
          <a:p>
            <a:pPr indent="-165100" lvl="0" marL="342900" marR="0" rtl="0" algn="l">
              <a:spcBef>
                <a:spcPts val="560"/>
              </a:spcBef>
              <a:spcAft>
                <a:spcPts val="0"/>
              </a:spcAft>
              <a:buClr>
                <a:srgbClr val="FF0000"/>
              </a:buClr>
              <a:buSzPts val="2800"/>
              <a:buFont typeface="Times"/>
              <a:buNone/>
            </a:pPr>
            <a:r>
              <a:t/>
            </a:r>
            <a:endParaRPr b="0" i="0" sz="28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rgbClr val="FF0000"/>
              </a:buClr>
              <a:buSzPts val="2800"/>
              <a:buFont typeface="Times"/>
              <a:buChar char="•"/>
            </a:pPr>
            <a:r>
              <a:rPr b="0" i="0" lang="en-US" sz="2800" u="none" cap="none" strike="noStrike">
                <a:solidFill>
                  <a:schemeClr val="dk1"/>
                </a:solidFill>
                <a:latin typeface="Arial"/>
                <a:ea typeface="Arial"/>
                <a:cs typeface="Arial"/>
                <a:sym typeface="Arial"/>
              </a:rPr>
              <a:t>Vessel is stationary on a day with true wind blowing directly over the bow.</a:t>
            </a:r>
            <a:endParaRPr/>
          </a:p>
        </p:txBody>
      </p:sp>
      <p:pic>
        <p:nvPicPr>
          <p:cNvPr descr="A picture containing logo&#10;&#10;Description automatically generated" id="79" name="Google Shape;79;p3"/>
          <p:cNvPicPr preferRelativeResize="0"/>
          <p:nvPr/>
        </p:nvPicPr>
        <p:blipFill rotWithShape="1">
          <a:blip r:embed="rId3">
            <a:alphaModFix/>
          </a:blip>
          <a:srcRect b="0" l="36" r="37" t="0"/>
          <a:stretch/>
        </p:blipFill>
        <p:spPr>
          <a:xfrm>
            <a:off x="4392757" y="1438275"/>
            <a:ext cx="4114800" cy="4648200"/>
          </a:xfrm>
          <a:prstGeom prst="rect">
            <a:avLst/>
          </a:prstGeom>
          <a:noFill/>
          <a:ln>
            <a:noFill/>
          </a:ln>
        </p:spPr>
      </p:pic>
      <p:pic>
        <p:nvPicPr>
          <p:cNvPr descr="Anchor with solid fill" id="80" name="Google Shape;80;p3"/>
          <p:cNvPicPr preferRelativeResize="0"/>
          <p:nvPr/>
        </p:nvPicPr>
        <p:blipFill rotWithShape="1">
          <a:blip r:embed="rId4">
            <a:alphaModFix/>
          </a:blip>
          <a:srcRect b="0" l="0" r="0" t="0"/>
          <a:stretch/>
        </p:blipFill>
        <p:spPr>
          <a:xfrm>
            <a:off x="8375073" y="5032663"/>
            <a:ext cx="914400" cy="914400"/>
          </a:xfrm>
          <a:prstGeom prst="rect">
            <a:avLst/>
          </a:prstGeom>
          <a:noFill/>
          <a:ln>
            <a:noFill/>
          </a:ln>
        </p:spPr>
      </p:pic>
      <p:pic>
        <p:nvPicPr>
          <p:cNvPr descr="Link with solid fill" id="81" name="Google Shape;81;p3"/>
          <p:cNvPicPr preferRelativeResize="0"/>
          <p:nvPr/>
        </p:nvPicPr>
        <p:blipFill rotWithShape="1">
          <a:blip r:embed="rId5">
            <a:alphaModFix/>
          </a:blip>
          <a:srcRect b="0" l="0" r="0" t="0"/>
          <a:stretch/>
        </p:blipFill>
        <p:spPr>
          <a:xfrm>
            <a:off x="8227868" y="4443846"/>
            <a:ext cx="914400" cy="914400"/>
          </a:xfrm>
          <a:prstGeom prst="rect">
            <a:avLst/>
          </a:prstGeom>
          <a:noFill/>
          <a:ln>
            <a:noFill/>
          </a:ln>
        </p:spPr>
      </p:pic>
      <p:pic>
        <p:nvPicPr>
          <p:cNvPr descr="Link with solid fill" id="82" name="Google Shape;82;p3"/>
          <p:cNvPicPr preferRelativeResize="0"/>
          <p:nvPr/>
        </p:nvPicPr>
        <p:blipFill rotWithShape="1">
          <a:blip r:embed="rId5">
            <a:alphaModFix/>
          </a:blip>
          <a:srcRect b="0" l="0" r="0" t="0"/>
          <a:stretch/>
        </p:blipFill>
        <p:spPr>
          <a:xfrm>
            <a:off x="7725640" y="3889664"/>
            <a:ext cx="914400" cy="9144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72" name="Shape 472"/>
        <p:cNvGrpSpPr/>
        <p:nvPr/>
      </p:nvGrpSpPr>
      <p:grpSpPr>
        <a:xfrm>
          <a:off x="0" y="0"/>
          <a:ext cx="0" cy="0"/>
          <a:chOff x="0" y="0"/>
          <a:chExt cx="0" cy="0"/>
        </a:xfrm>
      </p:grpSpPr>
      <p:pic>
        <p:nvPicPr>
          <p:cNvPr descr="IMG_1209.JPG" id="473" name="Google Shape;473;p29"/>
          <p:cNvPicPr preferRelativeResize="0"/>
          <p:nvPr/>
        </p:nvPicPr>
        <p:blipFill rotWithShape="1">
          <a:blip r:embed="rId3">
            <a:alphaModFix/>
          </a:blip>
          <a:srcRect b="0" l="0" r="0" t="0"/>
          <a:stretch/>
        </p:blipFill>
        <p:spPr>
          <a:xfrm>
            <a:off x="2619375" y="2514600"/>
            <a:ext cx="2857500" cy="3810000"/>
          </a:xfrm>
          <a:prstGeom prst="rect">
            <a:avLst/>
          </a:prstGeom>
          <a:noFill/>
          <a:ln>
            <a:noFill/>
          </a:ln>
        </p:spPr>
      </p:pic>
      <p:pic>
        <p:nvPicPr>
          <p:cNvPr descr="IMG_1210.JPG" id="474" name="Google Shape;474;p29"/>
          <p:cNvPicPr preferRelativeResize="0"/>
          <p:nvPr/>
        </p:nvPicPr>
        <p:blipFill rotWithShape="1">
          <a:blip r:embed="rId4">
            <a:alphaModFix/>
          </a:blip>
          <a:srcRect b="0" l="0" r="0" t="0"/>
          <a:stretch/>
        </p:blipFill>
        <p:spPr>
          <a:xfrm>
            <a:off x="2771775" y="457200"/>
            <a:ext cx="2438400" cy="1828800"/>
          </a:xfrm>
          <a:prstGeom prst="rect">
            <a:avLst/>
          </a:prstGeom>
          <a:noFill/>
          <a:ln>
            <a:noFill/>
          </a:ln>
        </p:spPr>
      </p:pic>
      <p:sp>
        <p:nvSpPr>
          <p:cNvPr id="475" name="Google Shape;475;p29"/>
          <p:cNvSpPr txBox="1"/>
          <p:nvPr/>
        </p:nvSpPr>
        <p:spPr>
          <a:xfrm>
            <a:off x="639763" y="1458913"/>
            <a:ext cx="1981200" cy="40005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NWS barometer</a:t>
            </a:r>
            <a:endParaRPr/>
          </a:p>
        </p:txBody>
      </p:sp>
      <p:cxnSp>
        <p:nvCxnSpPr>
          <p:cNvPr id="476" name="Google Shape;476;p29"/>
          <p:cNvCxnSpPr/>
          <p:nvPr/>
        </p:nvCxnSpPr>
        <p:spPr>
          <a:xfrm rot="10800000">
            <a:off x="4572000" y="1676400"/>
            <a:ext cx="1524000" cy="1600200"/>
          </a:xfrm>
          <a:prstGeom prst="straightConnector1">
            <a:avLst/>
          </a:prstGeom>
          <a:noFill/>
          <a:ln cap="flat" cmpd="sng" w="28575">
            <a:solidFill>
              <a:srgbClr val="FF0000"/>
            </a:solidFill>
            <a:prstDash val="solid"/>
            <a:round/>
            <a:headEnd len="sm" w="sm" type="none"/>
            <a:tailEnd len="med" w="med" type="stealth"/>
          </a:ln>
        </p:spPr>
      </p:cxnSp>
      <p:cxnSp>
        <p:nvCxnSpPr>
          <p:cNvPr id="477" name="Google Shape;477;p29"/>
          <p:cNvCxnSpPr/>
          <p:nvPr/>
        </p:nvCxnSpPr>
        <p:spPr>
          <a:xfrm rot="10800000">
            <a:off x="4524375" y="3429000"/>
            <a:ext cx="1571625" cy="152400"/>
          </a:xfrm>
          <a:prstGeom prst="straightConnector1">
            <a:avLst/>
          </a:prstGeom>
          <a:noFill/>
          <a:ln cap="flat" cmpd="sng" w="28575">
            <a:solidFill>
              <a:srgbClr val="FF0000"/>
            </a:solidFill>
            <a:prstDash val="solid"/>
            <a:round/>
            <a:headEnd len="sm" w="sm" type="none"/>
            <a:tailEnd len="med" w="med" type="stealth"/>
          </a:ln>
        </p:spPr>
      </p:cxnSp>
      <p:cxnSp>
        <p:nvCxnSpPr>
          <p:cNvPr id="478" name="Google Shape;478;p29"/>
          <p:cNvCxnSpPr>
            <a:stCxn id="475" idx="2"/>
          </p:cNvCxnSpPr>
          <p:nvPr/>
        </p:nvCxnSpPr>
        <p:spPr>
          <a:xfrm>
            <a:off x="1630363" y="1858963"/>
            <a:ext cx="2255700" cy="1569900"/>
          </a:xfrm>
          <a:prstGeom prst="straightConnector1">
            <a:avLst/>
          </a:prstGeom>
          <a:noFill/>
          <a:ln cap="flat" cmpd="sng" w="28575">
            <a:solidFill>
              <a:srgbClr val="FF0000"/>
            </a:solidFill>
            <a:prstDash val="solid"/>
            <a:round/>
            <a:headEnd len="sm" w="sm" type="none"/>
            <a:tailEnd len="med" w="med" type="stealth"/>
          </a:ln>
        </p:spPr>
      </p:cxnSp>
      <p:cxnSp>
        <p:nvCxnSpPr>
          <p:cNvPr id="479" name="Google Shape;479;p29"/>
          <p:cNvCxnSpPr>
            <a:stCxn id="475" idx="3"/>
          </p:cNvCxnSpPr>
          <p:nvPr/>
        </p:nvCxnSpPr>
        <p:spPr>
          <a:xfrm flipH="1" rot="10800000">
            <a:off x="2620963" y="1644538"/>
            <a:ext cx="189000" cy="14400"/>
          </a:xfrm>
          <a:prstGeom prst="straightConnector1">
            <a:avLst/>
          </a:prstGeom>
          <a:noFill/>
          <a:ln cap="flat" cmpd="sng" w="28575">
            <a:solidFill>
              <a:srgbClr val="FF0000"/>
            </a:solidFill>
            <a:prstDash val="solid"/>
            <a:round/>
            <a:headEnd len="sm" w="sm" type="none"/>
            <a:tailEnd len="med" w="med" type="stealth"/>
          </a:ln>
        </p:spPr>
      </p:cxnSp>
      <p:sp>
        <p:nvSpPr>
          <p:cNvPr id="480" name="Google Shape;480;p29"/>
          <p:cNvSpPr txBox="1"/>
          <p:nvPr/>
        </p:nvSpPr>
        <p:spPr>
          <a:xfrm>
            <a:off x="6096000" y="3105150"/>
            <a:ext cx="2371725"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Ship pressure</a:t>
            </a:r>
            <a:endParaRPr/>
          </a:p>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12.02m above water</a:t>
            </a:r>
            <a:endParaRPr/>
          </a:p>
        </p:txBody>
      </p:sp>
      <p:sp>
        <p:nvSpPr>
          <p:cNvPr id="481" name="Google Shape;481;p29"/>
          <p:cNvSpPr/>
          <p:nvPr/>
        </p:nvSpPr>
        <p:spPr>
          <a:xfrm>
            <a:off x="3762375" y="3429000"/>
            <a:ext cx="533400" cy="2133600"/>
          </a:xfrm>
          <a:prstGeom prst="leftBrace">
            <a:avLst>
              <a:gd fmla="val 8333" name="adj1"/>
              <a:gd fmla="val 50000" name="adj2"/>
            </a:avLst>
          </a:prstGeom>
          <a:noFill/>
          <a:ln cap="flat" cmpd="sng" w="2857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chemeClr val="dk1"/>
              </a:solidFill>
              <a:latin typeface="Arial"/>
              <a:ea typeface="Arial"/>
              <a:cs typeface="Arial"/>
              <a:sym typeface="Arial"/>
            </a:endParaRPr>
          </a:p>
        </p:txBody>
      </p:sp>
      <p:sp>
        <p:nvSpPr>
          <p:cNvPr id="482" name="Google Shape;482;p29"/>
          <p:cNvSpPr txBox="1"/>
          <p:nvPr/>
        </p:nvSpPr>
        <p:spPr>
          <a:xfrm>
            <a:off x="3165475" y="4267200"/>
            <a:ext cx="520700" cy="36988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65”</a:t>
            </a:r>
            <a:endParaRPr/>
          </a:p>
        </p:txBody>
      </p:sp>
      <p:pic>
        <p:nvPicPr>
          <p:cNvPr descr="IMG_1208.JPG" id="483" name="Google Shape;483;p29"/>
          <p:cNvPicPr preferRelativeResize="0"/>
          <p:nvPr/>
        </p:nvPicPr>
        <p:blipFill rotWithShape="1">
          <a:blip r:embed="rId5">
            <a:alphaModFix/>
          </a:blip>
          <a:srcRect b="31480" l="63706" r="24242" t="47701"/>
          <a:stretch/>
        </p:blipFill>
        <p:spPr>
          <a:xfrm>
            <a:off x="6842125" y="1357313"/>
            <a:ext cx="1373188" cy="1779587"/>
          </a:xfrm>
          <a:prstGeom prst="rect">
            <a:avLst/>
          </a:prstGeom>
          <a:noFill/>
          <a:ln>
            <a:noFill/>
          </a:ln>
        </p:spPr>
      </p:pic>
      <p:sp>
        <p:nvSpPr>
          <p:cNvPr id="484" name="Google Shape;484;p29"/>
          <p:cNvSpPr txBox="1"/>
          <p:nvPr/>
        </p:nvSpPr>
        <p:spPr>
          <a:xfrm>
            <a:off x="6248400" y="115888"/>
            <a:ext cx="2652713"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Tygon tubing to </a:t>
            </a:r>
            <a:endParaRPr/>
          </a:p>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dynamic pressure port</a:t>
            </a:r>
            <a:endParaRPr/>
          </a:p>
        </p:txBody>
      </p:sp>
      <p:cxnSp>
        <p:nvCxnSpPr>
          <p:cNvPr id="485" name="Google Shape;485;p29"/>
          <p:cNvCxnSpPr/>
          <p:nvPr/>
        </p:nvCxnSpPr>
        <p:spPr>
          <a:xfrm flipH="1">
            <a:off x="4800600" y="304800"/>
            <a:ext cx="1524000" cy="609600"/>
          </a:xfrm>
          <a:prstGeom prst="straightConnector1">
            <a:avLst/>
          </a:prstGeom>
          <a:noFill/>
          <a:ln cap="flat" cmpd="sng" w="28575">
            <a:solidFill>
              <a:srgbClr val="FF0000"/>
            </a:solidFill>
            <a:prstDash val="solid"/>
            <a:round/>
            <a:headEnd len="sm" w="sm" type="none"/>
            <a:tailEnd len="med" w="med" type="stealth"/>
          </a:ln>
        </p:spPr>
      </p:cxnSp>
      <p:cxnSp>
        <p:nvCxnSpPr>
          <p:cNvPr id="486" name="Google Shape;486;p29"/>
          <p:cNvCxnSpPr/>
          <p:nvPr/>
        </p:nvCxnSpPr>
        <p:spPr>
          <a:xfrm>
            <a:off x="6688138" y="823913"/>
            <a:ext cx="627062" cy="700087"/>
          </a:xfrm>
          <a:prstGeom prst="straightConnector1">
            <a:avLst/>
          </a:prstGeom>
          <a:noFill/>
          <a:ln cap="flat" cmpd="sng" w="28575">
            <a:solidFill>
              <a:srgbClr val="FF0000"/>
            </a:solidFill>
            <a:prstDash val="solid"/>
            <a:round/>
            <a:headEnd len="sm" w="sm" type="none"/>
            <a:tailEnd len="med" w="med" type="stealth"/>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0" name="Shape 490"/>
        <p:cNvGrpSpPr/>
        <p:nvPr/>
      </p:nvGrpSpPr>
      <p:grpSpPr>
        <a:xfrm>
          <a:off x="0" y="0"/>
          <a:ext cx="0" cy="0"/>
          <a:chOff x="0" y="0"/>
          <a:chExt cx="0" cy="0"/>
        </a:xfrm>
      </p:grpSpPr>
      <p:sp>
        <p:nvSpPr>
          <p:cNvPr id="491" name="Google Shape;491;p30"/>
          <p:cNvSpPr/>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WHOTS_2013_SCS_PSD_Psealvl_193.png" id="492" name="Google Shape;492;p30"/>
          <p:cNvPicPr preferRelativeResize="0"/>
          <p:nvPr/>
        </p:nvPicPr>
        <p:blipFill rotWithShape="1">
          <a:blip r:embed="rId3">
            <a:alphaModFix/>
          </a:blip>
          <a:srcRect b="3029" l="4662" r="7458" t="1398"/>
          <a:stretch/>
        </p:blipFill>
        <p:spPr>
          <a:xfrm>
            <a:off x="0" y="82550"/>
            <a:ext cx="7696200" cy="6278563"/>
          </a:xfrm>
          <a:prstGeom prst="rect">
            <a:avLst/>
          </a:prstGeom>
          <a:noFill/>
          <a:ln>
            <a:noFill/>
          </a:ln>
        </p:spPr>
      </p:pic>
      <p:sp>
        <p:nvSpPr>
          <p:cNvPr id="493" name="Google Shape;493;p30"/>
          <p:cNvSpPr txBox="1"/>
          <p:nvPr/>
        </p:nvSpPr>
        <p:spPr>
          <a:xfrm>
            <a:off x="7772400" y="3352800"/>
            <a:ext cx="1066800"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Sea Level</a:t>
            </a:r>
            <a:endParaRPr/>
          </a:p>
        </p:txBody>
      </p:sp>
      <p:sp>
        <p:nvSpPr>
          <p:cNvPr id="494" name="Google Shape;494;p30"/>
          <p:cNvSpPr txBox="1"/>
          <p:nvPr/>
        </p:nvSpPr>
        <p:spPr>
          <a:xfrm>
            <a:off x="7772400" y="4495800"/>
            <a:ext cx="866775" cy="3698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chemeClr val="dk1"/>
                </a:solidFill>
                <a:latin typeface="Arial"/>
                <a:ea typeface="Arial"/>
                <a:cs typeface="Arial"/>
                <a:sym typeface="Arial"/>
              </a:rPr>
              <a:t>Station</a:t>
            </a:r>
            <a:endParaRPr/>
          </a:p>
        </p:txBody>
      </p:sp>
      <p:sp>
        <p:nvSpPr>
          <p:cNvPr id="495" name="Google Shape;495;p30"/>
          <p:cNvSpPr/>
          <p:nvPr/>
        </p:nvSpPr>
        <p:spPr>
          <a:xfrm>
            <a:off x="7543800" y="4240213"/>
            <a:ext cx="279400" cy="914400"/>
          </a:xfrm>
          <a:prstGeom prst="rightBrace">
            <a:avLst>
              <a:gd fmla="val 8333" name="adj1"/>
              <a:gd fmla="val 50000" name="adj2"/>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
        <p:nvSpPr>
          <p:cNvPr id="496" name="Google Shape;496;p30"/>
          <p:cNvSpPr/>
          <p:nvPr/>
        </p:nvSpPr>
        <p:spPr>
          <a:xfrm>
            <a:off x="7543800" y="3308350"/>
            <a:ext cx="279400" cy="425450"/>
          </a:xfrm>
          <a:prstGeom prst="rightBrace">
            <a:avLst>
              <a:gd fmla="val 8333" name="adj1"/>
              <a:gd fmla="val 50000" name="adj2"/>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31"/>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Pressure</a:t>
            </a:r>
            <a:endParaRPr/>
          </a:p>
        </p:txBody>
      </p:sp>
      <p:pic>
        <p:nvPicPr>
          <p:cNvPr descr="atmospheric_pressure_image.jpg" id="503" name="Google Shape;503;p31"/>
          <p:cNvPicPr preferRelativeResize="0"/>
          <p:nvPr>
            <p:ph idx="1" type="body"/>
          </p:nvPr>
        </p:nvPicPr>
        <p:blipFill rotWithShape="1">
          <a:blip r:embed="rId3">
            <a:alphaModFix/>
          </a:blip>
          <a:srcRect b="0" l="-43687" r="-43686" t="0"/>
          <a:stretch/>
        </p:blipFill>
        <p:spPr>
          <a:xfrm>
            <a:off x="381000" y="1255713"/>
            <a:ext cx="8382000" cy="4648200"/>
          </a:xfrm>
          <a:prstGeom prst="rect">
            <a:avLst/>
          </a:prstGeom>
          <a:noFill/>
          <a:ln>
            <a:noFill/>
          </a:ln>
        </p:spPr>
      </p:pic>
      <p:pic>
        <p:nvPicPr>
          <p:cNvPr id="504" name="Google Shape;504;p31"/>
          <p:cNvPicPr preferRelativeResize="0"/>
          <p:nvPr/>
        </p:nvPicPr>
        <p:blipFill rotWithShape="1">
          <a:blip r:embed="rId4">
            <a:alphaModFix/>
          </a:blip>
          <a:srcRect b="0" l="0" r="0" t="0"/>
          <a:stretch/>
        </p:blipFill>
        <p:spPr>
          <a:xfrm>
            <a:off x="0" y="0"/>
            <a:ext cx="9144000" cy="68580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32"/>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Accuracy Targets</a:t>
            </a:r>
            <a:endParaRPr/>
          </a:p>
        </p:txBody>
      </p:sp>
      <p:pic>
        <p:nvPicPr>
          <p:cNvPr descr="Accuracy_table.tiff" id="511" name="Google Shape;511;p32"/>
          <p:cNvPicPr preferRelativeResize="0"/>
          <p:nvPr>
            <p:ph idx="1" type="body"/>
          </p:nvPr>
        </p:nvPicPr>
        <p:blipFill rotWithShape="1">
          <a:blip r:embed="rId3">
            <a:alphaModFix/>
          </a:blip>
          <a:srcRect b="0" l="-50313" r="-50313" t="0"/>
          <a:stretch/>
        </p:blipFill>
        <p:spPr>
          <a:xfrm>
            <a:off x="381000" y="1246188"/>
            <a:ext cx="8382000" cy="4648200"/>
          </a:xfrm>
          <a:prstGeom prst="rect">
            <a:avLst/>
          </a:prstGeom>
          <a:noFill/>
          <a:ln>
            <a:noFill/>
          </a:ln>
        </p:spPr>
      </p:pic>
      <p:sp>
        <p:nvSpPr>
          <p:cNvPr id="512" name="Google Shape;512;p32"/>
          <p:cNvSpPr/>
          <p:nvPr/>
        </p:nvSpPr>
        <p:spPr>
          <a:xfrm>
            <a:off x="2274888" y="3148013"/>
            <a:ext cx="4748212" cy="815975"/>
          </a:xfrm>
          <a:prstGeom prst="donut">
            <a:avLst>
              <a:gd fmla="val 25000" name="adj"/>
            </a:avLst>
          </a:prstGeom>
          <a:solidFill>
            <a:srgbClr val="800000"/>
          </a:solidFill>
          <a:ln cap="flat" cmpd="sng" w="9525">
            <a:solidFill>
              <a:srgbClr val="FF66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33"/>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Applying Heights in the Field</a:t>
            </a:r>
            <a:endParaRPr/>
          </a:p>
        </p:txBody>
      </p:sp>
      <p:pic>
        <p:nvPicPr>
          <p:cNvPr descr="ship_plane_buoy.jpg" id="519" name="Google Shape;519;p33"/>
          <p:cNvPicPr preferRelativeResize="0"/>
          <p:nvPr>
            <p:ph idx="1" type="body"/>
          </p:nvPr>
        </p:nvPicPr>
        <p:blipFill rotWithShape="1">
          <a:blip r:embed="rId3">
            <a:alphaModFix/>
          </a:blip>
          <a:srcRect b="0" l="-10500" r="-10500" t="0"/>
          <a:stretch/>
        </p:blipFill>
        <p:spPr>
          <a:xfrm>
            <a:off x="381000" y="1246188"/>
            <a:ext cx="8382000" cy="4648200"/>
          </a:xfrm>
          <a:prstGeom prst="rect">
            <a:avLst/>
          </a:prstGeom>
          <a:noFill/>
          <a:ln>
            <a:noFill/>
          </a:ln>
        </p:spPr>
      </p:pic>
      <p:sp>
        <p:nvSpPr>
          <p:cNvPr id="520" name="Google Shape;520;p33"/>
          <p:cNvSpPr txBox="1"/>
          <p:nvPr/>
        </p:nvSpPr>
        <p:spPr>
          <a:xfrm>
            <a:off x="1193800" y="5486400"/>
            <a:ext cx="2760663" cy="3397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lt1"/>
              </a:buClr>
              <a:buSzPts val="1600"/>
              <a:buFont typeface="Times"/>
              <a:buNone/>
            </a:pPr>
            <a:r>
              <a:rPr lang="en-US" sz="1600">
                <a:solidFill>
                  <a:schemeClr val="lt1"/>
                </a:solidFill>
                <a:latin typeface="Arial"/>
                <a:ea typeface="Arial"/>
                <a:cs typeface="Arial"/>
                <a:sym typeface="Arial"/>
              </a:rPr>
              <a:t>Image Courtesy NOAA OAR</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34"/>
          <p:cNvSpPr/>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FF0000"/>
                </a:solidFill>
                <a:latin typeface="Arial"/>
                <a:ea typeface="Arial"/>
                <a:cs typeface="Arial"/>
                <a:sym typeface="Arial"/>
              </a:rPr>
              <a:t>Takeaways</a:t>
            </a:r>
            <a:endParaRPr/>
          </a:p>
        </p:txBody>
      </p:sp>
      <p:sp>
        <p:nvSpPr>
          <p:cNvPr id="526" name="Google Shape;526;p34"/>
          <p:cNvSpPr/>
          <p:nvPr/>
        </p:nvSpPr>
        <p:spPr>
          <a:xfrm>
            <a:off x="89171" y="1197550"/>
            <a:ext cx="8953499" cy="46482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FF0000"/>
              </a:buClr>
              <a:buSzPts val="2200"/>
              <a:buFont typeface="Times"/>
              <a:buChar char="•"/>
            </a:pPr>
            <a:r>
              <a:rPr lang="en-US" sz="2200">
                <a:solidFill>
                  <a:schemeClr val="dk1"/>
                </a:solidFill>
                <a:latin typeface="Arial"/>
                <a:ea typeface="Arial"/>
                <a:cs typeface="Arial"/>
                <a:sym typeface="Arial"/>
              </a:rPr>
              <a:t>Apparent wind is a combination of the true wind and the wind induced by the ship's motion. This is the wind that you feel on deck and the wind that is measured by the ship's anemometers.</a:t>
            </a:r>
            <a:endParaRPr/>
          </a:p>
          <a:p>
            <a:pPr indent="-203200" lvl="0" marL="342900" marR="0" rtl="0" algn="l">
              <a:spcBef>
                <a:spcPts val="660"/>
              </a:spcBef>
              <a:spcAft>
                <a:spcPts val="0"/>
              </a:spcAft>
              <a:buClr>
                <a:srgbClr val="FF0000"/>
              </a:buClr>
              <a:buSzPts val="2200"/>
              <a:buFont typeface="Times"/>
              <a:buNone/>
            </a:pPr>
            <a:r>
              <a:t/>
            </a:r>
            <a:endParaRPr sz="2200">
              <a:solidFill>
                <a:schemeClr val="dk1"/>
              </a:solidFill>
              <a:latin typeface="Arial"/>
              <a:ea typeface="Arial"/>
              <a:cs typeface="Arial"/>
              <a:sym typeface="Arial"/>
            </a:endParaRPr>
          </a:p>
          <a:p>
            <a:pPr indent="-342900" lvl="0" marL="342900" marR="0" rtl="0" algn="l">
              <a:spcBef>
                <a:spcPts val="660"/>
              </a:spcBef>
              <a:spcAft>
                <a:spcPts val="0"/>
              </a:spcAft>
              <a:buClr>
                <a:srgbClr val="FF0000"/>
              </a:buClr>
              <a:buSzPts val="2200"/>
              <a:buFont typeface="Times"/>
              <a:buChar char="•"/>
            </a:pPr>
            <a:r>
              <a:rPr lang="en-US" sz="2200">
                <a:solidFill>
                  <a:schemeClr val="dk1"/>
                </a:solidFill>
                <a:latin typeface="Arial"/>
                <a:ea typeface="Arial"/>
                <a:cs typeface="Arial"/>
                <a:sym typeface="Arial"/>
              </a:rPr>
              <a:t>The data from many of the instruments are unusable if the height of the instrument is unknown.</a:t>
            </a:r>
            <a:endParaRPr/>
          </a:p>
          <a:p>
            <a:pPr indent="-203200" lvl="0" marL="342900" marR="0" rtl="0" algn="l">
              <a:spcBef>
                <a:spcPts val="660"/>
              </a:spcBef>
              <a:spcAft>
                <a:spcPts val="0"/>
              </a:spcAft>
              <a:buClr>
                <a:srgbClr val="FF0000"/>
              </a:buClr>
              <a:buSzPts val="2200"/>
              <a:buFont typeface="Times"/>
              <a:buNone/>
            </a:pPr>
            <a:r>
              <a:t/>
            </a:r>
            <a:endParaRPr sz="2200">
              <a:solidFill>
                <a:schemeClr val="dk1"/>
              </a:solidFill>
              <a:latin typeface="Arial"/>
              <a:ea typeface="Arial"/>
              <a:cs typeface="Arial"/>
              <a:sym typeface="Arial"/>
            </a:endParaRPr>
          </a:p>
          <a:p>
            <a:pPr indent="-342900" lvl="0" marL="342900" marR="0" rtl="0" algn="l">
              <a:spcBef>
                <a:spcPts val="660"/>
              </a:spcBef>
              <a:spcAft>
                <a:spcPts val="0"/>
              </a:spcAft>
              <a:buClr>
                <a:srgbClr val="FF0000"/>
              </a:buClr>
              <a:buSzPts val="2200"/>
              <a:buFont typeface="Times"/>
              <a:buChar char="•"/>
            </a:pPr>
            <a:r>
              <a:rPr lang="en-US" sz="2200">
                <a:solidFill>
                  <a:schemeClr val="dk1"/>
                </a:solidFill>
                <a:latin typeface="Arial"/>
                <a:ea typeface="Arial"/>
                <a:cs typeface="Arial"/>
                <a:sym typeface="Arial"/>
              </a:rPr>
              <a:t>For barometers, the height of the sensor must be used, not the height of the pressure port.</a:t>
            </a:r>
            <a:endParaRPr/>
          </a:p>
          <a:p>
            <a:pPr indent="-203200" lvl="0" marL="342900" marR="0" rtl="0" algn="l">
              <a:spcBef>
                <a:spcPts val="660"/>
              </a:spcBef>
              <a:spcAft>
                <a:spcPts val="0"/>
              </a:spcAft>
              <a:buClr>
                <a:srgbClr val="FF0000"/>
              </a:buClr>
              <a:buSzPts val="2200"/>
              <a:buFont typeface="Times"/>
              <a:buNone/>
            </a:pPr>
            <a:r>
              <a:t/>
            </a:r>
            <a:endParaRPr sz="2200">
              <a:solidFill>
                <a:schemeClr val="dk1"/>
              </a:solidFill>
              <a:latin typeface="Arial"/>
              <a:ea typeface="Arial"/>
              <a:cs typeface="Arial"/>
              <a:sym typeface="Arial"/>
            </a:endParaRPr>
          </a:p>
          <a:p>
            <a:pPr indent="-342900" lvl="0" marL="342900" marR="0" rtl="0" algn="l">
              <a:spcBef>
                <a:spcPts val="660"/>
              </a:spcBef>
              <a:spcAft>
                <a:spcPts val="0"/>
              </a:spcAft>
              <a:buClr>
                <a:srgbClr val="FF0000"/>
              </a:buClr>
              <a:buSzPts val="2200"/>
              <a:buFont typeface="Times"/>
              <a:buChar char="•"/>
            </a:pPr>
            <a:r>
              <a:rPr lang="en-US" sz="2200">
                <a:solidFill>
                  <a:schemeClr val="dk1"/>
                </a:solidFill>
                <a:latin typeface="Arial"/>
                <a:ea typeface="Arial"/>
                <a:cs typeface="Arial"/>
                <a:sym typeface="Arial"/>
              </a:rPr>
              <a:t>Adjusting pressure to sea level allows for comparison with nearby moorings or land stations.</a:t>
            </a:r>
            <a:endParaRPr/>
          </a:p>
          <a:p>
            <a:pPr indent="-203200" lvl="0" marL="342900" marR="0" rtl="0" algn="l">
              <a:spcBef>
                <a:spcPts val="0"/>
              </a:spcBef>
              <a:spcAft>
                <a:spcPts val="0"/>
              </a:spcAft>
              <a:buClr>
                <a:srgbClr val="FF0000"/>
              </a:buClr>
              <a:buSzPts val="2200"/>
              <a:buFont typeface="Times"/>
              <a:buNone/>
            </a:pPr>
            <a:r>
              <a:t/>
            </a:r>
            <a:endParaRPr sz="2200">
              <a:solidFill>
                <a:schemeClr val="dk1"/>
              </a:solidFill>
              <a:latin typeface="Arial"/>
              <a:ea typeface="Arial"/>
              <a:cs typeface="Arial"/>
              <a:sym typeface="Arial"/>
            </a:endParaRPr>
          </a:p>
          <a:p>
            <a:pPr indent="-203200" lvl="0" marL="342900" marR="0" rtl="0" algn="l">
              <a:spcBef>
                <a:spcPts val="440"/>
              </a:spcBef>
              <a:spcAft>
                <a:spcPts val="0"/>
              </a:spcAft>
              <a:buClr>
                <a:srgbClr val="FF0000"/>
              </a:buClr>
              <a:buSzPts val="2200"/>
              <a:buFont typeface="Times"/>
              <a:buNone/>
            </a:pPr>
            <a:r>
              <a:t/>
            </a:r>
            <a:endParaRPr sz="220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3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Questions?</a:t>
            </a:r>
            <a:endParaRPr/>
          </a:p>
        </p:txBody>
      </p:sp>
      <p:sp>
        <p:nvSpPr>
          <p:cNvPr id="532" name="Google Shape;532;p3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SzPts val="2200"/>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36"/>
          <p:cNvSpPr/>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FF0000"/>
                </a:solidFill>
                <a:latin typeface="Arial"/>
                <a:ea typeface="Arial"/>
                <a:cs typeface="Arial"/>
                <a:sym typeface="Arial"/>
              </a:rPr>
              <a:t>Calculation Details</a:t>
            </a:r>
            <a:endParaRPr/>
          </a:p>
        </p:txBody>
      </p:sp>
      <p:sp>
        <p:nvSpPr>
          <p:cNvPr id="538" name="Google Shape;538;p36"/>
          <p:cNvSpPr/>
          <p:nvPr/>
        </p:nvSpPr>
        <p:spPr>
          <a:xfrm>
            <a:off x="381000" y="1295400"/>
            <a:ext cx="4114800" cy="46482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FF0000"/>
              </a:buClr>
              <a:buSzPts val="2400"/>
              <a:buFont typeface="Arial"/>
              <a:buAutoNum type="arabicPeriod"/>
            </a:pPr>
            <a:r>
              <a:rPr lang="en-US" sz="2400">
                <a:solidFill>
                  <a:schemeClr val="dk1"/>
                </a:solidFill>
                <a:latin typeface="Arial"/>
                <a:ea typeface="Arial"/>
                <a:cs typeface="Arial"/>
                <a:sym typeface="Arial"/>
              </a:rPr>
              <a:t>Calculate the apparent wind in math coordinates.</a:t>
            </a:r>
            <a:endParaRPr/>
          </a:p>
          <a:p>
            <a:pPr indent="-285750" lvl="1" marL="742950" marR="0" rtl="0" algn="l">
              <a:spcBef>
                <a:spcPts val="480"/>
              </a:spcBef>
              <a:spcAft>
                <a:spcPts val="0"/>
              </a:spcAft>
              <a:buClr>
                <a:srgbClr val="5F6DB2"/>
              </a:buClr>
              <a:buSzPts val="2400"/>
              <a:buFont typeface="Times"/>
              <a:buNone/>
            </a:pPr>
            <a:r>
              <a:rPr b="0" i="0" lang="en-US" sz="2400" u="none" cap="none" strike="noStrike">
                <a:solidFill>
                  <a:schemeClr val="dk1"/>
                </a:solidFill>
                <a:latin typeface="Arial"/>
                <a:ea typeface="Arial"/>
                <a:cs typeface="Arial"/>
                <a:sym typeface="Arial"/>
              </a:rPr>
              <a:t>A’</a:t>
            </a:r>
            <a:r>
              <a:rPr b="0" baseline="-25000" i="0" lang="en-US" sz="2400" u="none" cap="none" strike="noStrike">
                <a:solidFill>
                  <a:schemeClr val="dk1"/>
                </a:solidFill>
                <a:latin typeface="Arial"/>
                <a:ea typeface="Arial"/>
                <a:cs typeface="Arial"/>
                <a:sym typeface="Arial"/>
              </a:rPr>
              <a:t>θ</a:t>
            </a:r>
            <a:r>
              <a:rPr b="0" i="0" lang="en-US" sz="2400" u="none" cap="none" strike="noStrike">
                <a:solidFill>
                  <a:schemeClr val="dk1"/>
                </a:solidFill>
                <a:latin typeface="Arial"/>
                <a:ea typeface="Arial"/>
                <a:cs typeface="Arial"/>
                <a:sym typeface="Arial"/>
              </a:rPr>
              <a:t> = 270˚ – (h</a:t>
            </a:r>
            <a:r>
              <a:rPr b="0" baseline="-25000" i="0" lang="en-US" sz="2400" u="none" cap="none" strike="noStrike">
                <a:solidFill>
                  <a:schemeClr val="dk1"/>
                </a:solidFill>
                <a:latin typeface="Arial"/>
                <a:ea typeface="Arial"/>
                <a:cs typeface="Arial"/>
                <a:sym typeface="Arial"/>
              </a:rPr>
              <a:t>θ</a:t>
            </a:r>
            <a:r>
              <a:rPr b="0" i="0" lang="en-US" sz="2400" u="none" cap="none" strike="noStrike">
                <a:solidFill>
                  <a:schemeClr val="dk1"/>
                </a:solidFill>
                <a:latin typeface="Arial"/>
                <a:ea typeface="Arial"/>
                <a:cs typeface="Arial"/>
                <a:sym typeface="Arial"/>
              </a:rPr>
              <a:t>+R</a:t>
            </a:r>
            <a:r>
              <a:rPr b="0" baseline="-25000" i="0" lang="en-US" sz="2400" u="none" cap="none" strike="noStrike">
                <a:solidFill>
                  <a:schemeClr val="dk1"/>
                </a:solidFill>
                <a:latin typeface="Arial"/>
                <a:ea typeface="Arial"/>
                <a:cs typeface="Arial"/>
                <a:sym typeface="Arial"/>
              </a:rPr>
              <a:t>θ</a:t>
            </a:r>
            <a:r>
              <a:rPr b="0" i="0" lang="en-US" sz="2400" u="none" cap="none" strike="noStrike">
                <a:solidFill>
                  <a:schemeClr val="dk1"/>
                </a:solidFill>
                <a:latin typeface="Arial"/>
                <a:ea typeface="Arial"/>
                <a:cs typeface="Arial"/>
                <a:sym typeface="Arial"/>
              </a:rPr>
              <a:t>+P</a:t>
            </a:r>
            <a:r>
              <a:rPr b="0" baseline="-25000" i="0" lang="en-US" sz="2400" u="none" cap="none" strike="noStrike">
                <a:solidFill>
                  <a:schemeClr val="dk1"/>
                </a:solidFill>
                <a:latin typeface="Arial"/>
                <a:ea typeface="Arial"/>
                <a:cs typeface="Arial"/>
                <a:sym typeface="Arial"/>
              </a:rPr>
              <a:t>θ</a:t>
            </a:r>
            <a:r>
              <a:rPr b="0" i="0" lang="en-US" sz="2400" u="none" cap="none" strike="noStrike">
                <a:solidFill>
                  <a:schemeClr val="dk1"/>
                </a:solidFill>
                <a:latin typeface="Arial"/>
                <a:ea typeface="Arial"/>
                <a:cs typeface="Arial"/>
                <a:sym typeface="Arial"/>
              </a:rPr>
              <a:t>)</a:t>
            </a:r>
            <a:endParaRPr/>
          </a:p>
          <a:p>
            <a:pPr indent="-285750" lvl="1" marL="742950" marR="0" rtl="0" algn="l">
              <a:spcBef>
                <a:spcPts val="480"/>
              </a:spcBef>
              <a:spcAft>
                <a:spcPts val="0"/>
              </a:spcAft>
              <a:buClr>
                <a:srgbClr val="5F6DB2"/>
              </a:buClr>
              <a:buSzPts val="2400"/>
              <a:buFont typeface="Times"/>
              <a:buNone/>
            </a:pPr>
            <a:r>
              <a:rPr b="0" i="0" lang="en-US" sz="2400" u="none" cap="none" strike="noStrike">
                <a:solidFill>
                  <a:schemeClr val="dk1"/>
                </a:solidFill>
                <a:latin typeface="Arial"/>
                <a:ea typeface="Arial"/>
                <a:cs typeface="Arial"/>
                <a:sym typeface="Arial"/>
              </a:rPr>
              <a:t>|</a:t>
            </a:r>
            <a:r>
              <a:rPr b="1" i="0" lang="en-US" sz="2400" u="none" cap="none" strike="noStrike">
                <a:solidFill>
                  <a:schemeClr val="dk1"/>
                </a:solidFill>
                <a:latin typeface="Arial"/>
                <a:ea typeface="Arial"/>
                <a:cs typeface="Arial"/>
                <a:sym typeface="Arial"/>
              </a:rPr>
              <a:t>A</a:t>
            </a:r>
            <a:r>
              <a:rPr b="0" i="0" lang="en-US" sz="2400" u="none" cap="none" strike="noStrike">
                <a:solidFill>
                  <a:schemeClr val="dk1"/>
                </a:solidFill>
                <a:latin typeface="Arial"/>
                <a:ea typeface="Arial"/>
                <a:cs typeface="Arial"/>
                <a:sym typeface="Arial"/>
              </a:rPr>
              <a:t>| = |</a:t>
            </a:r>
            <a:r>
              <a:rPr b="1" i="0" lang="en-US" sz="2400" u="none" cap="none" strike="noStrike">
                <a:solidFill>
                  <a:schemeClr val="dk1"/>
                </a:solidFill>
                <a:latin typeface="Arial"/>
                <a:ea typeface="Arial"/>
                <a:cs typeface="Arial"/>
                <a:sym typeface="Arial"/>
              </a:rPr>
              <a:t>P</a:t>
            </a:r>
            <a:r>
              <a:rPr b="0" i="0" lang="en-US" sz="2400" u="none" cap="none" strike="noStrike">
                <a:solidFill>
                  <a:schemeClr val="dk1"/>
                </a:solidFill>
                <a:latin typeface="Arial"/>
                <a:ea typeface="Arial"/>
                <a:cs typeface="Arial"/>
                <a:sym typeface="Arial"/>
              </a:rPr>
              <a:t>|</a:t>
            </a:r>
            <a:endParaRPr/>
          </a:p>
          <a:p>
            <a:pPr indent="-457200" lvl="0" marL="457200" marR="0" rtl="0" algn="l">
              <a:spcBef>
                <a:spcPts val="560"/>
              </a:spcBef>
              <a:spcAft>
                <a:spcPts val="0"/>
              </a:spcAft>
              <a:buClr>
                <a:srgbClr val="FF0000"/>
              </a:buClr>
              <a:buSzPts val="2800"/>
              <a:buFont typeface="Times"/>
              <a:buNone/>
            </a:pPr>
            <a:r>
              <a:t/>
            </a:r>
            <a:endParaRPr sz="2800">
              <a:solidFill>
                <a:schemeClr val="dk1"/>
              </a:solidFill>
              <a:latin typeface="Arial"/>
              <a:ea typeface="Arial"/>
              <a:cs typeface="Arial"/>
              <a:sym typeface="Arial"/>
            </a:endParaRPr>
          </a:p>
          <a:p>
            <a:pPr indent="-457200" lvl="0" marL="457200" marR="0" rtl="0" algn="l">
              <a:spcBef>
                <a:spcPts val="480"/>
              </a:spcBef>
              <a:spcAft>
                <a:spcPts val="0"/>
              </a:spcAft>
              <a:buClr>
                <a:srgbClr val="FF0000"/>
              </a:buClr>
              <a:buSzPts val="2400"/>
              <a:buFont typeface="Arial"/>
              <a:buAutoNum type="arabicPeriod"/>
            </a:pPr>
            <a:r>
              <a:rPr lang="en-US" sz="2400">
                <a:solidFill>
                  <a:schemeClr val="dk1"/>
                </a:solidFill>
                <a:latin typeface="Arial"/>
                <a:ea typeface="Arial"/>
                <a:cs typeface="Arial"/>
                <a:sym typeface="Arial"/>
              </a:rPr>
              <a:t>Adjust the course over ground to math coordinates.</a:t>
            </a:r>
            <a:endParaRPr/>
          </a:p>
          <a:p>
            <a:pPr indent="-285750" lvl="1" marL="742950" marR="0" rtl="0" algn="l">
              <a:spcBef>
                <a:spcPts val="480"/>
              </a:spcBef>
              <a:spcAft>
                <a:spcPts val="0"/>
              </a:spcAft>
              <a:buClr>
                <a:srgbClr val="5F6DB2"/>
              </a:buClr>
              <a:buSzPts val="2400"/>
              <a:buFont typeface="Times"/>
              <a:buNone/>
            </a:pPr>
            <a:r>
              <a:rPr b="0" i="0" lang="en-US" sz="2400" u="none" cap="none" strike="noStrike">
                <a:solidFill>
                  <a:schemeClr val="dk1"/>
                </a:solidFill>
                <a:latin typeface="Arial"/>
                <a:ea typeface="Arial"/>
                <a:cs typeface="Arial"/>
                <a:sym typeface="Arial"/>
              </a:rPr>
              <a:t>C’</a:t>
            </a:r>
            <a:r>
              <a:rPr b="0" baseline="-25000" i="0" lang="en-US" sz="2400" u="none" cap="none" strike="noStrike">
                <a:solidFill>
                  <a:schemeClr val="dk1"/>
                </a:solidFill>
                <a:latin typeface="Arial"/>
                <a:ea typeface="Arial"/>
                <a:cs typeface="Arial"/>
                <a:sym typeface="Arial"/>
              </a:rPr>
              <a:t>θ</a:t>
            </a:r>
            <a:r>
              <a:rPr b="0" i="0" lang="en-US" sz="2400" u="none" cap="none" strike="noStrike">
                <a:solidFill>
                  <a:schemeClr val="dk1"/>
                </a:solidFill>
                <a:latin typeface="Arial"/>
                <a:ea typeface="Arial"/>
                <a:cs typeface="Arial"/>
                <a:sym typeface="Arial"/>
              </a:rPr>
              <a:t> = 90˚ – C</a:t>
            </a:r>
            <a:r>
              <a:rPr b="0" baseline="-25000" i="0" lang="en-US" sz="2400" u="none" cap="none" strike="noStrike">
                <a:solidFill>
                  <a:schemeClr val="dk1"/>
                </a:solidFill>
                <a:latin typeface="Arial"/>
                <a:ea typeface="Arial"/>
                <a:cs typeface="Arial"/>
                <a:sym typeface="Arial"/>
              </a:rPr>
              <a:t>θ</a:t>
            </a:r>
            <a:endParaRPr b="0" i="0" sz="2400" u="none" cap="none" strike="noStrike">
              <a:solidFill>
                <a:schemeClr val="dk1"/>
              </a:solidFill>
              <a:latin typeface="Arial"/>
              <a:ea typeface="Arial"/>
              <a:cs typeface="Arial"/>
              <a:sym typeface="Arial"/>
            </a:endParaRPr>
          </a:p>
        </p:txBody>
      </p:sp>
      <p:pic>
        <p:nvPicPr>
          <p:cNvPr id="539" name="Google Shape;539;p36"/>
          <p:cNvPicPr preferRelativeResize="0"/>
          <p:nvPr/>
        </p:nvPicPr>
        <p:blipFill rotWithShape="1">
          <a:blip r:embed="rId3">
            <a:alphaModFix/>
          </a:blip>
          <a:srcRect b="-9108" l="0" r="0" t="-9109"/>
          <a:stretch/>
        </p:blipFill>
        <p:spPr>
          <a:xfrm>
            <a:off x="4648200" y="1295400"/>
            <a:ext cx="4114800" cy="46482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37"/>
          <p:cNvSpPr/>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3600">
                <a:solidFill>
                  <a:srgbClr val="FF0000"/>
                </a:solidFill>
                <a:latin typeface="Arial"/>
                <a:ea typeface="Arial"/>
                <a:cs typeface="Arial"/>
                <a:sym typeface="Arial"/>
              </a:rPr>
              <a:t>Calculation Details</a:t>
            </a:r>
            <a:endParaRPr/>
          </a:p>
        </p:txBody>
      </p:sp>
      <p:sp>
        <p:nvSpPr>
          <p:cNvPr id="545" name="Google Shape;545;p37"/>
          <p:cNvSpPr/>
          <p:nvPr/>
        </p:nvSpPr>
        <p:spPr>
          <a:xfrm>
            <a:off x="381000" y="1246188"/>
            <a:ext cx="8382000" cy="46482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rgbClr val="FF0000"/>
              </a:buClr>
              <a:buSzPts val="2400"/>
              <a:buFont typeface="Arial"/>
              <a:buAutoNum type="arabicPeriod" startAt="3"/>
            </a:pPr>
            <a:r>
              <a:rPr lang="en-US" sz="2400">
                <a:solidFill>
                  <a:schemeClr val="dk1"/>
                </a:solidFill>
                <a:latin typeface="Arial"/>
                <a:ea typeface="Arial"/>
                <a:cs typeface="Arial"/>
                <a:sym typeface="Arial"/>
              </a:rPr>
              <a:t>Calculate the components of the true wind vector.</a:t>
            </a:r>
            <a:endParaRPr/>
          </a:p>
          <a:p>
            <a:pPr indent="-285750" lvl="1" marL="742950" marR="0" rtl="0" algn="l">
              <a:spcBef>
                <a:spcPts val="480"/>
              </a:spcBef>
              <a:spcAft>
                <a:spcPts val="0"/>
              </a:spcAft>
              <a:buClr>
                <a:srgbClr val="5F6DB2"/>
              </a:buClr>
              <a:buSzPts val="2400"/>
              <a:buFont typeface="Times"/>
              <a:buNone/>
            </a:pPr>
            <a:r>
              <a:rPr b="0" i="0" lang="en-US" sz="2400" u="none" cap="none" strike="noStrike">
                <a:solidFill>
                  <a:schemeClr val="dk1"/>
                </a:solidFill>
                <a:latin typeface="Arial"/>
                <a:ea typeface="Arial"/>
                <a:cs typeface="Arial"/>
                <a:sym typeface="Arial"/>
              </a:rPr>
              <a:t>T</a:t>
            </a:r>
            <a:r>
              <a:rPr b="0" baseline="-25000" i="0" lang="en-US" sz="2400" u="none" cap="none" strike="noStrike">
                <a:solidFill>
                  <a:schemeClr val="dk1"/>
                </a:solidFill>
                <a:latin typeface="Arial"/>
                <a:ea typeface="Arial"/>
                <a:cs typeface="Arial"/>
                <a:sym typeface="Arial"/>
              </a:rPr>
              <a:t>u</a:t>
            </a:r>
            <a:r>
              <a:rPr b="0" i="0" lang="en-US" sz="2400" u="none" cap="none" strike="noStrike">
                <a:solidFill>
                  <a:schemeClr val="dk1"/>
                </a:solidFill>
                <a:latin typeface="Arial"/>
                <a:ea typeface="Arial"/>
                <a:cs typeface="Arial"/>
                <a:sym typeface="Arial"/>
              </a:rPr>
              <a:t> = T’</a:t>
            </a:r>
            <a:r>
              <a:rPr b="0" baseline="-25000" i="0" lang="en-US" sz="2400" u="none" cap="none" strike="noStrike">
                <a:solidFill>
                  <a:schemeClr val="dk1"/>
                </a:solidFill>
                <a:latin typeface="Arial"/>
                <a:ea typeface="Arial"/>
                <a:cs typeface="Arial"/>
                <a:sym typeface="Arial"/>
              </a:rPr>
              <a:t>u</a:t>
            </a:r>
            <a:r>
              <a:rPr b="0" i="0" lang="en-US" sz="2400" u="none" cap="none" strike="noStrike">
                <a:solidFill>
                  <a:schemeClr val="dk1"/>
                </a:solidFill>
                <a:latin typeface="Arial"/>
                <a:ea typeface="Arial"/>
                <a:cs typeface="Arial"/>
                <a:sym typeface="Arial"/>
              </a:rPr>
              <a:t> = |</a:t>
            </a:r>
            <a:r>
              <a:rPr b="1" i="0" lang="en-US" sz="2400" u="none" cap="none" strike="noStrike">
                <a:solidFill>
                  <a:schemeClr val="dk1"/>
                </a:solidFill>
                <a:latin typeface="Arial"/>
                <a:ea typeface="Arial"/>
                <a:cs typeface="Arial"/>
                <a:sym typeface="Arial"/>
              </a:rPr>
              <a:t>A</a:t>
            </a:r>
            <a:r>
              <a:rPr b="0" i="0" lang="en-US" sz="2400" u="none" cap="none" strike="noStrike">
                <a:solidFill>
                  <a:schemeClr val="dk1"/>
                </a:solidFill>
                <a:latin typeface="Arial"/>
                <a:ea typeface="Arial"/>
                <a:cs typeface="Arial"/>
                <a:sym typeface="Arial"/>
              </a:rPr>
              <a:t>| cos(A’</a:t>
            </a:r>
            <a:r>
              <a:rPr b="0" baseline="-25000" i="0" lang="en-US" sz="2000" u="none" cap="none" strike="noStrike">
                <a:solidFill>
                  <a:schemeClr val="dk1"/>
                </a:solidFill>
                <a:latin typeface="Arial"/>
                <a:ea typeface="Arial"/>
                <a:cs typeface="Arial"/>
                <a:sym typeface="Arial"/>
              </a:rPr>
              <a:t> θ</a:t>
            </a:r>
            <a:r>
              <a:rPr b="0" i="0" lang="en-US" sz="2400" u="none" cap="none" strike="noStrike">
                <a:solidFill>
                  <a:schemeClr val="dk1"/>
                </a:solidFill>
                <a:latin typeface="Arial"/>
                <a:ea typeface="Arial"/>
                <a:cs typeface="Arial"/>
                <a:sym typeface="Arial"/>
              </a:rPr>
              <a:t>) + |</a:t>
            </a:r>
            <a:r>
              <a:rPr b="1" i="0" lang="en-US" sz="2400" u="none" cap="none" strike="noStrike">
                <a:solidFill>
                  <a:schemeClr val="dk1"/>
                </a:solidFill>
                <a:latin typeface="Arial"/>
                <a:ea typeface="Arial"/>
                <a:cs typeface="Arial"/>
                <a:sym typeface="Arial"/>
              </a:rPr>
              <a:t>C</a:t>
            </a:r>
            <a:r>
              <a:rPr b="0" i="0" lang="en-US" sz="2400" u="none" cap="none" strike="noStrike">
                <a:solidFill>
                  <a:schemeClr val="dk1"/>
                </a:solidFill>
                <a:latin typeface="Arial"/>
                <a:ea typeface="Arial"/>
                <a:cs typeface="Arial"/>
                <a:sym typeface="Arial"/>
              </a:rPr>
              <a:t>| cos(C’</a:t>
            </a:r>
            <a:r>
              <a:rPr b="0" baseline="-25000" i="0" lang="en-US" sz="2000" u="none" cap="none" strike="noStrike">
                <a:solidFill>
                  <a:schemeClr val="dk1"/>
                </a:solidFill>
                <a:latin typeface="Arial"/>
                <a:ea typeface="Arial"/>
                <a:cs typeface="Arial"/>
                <a:sym typeface="Arial"/>
              </a:rPr>
              <a:t> θ</a:t>
            </a:r>
            <a:r>
              <a:rPr b="0" i="0" lang="en-US" sz="2400" u="none" cap="none" strike="noStrike">
                <a:solidFill>
                  <a:schemeClr val="dk1"/>
                </a:solidFill>
                <a:latin typeface="Arial"/>
                <a:ea typeface="Arial"/>
                <a:cs typeface="Arial"/>
                <a:sym typeface="Arial"/>
              </a:rPr>
              <a:t>) </a:t>
            </a:r>
            <a:endParaRPr/>
          </a:p>
          <a:p>
            <a:pPr indent="-285750" lvl="1" marL="742950" marR="0" rtl="0" algn="l">
              <a:spcBef>
                <a:spcPts val="480"/>
              </a:spcBef>
              <a:spcAft>
                <a:spcPts val="0"/>
              </a:spcAft>
              <a:buClr>
                <a:srgbClr val="5F6DB2"/>
              </a:buClr>
              <a:buSzPts val="2400"/>
              <a:buFont typeface="Times"/>
              <a:buNone/>
            </a:pPr>
            <a:r>
              <a:rPr b="0" i="0" lang="en-US" sz="2400" u="none" cap="none" strike="noStrike">
                <a:solidFill>
                  <a:schemeClr val="dk1"/>
                </a:solidFill>
                <a:latin typeface="Arial"/>
                <a:ea typeface="Arial"/>
                <a:cs typeface="Arial"/>
                <a:sym typeface="Arial"/>
              </a:rPr>
              <a:t>T</a:t>
            </a:r>
            <a:r>
              <a:rPr b="0" baseline="-25000" i="0" lang="en-US" sz="2400" u="none" cap="none" strike="noStrike">
                <a:solidFill>
                  <a:schemeClr val="dk1"/>
                </a:solidFill>
                <a:latin typeface="Arial"/>
                <a:ea typeface="Arial"/>
                <a:cs typeface="Arial"/>
                <a:sym typeface="Arial"/>
              </a:rPr>
              <a:t>v</a:t>
            </a:r>
            <a:r>
              <a:rPr b="0" i="0" lang="en-US" sz="2400" u="none" cap="none" strike="noStrike">
                <a:solidFill>
                  <a:schemeClr val="dk1"/>
                </a:solidFill>
                <a:latin typeface="Arial"/>
                <a:ea typeface="Arial"/>
                <a:cs typeface="Arial"/>
                <a:sym typeface="Arial"/>
              </a:rPr>
              <a:t> = T’</a:t>
            </a:r>
            <a:r>
              <a:rPr b="0" baseline="-25000" i="0" lang="en-US" sz="2400" u="none" cap="none" strike="noStrike">
                <a:solidFill>
                  <a:schemeClr val="dk1"/>
                </a:solidFill>
                <a:latin typeface="Arial"/>
                <a:ea typeface="Arial"/>
                <a:cs typeface="Arial"/>
                <a:sym typeface="Arial"/>
              </a:rPr>
              <a:t>v</a:t>
            </a:r>
            <a:r>
              <a:rPr b="0" i="0" lang="en-US" sz="2400" u="none" cap="none" strike="noStrike">
                <a:solidFill>
                  <a:schemeClr val="dk1"/>
                </a:solidFill>
                <a:latin typeface="Arial"/>
                <a:ea typeface="Arial"/>
                <a:cs typeface="Arial"/>
                <a:sym typeface="Arial"/>
              </a:rPr>
              <a:t> = |</a:t>
            </a:r>
            <a:r>
              <a:rPr b="1" i="0" lang="en-US" sz="2400" u="none" cap="none" strike="noStrike">
                <a:solidFill>
                  <a:schemeClr val="dk1"/>
                </a:solidFill>
                <a:latin typeface="Arial"/>
                <a:ea typeface="Arial"/>
                <a:cs typeface="Arial"/>
                <a:sym typeface="Arial"/>
              </a:rPr>
              <a:t>A</a:t>
            </a:r>
            <a:r>
              <a:rPr b="0" i="0" lang="en-US" sz="2400" u="none" cap="none" strike="noStrike">
                <a:solidFill>
                  <a:schemeClr val="dk1"/>
                </a:solidFill>
                <a:latin typeface="Arial"/>
                <a:ea typeface="Arial"/>
                <a:cs typeface="Arial"/>
                <a:sym typeface="Arial"/>
              </a:rPr>
              <a:t>| sin(A’</a:t>
            </a:r>
            <a:r>
              <a:rPr b="0" baseline="-25000" i="0" lang="en-US" sz="2000" u="none" cap="none" strike="noStrike">
                <a:solidFill>
                  <a:schemeClr val="dk1"/>
                </a:solidFill>
                <a:latin typeface="Arial"/>
                <a:ea typeface="Arial"/>
                <a:cs typeface="Arial"/>
                <a:sym typeface="Arial"/>
              </a:rPr>
              <a:t> θ</a:t>
            </a:r>
            <a:r>
              <a:rPr b="0" i="0" lang="en-US" sz="2400" u="none" cap="none" strike="noStrike">
                <a:solidFill>
                  <a:schemeClr val="dk1"/>
                </a:solidFill>
                <a:latin typeface="Arial"/>
                <a:ea typeface="Arial"/>
                <a:cs typeface="Arial"/>
                <a:sym typeface="Arial"/>
              </a:rPr>
              <a:t>) + |</a:t>
            </a:r>
            <a:r>
              <a:rPr b="1" i="0" lang="en-US" sz="2400" u="none" cap="none" strike="noStrike">
                <a:solidFill>
                  <a:schemeClr val="dk1"/>
                </a:solidFill>
                <a:latin typeface="Arial"/>
                <a:ea typeface="Arial"/>
                <a:cs typeface="Arial"/>
                <a:sym typeface="Arial"/>
              </a:rPr>
              <a:t>C</a:t>
            </a:r>
            <a:r>
              <a:rPr b="0" i="0" lang="en-US" sz="2400" u="none" cap="none" strike="noStrike">
                <a:solidFill>
                  <a:schemeClr val="dk1"/>
                </a:solidFill>
                <a:latin typeface="Arial"/>
                <a:ea typeface="Arial"/>
                <a:cs typeface="Arial"/>
                <a:sym typeface="Arial"/>
              </a:rPr>
              <a:t>| sin(C’</a:t>
            </a:r>
            <a:r>
              <a:rPr b="0" baseline="-25000" i="0" lang="en-US" sz="2000" u="none" cap="none" strike="noStrike">
                <a:solidFill>
                  <a:schemeClr val="dk1"/>
                </a:solidFill>
                <a:latin typeface="Arial"/>
                <a:ea typeface="Arial"/>
                <a:cs typeface="Arial"/>
                <a:sym typeface="Arial"/>
              </a:rPr>
              <a:t> θ</a:t>
            </a:r>
            <a:r>
              <a:rPr b="0" i="0" lang="en-US" sz="2400" u="none" cap="none" strike="noStrike">
                <a:solidFill>
                  <a:schemeClr val="dk1"/>
                </a:solidFill>
                <a:latin typeface="Arial"/>
                <a:ea typeface="Arial"/>
                <a:cs typeface="Arial"/>
                <a:sym typeface="Arial"/>
              </a:rPr>
              <a:t>)</a:t>
            </a:r>
            <a:endParaRPr/>
          </a:p>
          <a:p>
            <a:pPr indent="-317500" lvl="0" marL="457200" marR="0" rtl="0" algn="l">
              <a:spcBef>
                <a:spcPts val="440"/>
              </a:spcBef>
              <a:spcAft>
                <a:spcPts val="0"/>
              </a:spcAft>
              <a:buClr>
                <a:srgbClr val="FF0000"/>
              </a:buClr>
              <a:buSzPts val="2200"/>
              <a:buFont typeface="Times"/>
              <a:buNone/>
            </a:pPr>
            <a:r>
              <a:t/>
            </a:r>
            <a:endParaRPr sz="2200">
              <a:solidFill>
                <a:schemeClr val="dk1"/>
              </a:solidFill>
              <a:latin typeface="Arial"/>
              <a:ea typeface="Arial"/>
              <a:cs typeface="Arial"/>
              <a:sym typeface="Arial"/>
            </a:endParaRPr>
          </a:p>
          <a:p>
            <a:pPr indent="-457200" lvl="0" marL="457200" marR="0" rtl="0" algn="l">
              <a:spcBef>
                <a:spcPts val="480"/>
              </a:spcBef>
              <a:spcAft>
                <a:spcPts val="0"/>
              </a:spcAft>
              <a:buClr>
                <a:srgbClr val="FF0000"/>
              </a:buClr>
              <a:buSzPts val="2400"/>
              <a:buFont typeface="Arial"/>
              <a:buAutoNum type="arabicPeriod" startAt="3"/>
            </a:pPr>
            <a:r>
              <a:rPr lang="en-US" sz="2400">
                <a:solidFill>
                  <a:schemeClr val="dk1"/>
                </a:solidFill>
                <a:latin typeface="Arial"/>
                <a:ea typeface="Arial"/>
                <a:cs typeface="Arial"/>
                <a:sym typeface="Arial"/>
              </a:rPr>
              <a:t>Calculate the true wind speed and direction from which the wind is blowing.</a:t>
            </a:r>
            <a:endParaRPr/>
          </a:p>
          <a:p>
            <a:pPr indent="-285750" lvl="1" marL="742950" marR="0" rtl="0" algn="l">
              <a:spcBef>
                <a:spcPts val="480"/>
              </a:spcBef>
              <a:spcAft>
                <a:spcPts val="0"/>
              </a:spcAft>
              <a:buClr>
                <a:srgbClr val="5F6DB2"/>
              </a:buClr>
              <a:buSzPts val="2400"/>
              <a:buFont typeface="Times"/>
              <a:buNone/>
            </a:pPr>
            <a:r>
              <a:rPr b="0" i="0" lang="en-US" sz="2400" u="none" cap="none" strike="noStrike">
                <a:solidFill>
                  <a:schemeClr val="dk1"/>
                </a:solidFill>
                <a:latin typeface="Arial"/>
                <a:ea typeface="Arial"/>
                <a:cs typeface="Arial"/>
                <a:sym typeface="Arial"/>
              </a:rPr>
              <a:t>|</a:t>
            </a:r>
            <a:r>
              <a:rPr b="1" i="0" lang="en-US" sz="2400" u="none" cap="none" strike="noStrike">
                <a:solidFill>
                  <a:schemeClr val="dk1"/>
                </a:solidFill>
                <a:latin typeface="Arial"/>
                <a:ea typeface="Arial"/>
                <a:cs typeface="Arial"/>
                <a:sym typeface="Arial"/>
              </a:rPr>
              <a:t>T</a:t>
            </a:r>
            <a:r>
              <a:rPr b="0" i="0" lang="en-US" sz="2400" u="none" cap="none" strike="noStrike">
                <a:solidFill>
                  <a:schemeClr val="dk1"/>
                </a:solidFill>
                <a:latin typeface="Arial"/>
                <a:ea typeface="Arial"/>
                <a:cs typeface="Arial"/>
                <a:sym typeface="Arial"/>
              </a:rPr>
              <a:t>| = (T</a:t>
            </a:r>
            <a:r>
              <a:rPr b="0" baseline="-25000" i="0" lang="en-US" sz="2400" u="none" cap="none" strike="noStrike">
                <a:solidFill>
                  <a:schemeClr val="dk1"/>
                </a:solidFill>
                <a:latin typeface="Arial"/>
                <a:ea typeface="Arial"/>
                <a:cs typeface="Arial"/>
                <a:sym typeface="Arial"/>
              </a:rPr>
              <a:t>u</a:t>
            </a:r>
            <a:r>
              <a:rPr b="0" baseline="30000" i="0" lang="en-US" sz="2400" u="none" cap="none" strike="noStrike">
                <a:solidFill>
                  <a:schemeClr val="dk1"/>
                </a:solidFill>
                <a:latin typeface="Arial"/>
                <a:ea typeface="Arial"/>
                <a:cs typeface="Arial"/>
                <a:sym typeface="Arial"/>
              </a:rPr>
              <a:t>2</a:t>
            </a:r>
            <a:r>
              <a:rPr b="0" i="0" lang="en-US" sz="2400" u="none" cap="none" strike="noStrike">
                <a:solidFill>
                  <a:schemeClr val="dk1"/>
                </a:solidFill>
                <a:latin typeface="Arial"/>
                <a:ea typeface="Arial"/>
                <a:cs typeface="Arial"/>
                <a:sym typeface="Arial"/>
              </a:rPr>
              <a:t> + T</a:t>
            </a:r>
            <a:r>
              <a:rPr b="0" baseline="-25000" i="0" lang="en-US" sz="2400" u="none" cap="none" strike="noStrike">
                <a:solidFill>
                  <a:schemeClr val="dk1"/>
                </a:solidFill>
                <a:latin typeface="Arial"/>
                <a:ea typeface="Arial"/>
                <a:cs typeface="Arial"/>
                <a:sym typeface="Arial"/>
              </a:rPr>
              <a:t>v</a:t>
            </a:r>
            <a:r>
              <a:rPr b="0" baseline="30000" i="0" lang="en-US" sz="2400" u="none" cap="none" strike="noStrike">
                <a:solidFill>
                  <a:schemeClr val="dk1"/>
                </a:solidFill>
                <a:latin typeface="Arial"/>
                <a:ea typeface="Arial"/>
                <a:cs typeface="Arial"/>
                <a:sym typeface="Arial"/>
              </a:rPr>
              <a:t>2</a:t>
            </a:r>
            <a:r>
              <a:rPr b="0" i="0" lang="en-US" sz="2400" u="none" cap="none" strike="noStrike">
                <a:solidFill>
                  <a:schemeClr val="dk1"/>
                </a:solidFill>
                <a:latin typeface="Arial"/>
                <a:ea typeface="Arial"/>
                <a:cs typeface="Arial"/>
                <a:sym typeface="Arial"/>
              </a:rPr>
              <a:t>)</a:t>
            </a:r>
            <a:r>
              <a:rPr b="0" baseline="30000" i="0" lang="en-US" sz="2400" u="none" cap="none" strike="noStrike">
                <a:solidFill>
                  <a:schemeClr val="dk1"/>
                </a:solidFill>
                <a:latin typeface="Arial"/>
                <a:ea typeface="Arial"/>
                <a:cs typeface="Arial"/>
                <a:sym typeface="Arial"/>
              </a:rPr>
              <a:t>0.5</a:t>
            </a:r>
            <a:endParaRPr/>
          </a:p>
          <a:p>
            <a:pPr indent="-285750" lvl="1" marL="742950" marR="0" rtl="0" algn="l">
              <a:spcBef>
                <a:spcPts val="480"/>
              </a:spcBef>
              <a:spcAft>
                <a:spcPts val="0"/>
              </a:spcAft>
              <a:buClr>
                <a:srgbClr val="5F6DB2"/>
              </a:buClr>
              <a:buSzPts val="2400"/>
              <a:buFont typeface="Times"/>
              <a:buNone/>
            </a:pPr>
            <a:r>
              <a:rPr b="0" i="0" lang="en-US" sz="2400" u="none" cap="none" strike="noStrike">
                <a:solidFill>
                  <a:schemeClr val="dk1"/>
                </a:solidFill>
                <a:latin typeface="Arial"/>
                <a:ea typeface="Arial"/>
                <a:cs typeface="Arial"/>
                <a:sym typeface="Arial"/>
              </a:rPr>
              <a:t>T</a:t>
            </a:r>
            <a:r>
              <a:rPr b="0" baseline="-25000" i="0" lang="en-US" sz="2400" u="none" cap="none" strike="noStrike">
                <a:solidFill>
                  <a:schemeClr val="dk1"/>
                </a:solidFill>
                <a:latin typeface="Arial"/>
                <a:ea typeface="Arial"/>
                <a:cs typeface="Arial"/>
                <a:sym typeface="Arial"/>
              </a:rPr>
              <a:t> θ</a:t>
            </a:r>
            <a:r>
              <a:rPr b="0" i="0" lang="en-US" sz="2400" u="none" cap="none" strike="noStrike">
                <a:solidFill>
                  <a:schemeClr val="dk1"/>
                </a:solidFill>
                <a:latin typeface="Arial"/>
                <a:ea typeface="Arial"/>
                <a:cs typeface="Arial"/>
                <a:sym typeface="Arial"/>
              </a:rPr>
              <a:t> = 270˚ – arctan(T</a:t>
            </a:r>
            <a:r>
              <a:rPr b="0" baseline="-25000" i="0" lang="en-US" sz="2400" u="none" cap="none" strike="noStrike">
                <a:solidFill>
                  <a:schemeClr val="dk1"/>
                </a:solidFill>
                <a:latin typeface="Arial"/>
                <a:ea typeface="Arial"/>
                <a:cs typeface="Arial"/>
                <a:sym typeface="Arial"/>
              </a:rPr>
              <a:t>v</a:t>
            </a:r>
            <a:r>
              <a:rPr b="0" i="0" lang="en-US" sz="2400" u="none" cap="none" strike="noStrike">
                <a:solidFill>
                  <a:schemeClr val="dk1"/>
                </a:solidFill>
                <a:latin typeface="Arial"/>
                <a:ea typeface="Arial"/>
                <a:cs typeface="Arial"/>
                <a:sym typeface="Arial"/>
              </a:rPr>
              <a:t>/T</a:t>
            </a:r>
            <a:r>
              <a:rPr b="0" baseline="-25000" i="0" lang="en-US" sz="2400" u="none" cap="none" strike="noStrike">
                <a:solidFill>
                  <a:schemeClr val="dk1"/>
                </a:solidFill>
                <a:latin typeface="Arial"/>
                <a:ea typeface="Arial"/>
                <a:cs typeface="Arial"/>
                <a:sym typeface="Arial"/>
              </a:rPr>
              <a:t>u</a:t>
            </a:r>
            <a:r>
              <a:rPr b="0" i="0" lang="en-US" sz="2400" u="none" cap="none" strike="noStrike">
                <a:solidFill>
                  <a:schemeClr val="dk1"/>
                </a:solidFill>
                <a:latin typeface="Arial"/>
                <a:ea typeface="Arial"/>
                <a:cs typeface="Arial"/>
                <a:sym typeface="Arial"/>
              </a:rPr>
              <a:t>)</a:t>
            </a:r>
            <a:endParaRPr/>
          </a:p>
          <a:p>
            <a:pPr indent="-317500" lvl="0" marL="457200" marR="0" rtl="0" algn="l">
              <a:spcBef>
                <a:spcPts val="440"/>
              </a:spcBef>
              <a:spcAft>
                <a:spcPts val="0"/>
              </a:spcAft>
              <a:buClr>
                <a:srgbClr val="FF0000"/>
              </a:buClr>
              <a:buSzPts val="2200"/>
              <a:buFont typeface="Times"/>
              <a:buNone/>
            </a:pPr>
            <a:r>
              <a:t/>
            </a:r>
            <a:endParaRPr sz="2200">
              <a:solidFill>
                <a:schemeClr val="dk1"/>
              </a:solidFill>
              <a:latin typeface="Arial"/>
              <a:ea typeface="Arial"/>
              <a:cs typeface="Arial"/>
              <a:sym typeface="Arial"/>
            </a:endParaRPr>
          </a:p>
          <a:p>
            <a:pPr indent="-285750" lvl="1" marL="742950" marR="0" rtl="0" algn="l">
              <a:spcBef>
                <a:spcPts val="400"/>
              </a:spcBef>
              <a:spcAft>
                <a:spcPts val="0"/>
              </a:spcAft>
              <a:buClr>
                <a:srgbClr val="5F6DB2"/>
              </a:buClr>
              <a:buSzPts val="2000"/>
              <a:buFont typeface="Times"/>
              <a:buChar char="•"/>
            </a:pPr>
            <a:r>
              <a:rPr b="0" i="0" lang="en-US" sz="2000" u="none" cap="none" strike="noStrike">
                <a:solidFill>
                  <a:schemeClr val="dk1"/>
                </a:solidFill>
                <a:latin typeface="Arial"/>
                <a:ea typeface="Arial"/>
                <a:cs typeface="Arial"/>
                <a:sym typeface="Arial"/>
              </a:rPr>
              <a:t>NOTE: Arctan function must have a range of -180˚ to +180˚.</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38"/>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Pressure Exercise</a:t>
            </a:r>
            <a:endParaRPr/>
          </a:p>
        </p:txBody>
      </p:sp>
      <p:sp>
        <p:nvSpPr>
          <p:cNvPr id="552" name="Google Shape;552;p38"/>
          <p:cNvSpPr txBox="1"/>
          <p:nvPr>
            <p:ph idx="1" type="body"/>
          </p:nvPr>
        </p:nvSpPr>
        <p:spPr>
          <a:xfrm>
            <a:off x="381000" y="1246188"/>
            <a:ext cx="8382000" cy="46482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Char char="•"/>
            </a:pPr>
            <a:r>
              <a:rPr lang="en-US"/>
              <a:t>Using the equation  </a:t>
            </a:r>
            <a:endParaRPr/>
          </a:p>
          <a:p>
            <a:pPr indent="-342900" lvl="0" marL="342900" rtl="0" algn="l">
              <a:spcBef>
                <a:spcPts val="440"/>
              </a:spcBef>
              <a:spcAft>
                <a:spcPts val="0"/>
              </a:spcAft>
              <a:buSzPts val="2200"/>
              <a:buChar char="•"/>
            </a:pPr>
            <a:r>
              <a:rPr lang="en-US"/>
              <a:t>Given </a:t>
            </a:r>
            <a:endParaRPr/>
          </a:p>
          <a:p>
            <a:pPr indent="-285750" lvl="1" marL="742950" rtl="0" algn="l">
              <a:spcBef>
                <a:spcPts val="400"/>
              </a:spcBef>
              <a:spcAft>
                <a:spcPts val="0"/>
              </a:spcAft>
              <a:buSzPts val="2000"/>
              <a:buChar char="•"/>
            </a:pPr>
            <a:r>
              <a:rPr lang="en-US"/>
              <a:t>p</a:t>
            </a:r>
            <a:r>
              <a:rPr baseline="-25000" lang="en-US"/>
              <a:t>z</a:t>
            </a:r>
            <a:r>
              <a:rPr lang="en-US"/>
              <a:t> = 1010 hPa</a:t>
            </a:r>
            <a:endParaRPr/>
          </a:p>
          <a:p>
            <a:pPr indent="-285750" lvl="1" marL="742950" rtl="0" algn="l">
              <a:spcBef>
                <a:spcPts val="400"/>
              </a:spcBef>
              <a:spcAft>
                <a:spcPts val="0"/>
              </a:spcAft>
              <a:buSzPts val="2000"/>
              <a:buChar char="•"/>
            </a:pPr>
            <a:r>
              <a:rPr lang="en-US"/>
              <a:t>T = 290 K</a:t>
            </a:r>
            <a:endParaRPr/>
          </a:p>
          <a:p>
            <a:pPr indent="-285750" lvl="1" marL="742950" rtl="0" algn="l">
              <a:spcBef>
                <a:spcPts val="400"/>
              </a:spcBef>
              <a:spcAft>
                <a:spcPts val="0"/>
              </a:spcAft>
              <a:buSzPts val="2000"/>
              <a:buChar char="•"/>
            </a:pPr>
            <a:r>
              <a:rPr lang="en-US"/>
              <a:t>g = 9.81 m s</a:t>
            </a:r>
            <a:r>
              <a:rPr baseline="30000" lang="en-US"/>
              <a:t>-2</a:t>
            </a:r>
            <a:endParaRPr/>
          </a:p>
          <a:p>
            <a:pPr indent="-285750" lvl="1" marL="742950" rtl="0" algn="l">
              <a:spcBef>
                <a:spcPts val="400"/>
              </a:spcBef>
              <a:spcAft>
                <a:spcPts val="0"/>
              </a:spcAft>
              <a:buSzPts val="2000"/>
              <a:buChar char="•"/>
            </a:pPr>
            <a:r>
              <a:rPr lang="en-US"/>
              <a:t>R</a:t>
            </a:r>
            <a:r>
              <a:rPr baseline="-25000" lang="en-US"/>
              <a:t>a</a:t>
            </a:r>
            <a:r>
              <a:rPr lang="en-US"/>
              <a:t> = 287.05 J kg</a:t>
            </a:r>
            <a:r>
              <a:rPr baseline="30000" lang="en-US"/>
              <a:t>-1</a:t>
            </a:r>
            <a:r>
              <a:rPr lang="en-US"/>
              <a:t> K</a:t>
            </a:r>
            <a:r>
              <a:rPr baseline="30000" lang="en-US"/>
              <a:t>-1</a:t>
            </a:r>
            <a:endParaRPr/>
          </a:p>
          <a:p>
            <a:pPr indent="-285750" lvl="1" marL="742950" rtl="0" algn="l">
              <a:spcBef>
                <a:spcPts val="400"/>
              </a:spcBef>
              <a:spcAft>
                <a:spcPts val="0"/>
              </a:spcAft>
              <a:buSzPts val="2000"/>
              <a:buChar char="•"/>
            </a:pPr>
            <a:r>
              <a:rPr lang="en-US"/>
              <a:t>e = 2.718281</a:t>
            </a:r>
            <a:endParaRPr/>
          </a:p>
          <a:p>
            <a:pPr indent="-209550" lvl="1" marL="742950" rtl="0" algn="l">
              <a:spcBef>
                <a:spcPts val="240"/>
              </a:spcBef>
              <a:spcAft>
                <a:spcPts val="0"/>
              </a:spcAft>
              <a:buSzPts val="1200"/>
              <a:buNone/>
            </a:pPr>
            <a:r>
              <a:t/>
            </a:r>
            <a:endParaRPr sz="1200"/>
          </a:p>
          <a:p>
            <a:pPr indent="-342900" lvl="0" marL="342900" rtl="0" algn="l">
              <a:spcBef>
                <a:spcPts val="440"/>
              </a:spcBef>
              <a:spcAft>
                <a:spcPts val="0"/>
              </a:spcAft>
              <a:buSzPts val="2200"/>
              <a:buChar char="•"/>
            </a:pPr>
            <a:r>
              <a:rPr lang="en-US"/>
              <a:t>Calculate the surface pressure (p</a:t>
            </a:r>
            <a:r>
              <a:rPr baseline="-25000" lang="en-US"/>
              <a:t>s</a:t>
            </a:r>
            <a:r>
              <a:rPr lang="en-US"/>
              <a:t>) for your vessel using your barometer height (z).</a:t>
            </a:r>
            <a:endParaRPr/>
          </a:p>
          <a:p>
            <a:pPr indent="-266700" lvl="0" marL="342900" rtl="0" algn="l">
              <a:spcBef>
                <a:spcPts val="240"/>
              </a:spcBef>
              <a:spcAft>
                <a:spcPts val="0"/>
              </a:spcAft>
              <a:buSzPts val="1200"/>
              <a:buNone/>
            </a:pPr>
            <a:r>
              <a:t/>
            </a:r>
            <a:endParaRPr sz="1200"/>
          </a:p>
          <a:p>
            <a:pPr indent="-342900" lvl="0" marL="342900" rtl="0" algn="l">
              <a:spcBef>
                <a:spcPts val="440"/>
              </a:spcBef>
              <a:spcAft>
                <a:spcPts val="0"/>
              </a:spcAft>
              <a:buSzPts val="2200"/>
              <a:buChar char="•"/>
            </a:pPr>
            <a:r>
              <a:rPr lang="en-US"/>
              <a:t>Calculate the pressure difference (p</a:t>
            </a:r>
            <a:r>
              <a:rPr baseline="-25000" lang="en-US"/>
              <a:t>s</a:t>
            </a:r>
            <a:r>
              <a:rPr lang="en-US"/>
              <a:t> – p</a:t>
            </a:r>
            <a:r>
              <a:rPr baseline="-25000" lang="en-US"/>
              <a:t>z</a:t>
            </a:r>
            <a:r>
              <a:rPr lang="en-US"/>
              <a:t>) and add it to the list on the whiteboard.</a:t>
            </a:r>
            <a:endParaRPr/>
          </a:p>
        </p:txBody>
      </p:sp>
      <p:pic>
        <p:nvPicPr>
          <p:cNvPr id="553" name="Google Shape;553;p38"/>
          <p:cNvPicPr preferRelativeResize="0"/>
          <p:nvPr/>
        </p:nvPicPr>
        <p:blipFill rotWithShape="1">
          <a:blip r:embed="rId3">
            <a:alphaModFix/>
          </a:blip>
          <a:srcRect b="0" l="0" r="0" t="0"/>
          <a:stretch/>
        </p:blipFill>
        <p:spPr>
          <a:xfrm>
            <a:off x="4281488" y="1214438"/>
            <a:ext cx="2674937" cy="577850"/>
          </a:xfrm>
          <a:prstGeom prst="rect">
            <a:avLst/>
          </a:prstGeom>
          <a:noFill/>
          <a:ln>
            <a:noFill/>
          </a:ln>
        </p:spPr>
      </p:pic>
      <p:cxnSp>
        <p:nvCxnSpPr>
          <p:cNvPr id="554" name="Google Shape;554;p38"/>
          <p:cNvCxnSpPr/>
          <p:nvPr/>
        </p:nvCxnSpPr>
        <p:spPr>
          <a:xfrm>
            <a:off x="3236913" y="1495425"/>
            <a:ext cx="1000125" cy="1588"/>
          </a:xfrm>
          <a:prstGeom prst="straightConnector1">
            <a:avLst/>
          </a:prstGeom>
          <a:noFill/>
          <a:ln cap="flat" cmpd="sng" w="9525">
            <a:solidFill>
              <a:schemeClr val="dk1"/>
            </a:solidFill>
            <a:prstDash val="solid"/>
            <a:round/>
            <a:headEnd len="med" w="med" type="none"/>
            <a:tailEnd len="med" w="med" type="stealth"/>
          </a:ln>
        </p:spPr>
      </p:cxnSp>
      <p:sp>
        <p:nvSpPr>
          <p:cNvPr id="555" name="Google Shape;555;p38"/>
          <p:cNvSpPr txBox="1"/>
          <p:nvPr/>
        </p:nvSpPr>
        <p:spPr>
          <a:xfrm>
            <a:off x="2933700" y="2055813"/>
            <a:ext cx="5854700" cy="647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600"/>
              <a:buFont typeface="Times"/>
              <a:buNone/>
            </a:pPr>
            <a:r>
              <a:rPr lang="en-US" sz="36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Pressure and temperature at a given time</a:t>
            </a:r>
            <a:endParaRPr/>
          </a:p>
        </p:txBody>
      </p:sp>
      <p:sp>
        <p:nvSpPr>
          <p:cNvPr id="556" name="Google Shape;556;p38"/>
          <p:cNvSpPr txBox="1"/>
          <p:nvPr/>
        </p:nvSpPr>
        <p:spPr>
          <a:xfrm>
            <a:off x="3759200" y="2816225"/>
            <a:ext cx="466725" cy="9223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5400"/>
              <a:buFont typeface="Times"/>
              <a:buNone/>
            </a:pPr>
            <a:r>
              <a:rPr lang="en-US" sz="5400">
                <a:solidFill>
                  <a:schemeClr val="dk1"/>
                </a:solidFill>
                <a:latin typeface="Arial"/>
                <a:ea typeface="Arial"/>
                <a:cs typeface="Arial"/>
                <a:sym typeface="Arial"/>
              </a:rPr>
              <a:t>}</a:t>
            </a:r>
            <a:endParaRPr/>
          </a:p>
        </p:txBody>
      </p:sp>
      <p:sp>
        <p:nvSpPr>
          <p:cNvPr id="557" name="Google Shape;557;p38"/>
          <p:cNvSpPr txBox="1"/>
          <p:nvPr/>
        </p:nvSpPr>
        <p:spPr>
          <a:xfrm>
            <a:off x="4181475" y="3124200"/>
            <a:ext cx="1338263" cy="40005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000"/>
              <a:buFont typeface="Times"/>
              <a:buNone/>
            </a:pPr>
            <a:r>
              <a:rPr lang="en-US" sz="2000">
                <a:solidFill>
                  <a:schemeClr val="dk1"/>
                </a:solidFill>
                <a:latin typeface="Arial"/>
                <a:ea typeface="Arial"/>
                <a:cs typeface="Arial"/>
                <a:sym typeface="Arial"/>
              </a:rPr>
              <a:t>Constants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4"/>
          <p:cNvSpPr/>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FF0000"/>
                </a:solidFill>
                <a:latin typeface="Arial"/>
                <a:ea typeface="Arial"/>
                <a:cs typeface="Arial"/>
                <a:sym typeface="Arial"/>
              </a:rPr>
              <a:t>1D Example of True Wind Vector Math</a:t>
            </a:r>
            <a:endParaRPr/>
          </a:p>
        </p:txBody>
      </p:sp>
      <p:pic>
        <p:nvPicPr>
          <p:cNvPr descr="A picture containing shape&#10;&#10;Description automatically generated" id="89" name="Google Shape;89;p4"/>
          <p:cNvPicPr preferRelativeResize="0"/>
          <p:nvPr/>
        </p:nvPicPr>
        <p:blipFill rotWithShape="1">
          <a:blip r:embed="rId3">
            <a:alphaModFix/>
          </a:blip>
          <a:srcRect b="6" l="0" r="0" t="6"/>
          <a:stretch/>
        </p:blipFill>
        <p:spPr>
          <a:xfrm>
            <a:off x="4648200" y="1295400"/>
            <a:ext cx="4114800" cy="4648200"/>
          </a:xfrm>
          <a:prstGeom prst="rect">
            <a:avLst/>
          </a:prstGeom>
          <a:noFill/>
          <a:ln>
            <a:noFill/>
          </a:ln>
        </p:spPr>
      </p:pic>
      <p:sp>
        <p:nvSpPr>
          <p:cNvPr id="90" name="Google Shape;90;p4"/>
          <p:cNvSpPr/>
          <p:nvPr/>
        </p:nvSpPr>
        <p:spPr>
          <a:xfrm>
            <a:off x="381000" y="1295400"/>
            <a:ext cx="4114800" cy="4648200"/>
          </a:xfrm>
          <a:prstGeom prst="rect">
            <a:avLst/>
          </a:prstGeom>
          <a:noFill/>
          <a:ln>
            <a:noFill/>
          </a:ln>
        </p:spPr>
        <p:txBody>
          <a:bodyPr anchorCtr="0" anchor="t" bIns="45700" lIns="91425" spcFirstLastPara="1" rIns="91425" wrap="square" tIns="45700">
            <a:noAutofit/>
          </a:bodyPr>
          <a:lstStyle/>
          <a:p>
            <a:pPr indent="-165100" lvl="0" marL="342900" marR="0" rtl="0" algn="l">
              <a:spcBef>
                <a:spcPts val="0"/>
              </a:spcBef>
              <a:spcAft>
                <a:spcPts val="0"/>
              </a:spcAft>
              <a:buClr>
                <a:srgbClr val="FF0000"/>
              </a:buClr>
              <a:buSzPts val="2800"/>
              <a:buFont typeface="Times"/>
              <a:buNone/>
            </a:pPr>
            <a:r>
              <a:t/>
            </a:r>
            <a:endParaRPr b="0" i="0" sz="2800" u="none" cap="none" strike="noStrike">
              <a:solidFill>
                <a:schemeClr val="dk1"/>
              </a:solidFill>
              <a:latin typeface="Arial"/>
              <a:ea typeface="Arial"/>
              <a:cs typeface="Arial"/>
              <a:sym typeface="Arial"/>
            </a:endParaRPr>
          </a:p>
          <a:p>
            <a:pPr indent="-165100" lvl="0" marL="342900" marR="0" rtl="0" algn="l">
              <a:spcBef>
                <a:spcPts val="560"/>
              </a:spcBef>
              <a:spcAft>
                <a:spcPts val="0"/>
              </a:spcAft>
              <a:buClr>
                <a:srgbClr val="FF0000"/>
              </a:buClr>
              <a:buSzPts val="2800"/>
              <a:buFont typeface="Times"/>
              <a:buNone/>
            </a:pPr>
            <a:r>
              <a:t/>
            </a:r>
            <a:endParaRPr b="0" i="0" sz="28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rgbClr val="FF0000"/>
              </a:buClr>
              <a:buSzPts val="2800"/>
              <a:buFont typeface="Times"/>
              <a:buChar char="•"/>
            </a:pPr>
            <a:r>
              <a:rPr b="0" i="0" lang="en-US" sz="2800" u="none" cap="none" strike="noStrike">
                <a:solidFill>
                  <a:schemeClr val="dk1"/>
                </a:solidFill>
                <a:latin typeface="Arial"/>
                <a:ea typeface="Arial"/>
                <a:cs typeface="Arial"/>
                <a:sym typeface="Arial"/>
              </a:rPr>
              <a:t>Vessel moves forward inducing additional wind relative to the vessel.</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5"/>
          <p:cNvSpPr/>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FF0000"/>
                </a:solidFill>
                <a:latin typeface="Arial"/>
                <a:ea typeface="Arial"/>
                <a:cs typeface="Arial"/>
                <a:sym typeface="Arial"/>
              </a:rPr>
              <a:t>1D Example of True Wind Vector Math</a:t>
            </a:r>
            <a:endParaRPr/>
          </a:p>
        </p:txBody>
      </p:sp>
      <p:sp>
        <p:nvSpPr>
          <p:cNvPr id="97" name="Google Shape;97;p5"/>
          <p:cNvSpPr/>
          <p:nvPr/>
        </p:nvSpPr>
        <p:spPr>
          <a:xfrm>
            <a:off x="381000" y="1295400"/>
            <a:ext cx="4114800" cy="4648200"/>
          </a:xfrm>
          <a:prstGeom prst="rect">
            <a:avLst/>
          </a:prstGeom>
          <a:noFill/>
          <a:ln>
            <a:noFill/>
          </a:ln>
        </p:spPr>
        <p:txBody>
          <a:bodyPr anchorCtr="0" anchor="t" bIns="45700" lIns="91425" spcFirstLastPara="1" rIns="91425" wrap="square" tIns="45700">
            <a:noAutofit/>
          </a:bodyPr>
          <a:lstStyle/>
          <a:p>
            <a:pPr indent="-165100" lvl="0" marL="342900" marR="0" rtl="0" algn="l">
              <a:spcBef>
                <a:spcPts val="0"/>
              </a:spcBef>
              <a:spcAft>
                <a:spcPts val="0"/>
              </a:spcAft>
              <a:buClr>
                <a:srgbClr val="FF0000"/>
              </a:buClr>
              <a:buSzPts val="2800"/>
              <a:buFont typeface="Times"/>
              <a:buNone/>
            </a:pPr>
            <a:r>
              <a:t/>
            </a:r>
            <a:endParaRPr b="1" i="0" sz="28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rgbClr val="FF0000"/>
              </a:buClr>
              <a:buSzPts val="2800"/>
              <a:buFont typeface="Times"/>
              <a:buChar char="•"/>
            </a:pPr>
            <a:r>
              <a:rPr b="1" i="0" lang="en-US" sz="2800" u="none" cap="none" strike="noStrike">
                <a:solidFill>
                  <a:schemeClr val="dk1"/>
                </a:solidFill>
                <a:latin typeface="Arial"/>
                <a:ea typeface="Arial"/>
                <a:cs typeface="Arial"/>
                <a:sym typeface="Arial"/>
              </a:rPr>
              <a:t>A </a:t>
            </a:r>
            <a:r>
              <a:rPr b="0" i="0" lang="en-US" sz="2800" u="none" cap="none" strike="noStrike">
                <a:solidFill>
                  <a:schemeClr val="dk1"/>
                </a:solidFill>
                <a:latin typeface="Arial"/>
                <a:ea typeface="Arial"/>
                <a:cs typeface="Arial"/>
                <a:sym typeface="Arial"/>
              </a:rPr>
              <a:t>=</a:t>
            </a:r>
            <a:r>
              <a:rPr b="1" i="0" lang="en-US" sz="2800" u="none" cap="none" strike="noStrike">
                <a:solidFill>
                  <a:schemeClr val="dk1"/>
                </a:solidFill>
                <a:latin typeface="Arial"/>
                <a:ea typeface="Arial"/>
                <a:cs typeface="Arial"/>
                <a:sym typeface="Arial"/>
              </a:rPr>
              <a:t> T </a:t>
            </a:r>
            <a:r>
              <a:rPr b="0" i="0" lang="en-US" sz="2800" u="none" cap="none" strike="noStrike">
                <a:solidFill>
                  <a:schemeClr val="dk1"/>
                </a:solidFill>
                <a:latin typeface="Arial"/>
                <a:ea typeface="Arial"/>
                <a:cs typeface="Arial"/>
                <a:sym typeface="Arial"/>
              </a:rPr>
              <a:t>+</a:t>
            </a:r>
            <a:r>
              <a:rPr b="1" i="0" lang="en-US" sz="2800" u="none" cap="none" strike="noStrike">
                <a:solidFill>
                  <a:schemeClr val="dk1"/>
                </a:solidFill>
                <a:latin typeface="Arial"/>
                <a:ea typeface="Arial"/>
                <a:cs typeface="Arial"/>
                <a:sym typeface="Arial"/>
              </a:rPr>
              <a:t> M</a:t>
            </a:r>
            <a:endParaRPr/>
          </a:p>
          <a:p>
            <a:pPr indent="-165100" lvl="0" marL="342900" marR="0" rtl="0" algn="l">
              <a:spcBef>
                <a:spcPts val="560"/>
              </a:spcBef>
              <a:spcAft>
                <a:spcPts val="0"/>
              </a:spcAft>
              <a:buClr>
                <a:srgbClr val="FF0000"/>
              </a:buClr>
              <a:buSzPts val="2800"/>
              <a:buFont typeface="Times"/>
              <a:buNone/>
            </a:pPr>
            <a:r>
              <a:t/>
            </a:r>
            <a:endParaRPr b="1" i="0" sz="28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rgbClr val="FF0000"/>
              </a:buClr>
              <a:buSzPts val="2800"/>
              <a:buFont typeface="Times"/>
              <a:buChar char="•"/>
            </a:pPr>
            <a:r>
              <a:rPr b="1" i="0" lang="en-US" sz="2800" u="none" cap="none" strike="noStrike">
                <a:solidFill>
                  <a:schemeClr val="dk1"/>
                </a:solidFill>
                <a:latin typeface="Arial"/>
                <a:ea typeface="Arial"/>
                <a:cs typeface="Arial"/>
                <a:sym typeface="Arial"/>
              </a:rPr>
              <a:t>T </a:t>
            </a:r>
            <a:r>
              <a:rPr b="0" i="0" lang="en-US" sz="2800" u="none" cap="none" strike="noStrike">
                <a:solidFill>
                  <a:schemeClr val="dk1"/>
                </a:solidFill>
                <a:latin typeface="Arial"/>
                <a:ea typeface="Arial"/>
                <a:cs typeface="Arial"/>
                <a:sym typeface="Arial"/>
              </a:rPr>
              <a:t>=</a:t>
            </a:r>
            <a:r>
              <a:rPr b="1" i="0" lang="en-US" sz="2800" u="none" cap="none" strike="noStrike">
                <a:solidFill>
                  <a:schemeClr val="dk1"/>
                </a:solidFill>
                <a:latin typeface="Arial"/>
                <a:ea typeface="Arial"/>
                <a:cs typeface="Arial"/>
                <a:sym typeface="Arial"/>
              </a:rPr>
              <a:t> A </a:t>
            </a:r>
            <a:r>
              <a:rPr b="0" i="0" lang="en-US" sz="2800" u="none" cap="none" strike="noStrike">
                <a:solidFill>
                  <a:schemeClr val="dk1"/>
                </a:solidFill>
                <a:latin typeface="Arial"/>
                <a:ea typeface="Arial"/>
                <a:cs typeface="Arial"/>
                <a:sym typeface="Arial"/>
              </a:rPr>
              <a:t>–</a:t>
            </a:r>
            <a:r>
              <a:rPr b="1" i="0" lang="en-US" sz="2800" u="none" cap="none" strike="noStrike">
                <a:solidFill>
                  <a:schemeClr val="dk1"/>
                </a:solidFill>
                <a:latin typeface="Arial"/>
                <a:ea typeface="Arial"/>
                <a:cs typeface="Arial"/>
                <a:sym typeface="Arial"/>
              </a:rPr>
              <a:t> M</a:t>
            </a:r>
            <a:endParaRPr/>
          </a:p>
          <a:p>
            <a:pPr indent="-165100" lvl="0" marL="342900" marR="0" rtl="0" algn="l">
              <a:spcBef>
                <a:spcPts val="560"/>
              </a:spcBef>
              <a:spcAft>
                <a:spcPts val="0"/>
              </a:spcAft>
              <a:buClr>
                <a:srgbClr val="FF0000"/>
              </a:buClr>
              <a:buSzPts val="2800"/>
              <a:buFont typeface="Times"/>
              <a:buNone/>
            </a:pPr>
            <a:r>
              <a:t/>
            </a:r>
            <a:endParaRPr b="1" i="0" sz="28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rgbClr val="FF0000"/>
              </a:buClr>
              <a:buSzPts val="2800"/>
              <a:buFont typeface="Times"/>
              <a:buChar char="•"/>
            </a:pPr>
            <a:r>
              <a:rPr b="1" i="0" lang="en-US" sz="2800" u="none" cap="none" strike="noStrike">
                <a:solidFill>
                  <a:schemeClr val="dk1"/>
                </a:solidFill>
                <a:latin typeface="Arial"/>
                <a:ea typeface="Arial"/>
                <a:cs typeface="Arial"/>
                <a:sym typeface="Arial"/>
              </a:rPr>
              <a:t>M </a:t>
            </a:r>
            <a:r>
              <a:rPr b="0" i="0"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C</a:t>
            </a:r>
            <a:endParaRPr/>
          </a:p>
          <a:p>
            <a:pPr indent="-165100" lvl="0" marL="342900" marR="0" rtl="0" algn="l">
              <a:spcBef>
                <a:spcPts val="560"/>
              </a:spcBef>
              <a:spcAft>
                <a:spcPts val="0"/>
              </a:spcAft>
              <a:buClr>
                <a:srgbClr val="FF0000"/>
              </a:buClr>
              <a:buSzPts val="2800"/>
              <a:buFont typeface="Times"/>
              <a:buNone/>
            </a:pPr>
            <a:r>
              <a:t/>
            </a:r>
            <a:endParaRPr b="1" i="0" sz="2800" u="none" cap="none" strike="noStrike">
              <a:solidFill>
                <a:schemeClr val="dk1"/>
              </a:solidFill>
              <a:latin typeface="Arial"/>
              <a:ea typeface="Arial"/>
              <a:cs typeface="Arial"/>
              <a:sym typeface="Arial"/>
            </a:endParaRPr>
          </a:p>
          <a:p>
            <a:pPr indent="-342900" lvl="0" marL="342900" marR="0" rtl="0" algn="l">
              <a:spcBef>
                <a:spcPts val="560"/>
              </a:spcBef>
              <a:spcAft>
                <a:spcPts val="0"/>
              </a:spcAft>
              <a:buClr>
                <a:srgbClr val="FF0000"/>
              </a:buClr>
              <a:buSzPts val="2800"/>
              <a:buFont typeface="Times"/>
              <a:buChar char="•"/>
            </a:pPr>
            <a:r>
              <a:rPr b="1" i="0" lang="en-US" sz="2800" u="none" cap="none" strike="noStrike">
                <a:solidFill>
                  <a:schemeClr val="dk1"/>
                </a:solidFill>
                <a:latin typeface="Arial"/>
                <a:ea typeface="Arial"/>
                <a:cs typeface="Arial"/>
                <a:sym typeface="Arial"/>
              </a:rPr>
              <a:t>T </a:t>
            </a:r>
            <a:r>
              <a:rPr b="0" i="0"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A </a:t>
            </a:r>
            <a:r>
              <a:rPr b="0" i="0" lang="en-US" sz="2800" u="none" cap="none" strike="noStrike">
                <a:solidFill>
                  <a:schemeClr val="dk1"/>
                </a:solidFill>
                <a:latin typeface="Arial"/>
                <a:ea typeface="Arial"/>
                <a:cs typeface="Arial"/>
                <a:sym typeface="Arial"/>
              </a:rPr>
              <a:t>– (–</a:t>
            </a:r>
            <a:r>
              <a:rPr b="1" i="0" lang="en-US" sz="2800" u="none" cap="none" strike="noStrike">
                <a:solidFill>
                  <a:schemeClr val="dk1"/>
                </a:solidFill>
                <a:latin typeface="Arial"/>
                <a:ea typeface="Arial"/>
                <a:cs typeface="Arial"/>
                <a:sym typeface="Arial"/>
              </a:rPr>
              <a:t>C</a:t>
            </a:r>
            <a:r>
              <a:rPr b="0" i="0" lang="en-US" sz="2800" u="none" cap="none" strike="noStrike">
                <a:solidFill>
                  <a:schemeClr val="dk1"/>
                </a:solidFill>
                <a:latin typeface="Arial"/>
                <a:ea typeface="Arial"/>
                <a:cs typeface="Arial"/>
                <a:sym typeface="Arial"/>
              </a:rPr>
              <a:t>)</a:t>
            </a:r>
            <a:r>
              <a:rPr b="1" i="0" lang="en-US" sz="2800" u="none" cap="none" strike="noStrike">
                <a:solidFill>
                  <a:schemeClr val="dk1"/>
                </a:solidFill>
                <a:latin typeface="Arial"/>
                <a:ea typeface="Arial"/>
                <a:cs typeface="Arial"/>
                <a:sym typeface="Arial"/>
              </a:rPr>
              <a:t> = A </a:t>
            </a:r>
            <a:r>
              <a:rPr b="0" i="0" lang="en-US" sz="2800" u="none" cap="none" strike="noStrike">
                <a:solidFill>
                  <a:schemeClr val="dk1"/>
                </a:solidFill>
                <a:latin typeface="Arial"/>
                <a:ea typeface="Arial"/>
                <a:cs typeface="Arial"/>
                <a:sym typeface="Arial"/>
              </a:rPr>
              <a:t>+</a:t>
            </a:r>
            <a:r>
              <a:rPr b="1" i="0" lang="en-US" sz="2800" u="none" cap="none" strike="noStrike">
                <a:solidFill>
                  <a:schemeClr val="dk1"/>
                </a:solidFill>
                <a:latin typeface="Arial"/>
                <a:ea typeface="Arial"/>
                <a:cs typeface="Arial"/>
                <a:sym typeface="Arial"/>
              </a:rPr>
              <a:t> C</a:t>
            </a:r>
            <a:endParaRPr/>
          </a:p>
        </p:txBody>
      </p:sp>
      <p:pic>
        <p:nvPicPr>
          <p:cNvPr descr="Chart&#10;&#10;Description automatically generated" id="98" name="Google Shape;98;p5"/>
          <p:cNvPicPr preferRelativeResize="0"/>
          <p:nvPr/>
        </p:nvPicPr>
        <p:blipFill rotWithShape="1">
          <a:blip r:embed="rId3">
            <a:alphaModFix/>
          </a:blip>
          <a:srcRect b="6" l="0" r="0" t="6"/>
          <a:stretch/>
        </p:blipFill>
        <p:spPr>
          <a:xfrm>
            <a:off x="4648200" y="1295400"/>
            <a:ext cx="4114800" cy="4648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6"/>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2D Example of True Wind Vector Math</a:t>
            </a:r>
            <a:endParaRPr/>
          </a:p>
        </p:txBody>
      </p:sp>
      <p:pic>
        <p:nvPicPr>
          <p:cNvPr id="104" name="Google Shape;104;p6"/>
          <p:cNvPicPr preferRelativeResize="0"/>
          <p:nvPr/>
        </p:nvPicPr>
        <p:blipFill rotWithShape="1">
          <a:blip r:embed="rId3">
            <a:alphaModFix/>
          </a:blip>
          <a:srcRect b="0" l="0" r="0" t="0"/>
          <a:stretch/>
        </p:blipFill>
        <p:spPr>
          <a:xfrm rot="-5400000">
            <a:off x="1143866" y="4567524"/>
            <a:ext cx="1245177" cy="415928"/>
          </a:xfrm>
          <a:prstGeom prst="rect">
            <a:avLst/>
          </a:prstGeom>
          <a:noFill/>
          <a:ln>
            <a:noFill/>
          </a:ln>
        </p:spPr>
      </p:pic>
      <p:cxnSp>
        <p:nvCxnSpPr>
          <p:cNvPr id="105" name="Google Shape;105;p6"/>
          <p:cNvCxnSpPr/>
          <p:nvPr/>
        </p:nvCxnSpPr>
        <p:spPr>
          <a:xfrm flipH="1">
            <a:off x="1764722" y="4149436"/>
            <a:ext cx="1743942" cy="13854"/>
          </a:xfrm>
          <a:prstGeom prst="straightConnector1">
            <a:avLst/>
          </a:prstGeom>
          <a:solidFill>
            <a:schemeClr val="accent1"/>
          </a:solidFill>
          <a:ln cap="flat" cmpd="sng" w="57150">
            <a:solidFill>
              <a:srgbClr val="0070C0"/>
            </a:solidFill>
            <a:prstDash val="solid"/>
            <a:round/>
            <a:headEnd len="sm" w="sm" type="none"/>
            <a:tailEnd len="med" w="med" type="triangle"/>
          </a:ln>
        </p:spPr>
      </p:cxnSp>
      <p:sp>
        <p:nvSpPr>
          <p:cNvPr id="106" name="Google Shape;106;p6"/>
          <p:cNvSpPr/>
          <p:nvPr/>
        </p:nvSpPr>
        <p:spPr>
          <a:xfrm>
            <a:off x="459070" y="1537023"/>
            <a:ext cx="484632" cy="571431"/>
          </a:xfrm>
          <a:prstGeom prst="upArrow">
            <a:avLst>
              <a:gd fmla="val 50000" name="adj1"/>
              <a:gd fmla="val 50000" name="adj2"/>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07" name="Google Shape;107;p6"/>
          <p:cNvSpPr txBox="1"/>
          <p:nvPr/>
        </p:nvSpPr>
        <p:spPr>
          <a:xfrm>
            <a:off x="381000" y="2104159"/>
            <a:ext cx="6667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u="none" cap="none" strike="noStrike">
                <a:solidFill>
                  <a:schemeClr val="dk1"/>
                </a:solidFill>
                <a:latin typeface="Arial"/>
                <a:ea typeface="Arial"/>
                <a:cs typeface="Arial"/>
                <a:sym typeface="Arial"/>
              </a:rPr>
              <a:t>North</a:t>
            </a:r>
            <a:endParaRPr/>
          </a:p>
        </p:txBody>
      </p:sp>
      <p:sp>
        <p:nvSpPr>
          <p:cNvPr id="108" name="Google Shape;108;p6"/>
          <p:cNvSpPr txBox="1"/>
          <p:nvPr/>
        </p:nvSpPr>
        <p:spPr>
          <a:xfrm>
            <a:off x="4658590" y="1454727"/>
            <a:ext cx="3091295"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u="none" cap="none" strike="noStrike">
                <a:solidFill>
                  <a:schemeClr val="dk1"/>
                </a:solidFill>
                <a:latin typeface="Arial"/>
                <a:ea typeface="Arial"/>
                <a:cs typeface="Arial"/>
                <a:sym typeface="Arial"/>
              </a:rPr>
              <a:t>SOG: 0 kts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HDG: 000</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COG: 000</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AWA: 090</a:t>
            </a:r>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AWS: 10 kts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TWA: 090 S</a:t>
            </a:r>
            <a:endParaRPr sz="2400">
              <a:solidFill>
                <a:srgbClr val="0070C0"/>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TWS: 10 kts</a:t>
            </a:r>
            <a:endParaRPr/>
          </a:p>
        </p:txBody>
      </p:sp>
      <p:cxnSp>
        <p:nvCxnSpPr>
          <p:cNvPr id="109" name="Google Shape;109;p6"/>
          <p:cNvCxnSpPr/>
          <p:nvPr/>
        </p:nvCxnSpPr>
        <p:spPr>
          <a:xfrm>
            <a:off x="1776845" y="2738005"/>
            <a:ext cx="5195" cy="1407967"/>
          </a:xfrm>
          <a:prstGeom prst="straightConnector1">
            <a:avLst/>
          </a:prstGeom>
          <a:solidFill>
            <a:schemeClr val="accent1"/>
          </a:solidFill>
          <a:ln cap="flat" cmpd="sng" w="9525">
            <a:solidFill>
              <a:schemeClr val="dk1"/>
            </a:solidFill>
            <a:prstDash val="dash"/>
            <a:round/>
            <a:headEnd len="sm" w="sm" type="none"/>
            <a:tailEnd len="sm" w="sm" type="none"/>
          </a:ln>
        </p:spPr>
      </p:cxnSp>
      <p:cxnSp>
        <p:nvCxnSpPr>
          <p:cNvPr id="110" name="Google Shape;110;p6"/>
          <p:cNvCxnSpPr/>
          <p:nvPr/>
        </p:nvCxnSpPr>
        <p:spPr>
          <a:xfrm flipH="1">
            <a:off x="1764721" y="4262003"/>
            <a:ext cx="1743942" cy="13854"/>
          </a:xfrm>
          <a:prstGeom prst="straightConnector1">
            <a:avLst/>
          </a:prstGeom>
          <a:solidFill>
            <a:schemeClr val="accent1"/>
          </a:solidFill>
          <a:ln cap="flat" cmpd="sng" w="57150">
            <a:solidFill>
              <a:srgbClr val="7030A0"/>
            </a:solidFill>
            <a:prstDash val="solid"/>
            <a:round/>
            <a:headEnd len="sm" w="sm" type="none"/>
            <a:tailEnd len="med" w="med" type="triangle"/>
          </a:ln>
        </p:spPr>
      </p:cxnSp>
      <p:sp>
        <p:nvSpPr>
          <p:cNvPr id="111" name="Google Shape;111;p6"/>
          <p:cNvSpPr/>
          <p:nvPr/>
        </p:nvSpPr>
        <p:spPr>
          <a:xfrm>
            <a:off x="1317914" y="3690505"/>
            <a:ext cx="914399" cy="914399"/>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12" name="Google Shape;112;p6"/>
          <p:cNvSpPr txBox="1"/>
          <p:nvPr/>
        </p:nvSpPr>
        <p:spPr>
          <a:xfrm rot="1920000">
            <a:off x="1687469" y="3576698"/>
            <a:ext cx="120575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AWA/TWA</a:t>
            </a:r>
            <a:endParaRPr sz="1600">
              <a:solidFill>
                <a:srgbClr val="00B05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7"/>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2D Example of True Wind Vector Math</a:t>
            </a:r>
            <a:endParaRPr/>
          </a:p>
        </p:txBody>
      </p:sp>
      <p:pic>
        <p:nvPicPr>
          <p:cNvPr id="119" name="Google Shape;119;p7"/>
          <p:cNvPicPr preferRelativeResize="0"/>
          <p:nvPr/>
        </p:nvPicPr>
        <p:blipFill rotWithShape="1">
          <a:blip r:embed="rId3">
            <a:alphaModFix/>
          </a:blip>
          <a:srcRect b="0" l="0" r="0" t="0"/>
          <a:stretch/>
        </p:blipFill>
        <p:spPr>
          <a:xfrm rot="-5400000">
            <a:off x="1143866" y="4567524"/>
            <a:ext cx="1245177" cy="415928"/>
          </a:xfrm>
          <a:prstGeom prst="rect">
            <a:avLst/>
          </a:prstGeom>
          <a:noFill/>
          <a:ln>
            <a:noFill/>
          </a:ln>
        </p:spPr>
      </p:pic>
      <p:cxnSp>
        <p:nvCxnSpPr>
          <p:cNvPr id="120" name="Google Shape;120;p7"/>
          <p:cNvCxnSpPr/>
          <p:nvPr/>
        </p:nvCxnSpPr>
        <p:spPr>
          <a:xfrm flipH="1">
            <a:off x="1764722" y="4149436"/>
            <a:ext cx="1743942" cy="13854"/>
          </a:xfrm>
          <a:prstGeom prst="straightConnector1">
            <a:avLst/>
          </a:prstGeom>
          <a:solidFill>
            <a:schemeClr val="accent1"/>
          </a:solidFill>
          <a:ln cap="flat" cmpd="sng" w="57150">
            <a:solidFill>
              <a:srgbClr val="0070C0"/>
            </a:solidFill>
            <a:prstDash val="solid"/>
            <a:round/>
            <a:headEnd len="sm" w="sm" type="none"/>
            <a:tailEnd len="med" w="med" type="triangle"/>
          </a:ln>
        </p:spPr>
      </p:cxnSp>
      <p:cxnSp>
        <p:nvCxnSpPr>
          <p:cNvPr id="121" name="Google Shape;121;p7"/>
          <p:cNvCxnSpPr/>
          <p:nvPr/>
        </p:nvCxnSpPr>
        <p:spPr>
          <a:xfrm flipH="1" rot="10800000">
            <a:off x="1759528" y="1409699"/>
            <a:ext cx="13853" cy="2748397"/>
          </a:xfrm>
          <a:prstGeom prst="straightConnector1">
            <a:avLst/>
          </a:prstGeom>
          <a:solidFill>
            <a:schemeClr val="accent1"/>
          </a:solidFill>
          <a:ln cap="flat" cmpd="sng" w="57150">
            <a:solidFill>
              <a:schemeClr val="dk1"/>
            </a:solidFill>
            <a:prstDash val="solid"/>
            <a:round/>
            <a:headEnd len="sm" w="sm" type="none"/>
            <a:tailEnd len="med" w="med" type="triangle"/>
          </a:ln>
        </p:spPr>
      </p:cxnSp>
      <p:sp>
        <p:nvSpPr>
          <p:cNvPr id="122" name="Google Shape;122;p7"/>
          <p:cNvSpPr/>
          <p:nvPr/>
        </p:nvSpPr>
        <p:spPr>
          <a:xfrm>
            <a:off x="459070" y="1537023"/>
            <a:ext cx="484632" cy="571431"/>
          </a:xfrm>
          <a:prstGeom prst="upArrow">
            <a:avLst>
              <a:gd fmla="val 50000" name="adj1"/>
              <a:gd fmla="val 50000" name="adj2"/>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3" name="Google Shape;123;p7"/>
          <p:cNvSpPr txBox="1"/>
          <p:nvPr/>
        </p:nvSpPr>
        <p:spPr>
          <a:xfrm>
            <a:off x="381000" y="2104159"/>
            <a:ext cx="6667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North</a:t>
            </a:r>
            <a:endParaRPr/>
          </a:p>
        </p:txBody>
      </p:sp>
      <p:sp>
        <p:nvSpPr>
          <p:cNvPr id="124" name="Google Shape;124;p7"/>
          <p:cNvSpPr txBox="1"/>
          <p:nvPr/>
        </p:nvSpPr>
        <p:spPr>
          <a:xfrm>
            <a:off x="4658590" y="1454727"/>
            <a:ext cx="3091295"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SOG: 15 kts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HDG: 000</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COG: 000</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AWA: ?</a:t>
            </a:r>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AWS: ?</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TWA: 090 S</a:t>
            </a:r>
            <a:endParaRPr sz="2400">
              <a:solidFill>
                <a:srgbClr val="0070C0"/>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TWS: 10 kts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sp>
        <p:nvSpPr>
          <p:cNvPr id="125" name="Google Shape;125;p7"/>
          <p:cNvSpPr/>
          <p:nvPr/>
        </p:nvSpPr>
        <p:spPr>
          <a:xfrm>
            <a:off x="1317914" y="3690505"/>
            <a:ext cx="914399" cy="914399"/>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26" name="Google Shape;126;p7"/>
          <p:cNvSpPr txBox="1"/>
          <p:nvPr/>
        </p:nvSpPr>
        <p:spPr>
          <a:xfrm rot="2400000">
            <a:off x="1852617" y="3698386"/>
            <a:ext cx="120575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TWA</a:t>
            </a:r>
            <a:endParaRPr sz="1600">
              <a:solidFill>
                <a:srgbClr val="00B05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8"/>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2D Example of True Wind Vector Math</a:t>
            </a:r>
            <a:endParaRPr/>
          </a:p>
        </p:txBody>
      </p:sp>
      <p:pic>
        <p:nvPicPr>
          <p:cNvPr id="133" name="Google Shape;133;p8"/>
          <p:cNvPicPr preferRelativeResize="0"/>
          <p:nvPr/>
        </p:nvPicPr>
        <p:blipFill rotWithShape="1">
          <a:blip r:embed="rId3">
            <a:alphaModFix/>
          </a:blip>
          <a:srcRect b="0" l="0" r="0" t="0"/>
          <a:stretch/>
        </p:blipFill>
        <p:spPr>
          <a:xfrm rot="-5400000">
            <a:off x="1143866" y="4567524"/>
            <a:ext cx="1245177" cy="415928"/>
          </a:xfrm>
          <a:prstGeom prst="rect">
            <a:avLst/>
          </a:prstGeom>
          <a:noFill/>
          <a:ln>
            <a:noFill/>
          </a:ln>
        </p:spPr>
      </p:pic>
      <p:cxnSp>
        <p:nvCxnSpPr>
          <p:cNvPr id="134" name="Google Shape;134;p8"/>
          <p:cNvCxnSpPr/>
          <p:nvPr/>
        </p:nvCxnSpPr>
        <p:spPr>
          <a:xfrm flipH="1">
            <a:off x="1764722" y="4149436"/>
            <a:ext cx="1743942" cy="13854"/>
          </a:xfrm>
          <a:prstGeom prst="straightConnector1">
            <a:avLst/>
          </a:prstGeom>
          <a:solidFill>
            <a:schemeClr val="accent1"/>
          </a:solidFill>
          <a:ln cap="flat" cmpd="sng" w="57150">
            <a:solidFill>
              <a:srgbClr val="0070C0"/>
            </a:solidFill>
            <a:prstDash val="solid"/>
            <a:round/>
            <a:headEnd len="sm" w="sm" type="none"/>
            <a:tailEnd len="med" w="med" type="triangle"/>
          </a:ln>
        </p:spPr>
      </p:cxnSp>
      <p:cxnSp>
        <p:nvCxnSpPr>
          <p:cNvPr id="135" name="Google Shape;135;p8"/>
          <p:cNvCxnSpPr/>
          <p:nvPr/>
        </p:nvCxnSpPr>
        <p:spPr>
          <a:xfrm flipH="1">
            <a:off x="1773381" y="1413165"/>
            <a:ext cx="20783" cy="2741466"/>
          </a:xfrm>
          <a:prstGeom prst="straightConnector1">
            <a:avLst/>
          </a:prstGeom>
          <a:solidFill>
            <a:schemeClr val="accent1"/>
          </a:solidFill>
          <a:ln cap="flat" cmpd="sng" w="57150">
            <a:solidFill>
              <a:srgbClr val="FF0000"/>
            </a:solidFill>
            <a:prstDash val="solid"/>
            <a:round/>
            <a:headEnd len="sm" w="sm" type="none"/>
            <a:tailEnd len="med" w="med" type="triangle"/>
          </a:ln>
        </p:spPr>
      </p:cxnSp>
      <p:sp>
        <p:nvSpPr>
          <p:cNvPr id="136" name="Google Shape;136;p8"/>
          <p:cNvSpPr/>
          <p:nvPr/>
        </p:nvSpPr>
        <p:spPr>
          <a:xfrm>
            <a:off x="459070" y="1537023"/>
            <a:ext cx="484632" cy="571431"/>
          </a:xfrm>
          <a:prstGeom prst="upArrow">
            <a:avLst>
              <a:gd fmla="val 50000" name="adj1"/>
              <a:gd fmla="val 50000" name="adj2"/>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37" name="Google Shape;137;p8"/>
          <p:cNvSpPr txBox="1"/>
          <p:nvPr/>
        </p:nvSpPr>
        <p:spPr>
          <a:xfrm>
            <a:off x="381000" y="2104159"/>
            <a:ext cx="6667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North</a:t>
            </a:r>
            <a:endParaRPr/>
          </a:p>
        </p:txBody>
      </p:sp>
      <p:sp>
        <p:nvSpPr>
          <p:cNvPr id="138" name="Google Shape;138;p8"/>
          <p:cNvSpPr txBox="1"/>
          <p:nvPr/>
        </p:nvSpPr>
        <p:spPr>
          <a:xfrm>
            <a:off x="4658590" y="1454727"/>
            <a:ext cx="3091295"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SOG: 15 kts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HDG: 000</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COG: 000</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AWA: ?</a:t>
            </a:r>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AWS: ?</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TWA: 090 S</a:t>
            </a:r>
            <a:endParaRPr sz="2400">
              <a:solidFill>
                <a:srgbClr val="0070C0"/>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TWS: 10 kts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cxnSp>
        <p:nvCxnSpPr>
          <p:cNvPr id="139" name="Google Shape;139;p8"/>
          <p:cNvCxnSpPr/>
          <p:nvPr/>
        </p:nvCxnSpPr>
        <p:spPr>
          <a:xfrm>
            <a:off x="1776845" y="2738005"/>
            <a:ext cx="5195" cy="1407967"/>
          </a:xfrm>
          <a:prstGeom prst="straightConnector1">
            <a:avLst/>
          </a:prstGeom>
          <a:solidFill>
            <a:schemeClr val="accent1"/>
          </a:solidFill>
          <a:ln cap="flat" cmpd="sng" w="9525">
            <a:solidFill>
              <a:schemeClr val="dk1"/>
            </a:solidFill>
            <a:prstDash val="dash"/>
            <a:round/>
            <a:headEnd len="sm" w="sm" type="none"/>
            <a:tailEnd len="sm" w="sm" type="none"/>
          </a:ln>
        </p:spPr>
      </p:cxnSp>
      <p:sp>
        <p:nvSpPr>
          <p:cNvPr id="140" name="Google Shape;140;p8"/>
          <p:cNvSpPr/>
          <p:nvPr/>
        </p:nvSpPr>
        <p:spPr>
          <a:xfrm>
            <a:off x="1317914" y="3690505"/>
            <a:ext cx="914399" cy="914399"/>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41" name="Google Shape;141;p8"/>
          <p:cNvSpPr txBox="1"/>
          <p:nvPr/>
        </p:nvSpPr>
        <p:spPr>
          <a:xfrm rot="2400000">
            <a:off x="1852617" y="3698386"/>
            <a:ext cx="120575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TWA</a:t>
            </a:r>
            <a:endParaRPr sz="1600">
              <a:solidFill>
                <a:srgbClr val="00B05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9"/>
          <p:cNvSpPr txBox="1"/>
          <p:nvPr>
            <p:ph type="title"/>
          </p:nvPr>
        </p:nvSpPr>
        <p:spPr>
          <a:xfrm>
            <a:off x="381000" y="381000"/>
            <a:ext cx="8382000" cy="6858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2D Example of True Wind Vector Math</a:t>
            </a:r>
            <a:endParaRPr/>
          </a:p>
        </p:txBody>
      </p:sp>
      <p:pic>
        <p:nvPicPr>
          <p:cNvPr id="148" name="Google Shape;148;p9"/>
          <p:cNvPicPr preferRelativeResize="0"/>
          <p:nvPr/>
        </p:nvPicPr>
        <p:blipFill rotWithShape="1">
          <a:blip r:embed="rId3">
            <a:alphaModFix/>
          </a:blip>
          <a:srcRect b="0" l="0" r="0" t="0"/>
          <a:stretch/>
        </p:blipFill>
        <p:spPr>
          <a:xfrm rot="-5400000">
            <a:off x="1143866" y="4567524"/>
            <a:ext cx="1245177" cy="415928"/>
          </a:xfrm>
          <a:prstGeom prst="rect">
            <a:avLst/>
          </a:prstGeom>
          <a:noFill/>
          <a:ln>
            <a:noFill/>
          </a:ln>
        </p:spPr>
      </p:pic>
      <p:cxnSp>
        <p:nvCxnSpPr>
          <p:cNvPr id="149" name="Google Shape;149;p9"/>
          <p:cNvCxnSpPr/>
          <p:nvPr/>
        </p:nvCxnSpPr>
        <p:spPr>
          <a:xfrm flipH="1">
            <a:off x="1764722" y="4149436"/>
            <a:ext cx="1743942" cy="13854"/>
          </a:xfrm>
          <a:prstGeom prst="straightConnector1">
            <a:avLst/>
          </a:prstGeom>
          <a:solidFill>
            <a:schemeClr val="accent1"/>
          </a:solidFill>
          <a:ln cap="flat" cmpd="sng" w="57150">
            <a:solidFill>
              <a:srgbClr val="0070C0"/>
            </a:solidFill>
            <a:prstDash val="solid"/>
            <a:round/>
            <a:headEnd len="sm" w="sm" type="none"/>
            <a:tailEnd len="med" w="med" type="triangle"/>
          </a:ln>
        </p:spPr>
      </p:cxnSp>
      <p:cxnSp>
        <p:nvCxnSpPr>
          <p:cNvPr id="150" name="Google Shape;150;p9"/>
          <p:cNvCxnSpPr/>
          <p:nvPr/>
        </p:nvCxnSpPr>
        <p:spPr>
          <a:xfrm flipH="1">
            <a:off x="3496540" y="1413165"/>
            <a:ext cx="20783" cy="2741466"/>
          </a:xfrm>
          <a:prstGeom prst="straightConnector1">
            <a:avLst/>
          </a:prstGeom>
          <a:solidFill>
            <a:schemeClr val="accent1"/>
          </a:solidFill>
          <a:ln cap="flat" cmpd="sng" w="57150">
            <a:solidFill>
              <a:srgbClr val="FF0000"/>
            </a:solidFill>
            <a:prstDash val="solid"/>
            <a:round/>
            <a:headEnd len="sm" w="sm" type="none"/>
            <a:tailEnd len="med" w="med" type="triangle"/>
          </a:ln>
        </p:spPr>
      </p:cxnSp>
      <p:sp>
        <p:nvSpPr>
          <p:cNvPr id="151" name="Google Shape;151;p9"/>
          <p:cNvSpPr/>
          <p:nvPr/>
        </p:nvSpPr>
        <p:spPr>
          <a:xfrm>
            <a:off x="459070" y="1537023"/>
            <a:ext cx="484632" cy="571431"/>
          </a:xfrm>
          <a:prstGeom prst="upArrow">
            <a:avLst>
              <a:gd fmla="val 50000" name="adj1"/>
              <a:gd fmla="val 50000" name="adj2"/>
            </a:avLst>
          </a:prstGeom>
          <a:solidFill>
            <a:schemeClr val="lt1"/>
          </a:solidFill>
          <a:ln cap="flat" cmpd="sng" w="2857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2" name="Google Shape;152;p9"/>
          <p:cNvSpPr txBox="1"/>
          <p:nvPr/>
        </p:nvSpPr>
        <p:spPr>
          <a:xfrm>
            <a:off x="381000" y="2104159"/>
            <a:ext cx="666750"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dk1"/>
                </a:solidFill>
                <a:latin typeface="Arial"/>
                <a:ea typeface="Arial"/>
                <a:cs typeface="Arial"/>
                <a:sym typeface="Arial"/>
              </a:rPr>
              <a:t>North</a:t>
            </a:r>
            <a:endParaRPr/>
          </a:p>
        </p:txBody>
      </p:sp>
      <p:sp>
        <p:nvSpPr>
          <p:cNvPr id="153" name="Google Shape;153;p9"/>
          <p:cNvSpPr txBox="1"/>
          <p:nvPr/>
        </p:nvSpPr>
        <p:spPr>
          <a:xfrm>
            <a:off x="4658590" y="1454727"/>
            <a:ext cx="3091295"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Arial"/>
                <a:ea typeface="Arial"/>
                <a:cs typeface="Arial"/>
                <a:sym typeface="Arial"/>
              </a:rPr>
              <a:t>SOG: 15 kts</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HDG: 000</a:t>
            </a:r>
            <a:endParaRPr/>
          </a:p>
          <a:p>
            <a:pPr indent="0" lvl="0" marL="0" marR="0" rtl="0" algn="l">
              <a:spcBef>
                <a:spcPts val="0"/>
              </a:spcBef>
              <a:spcAft>
                <a:spcPts val="0"/>
              </a:spcAft>
              <a:buNone/>
            </a:pPr>
            <a:r>
              <a:rPr lang="en-US" sz="2400">
                <a:solidFill>
                  <a:schemeClr val="dk1"/>
                </a:solidFill>
                <a:latin typeface="Arial"/>
                <a:ea typeface="Arial"/>
                <a:cs typeface="Arial"/>
                <a:sym typeface="Arial"/>
              </a:rPr>
              <a:t>COG: 000</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AWA: ?</a:t>
            </a:r>
            <a:endParaRPr/>
          </a:p>
          <a:p>
            <a:pPr indent="0" lvl="0" marL="0" marR="0" rtl="0" algn="l">
              <a:spcBef>
                <a:spcPts val="0"/>
              </a:spcBef>
              <a:spcAft>
                <a:spcPts val="0"/>
              </a:spcAft>
              <a:buNone/>
            </a:pPr>
            <a:r>
              <a:rPr lang="en-US" sz="2400">
                <a:solidFill>
                  <a:srgbClr val="7030A0"/>
                </a:solidFill>
                <a:latin typeface="Arial"/>
                <a:ea typeface="Arial"/>
                <a:cs typeface="Arial"/>
                <a:sym typeface="Arial"/>
              </a:rPr>
              <a:t>AWS: ?</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TWA: 090 S</a:t>
            </a:r>
            <a:endParaRPr sz="2400">
              <a:solidFill>
                <a:srgbClr val="0070C0"/>
              </a:solidFill>
              <a:latin typeface="Arial"/>
              <a:ea typeface="Arial"/>
              <a:cs typeface="Arial"/>
              <a:sym typeface="Arial"/>
            </a:endParaRPr>
          </a:p>
          <a:p>
            <a:pPr indent="0" lvl="0" marL="0" marR="0" rtl="0" algn="l">
              <a:spcBef>
                <a:spcPts val="0"/>
              </a:spcBef>
              <a:spcAft>
                <a:spcPts val="0"/>
              </a:spcAft>
              <a:buNone/>
            </a:pPr>
            <a:r>
              <a:rPr lang="en-US" sz="2400">
                <a:solidFill>
                  <a:srgbClr val="0070C0"/>
                </a:solidFill>
                <a:latin typeface="Arial"/>
                <a:ea typeface="Arial"/>
                <a:cs typeface="Arial"/>
                <a:sym typeface="Arial"/>
              </a:rPr>
              <a:t>TWS: 10 kts</a:t>
            </a:r>
            <a:endParaRPr/>
          </a:p>
          <a:p>
            <a:pPr indent="0" lvl="0" marL="0" marR="0" rtl="0" algn="l">
              <a:spcBef>
                <a:spcPts val="0"/>
              </a:spcBef>
              <a:spcAft>
                <a:spcPts val="0"/>
              </a:spcAft>
              <a:buNone/>
            </a:pPr>
            <a:r>
              <a:t/>
            </a:r>
            <a:endParaRPr sz="2400">
              <a:solidFill>
                <a:schemeClr val="dk1"/>
              </a:solidFill>
              <a:latin typeface="Arial"/>
              <a:ea typeface="Arial"/>
              <a:cs typeface="Arial"/>
              <a:sym typeface="Arial"/>
            </a:endParaRPr>
          </a:p>
        </p:txBody>
      </p:sp>
      <p:cxnSp>
        <p:nvCxnSpPr>
          <p:cNvPr id="154" name="Google Shape;154;p9"/>
          <p:cNvCxnSpPr/>
          <p:nvPr/>
        </p:nvCxnSpPr>
        <p:spPr>
          <a:xfrm>
            <a:off x="1776845" y="2738005"/>
            <a:ext cx="5195" cy="1407967"/>
          </a:xfrm>
          <a:prstGeom prst="straightConnector1">
            <a:avLst/>
          </a:prstGeom>
          <a:solidFill>
            <a:schemeClr val="accent1"/>
          </a:solidFill>
          <a:ln cap="flat" cmpd="sng" w="9525">
            <a:solidFill>
              <a:schemeClr val="dk1"/>
            </a:solidFill>
            <a:prstDash val="dash"/>
            <a:round/>
            <a:headEnd len="sm" w="sm" type="none"/>
            <a:tailEnd len="sm" w="sm" type="none"/>
          </a:ln>
        </p:spPr>
      </p:cxnSp>
      <p:sp>
        <p:nvSpPr>
          <p:cNvPr id="155" name="Google Shape;155;p9"/>
          <p:cNvSpPr/>
          <p:nvPr/>
        </p:nvSpPr>
        <p:spPr>
          <a:xfrm>
            <a:off x="1317914" y="3690505"/>
            <a:ext cx="914399" cy="914399"/>
          </a:xfrm>
          <a:prstGeom prst="arc">
            <a:avLst>
              <a:gd fmla="val 16200000" name="adj1"/>
              <a:gd fmla="val 0" name="adj2"/>
            </a:avLst>
          </a:prstGeom>
          <a:noFill/>
          <a:ln cap="flat" cmpd="sng" w="28575">
            <a:solidFill>
              <a:srgbClr val="00B05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156" name="Google Shape;156;p9"/>
          <p:cNvSpPr txBox="1"/>
          <p:nvPr/>
        </p:nvSpPr>
        <p:spPr>
          <a:xfrm rot="2400000">
            <a:off x="1852617" y="3698386"/>
            <a:ext cx="120575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B050"/>
                </a:solidFill>
                <a:latin typeface="Arial"/>
                <a:ea typeface="Arial"/>
                <a:cs typeface="Arial"/>
                <a:sym typeface="Arial"/>
              </a:rPr>
              <a:t>TWA</a:t>
            </a:r>
            <a:endParaRPr sz="1600">
              <a:solidFill>
                <a:srgbClr val="00B05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2012-01-06T19:16:57Z</dcterms:created>
</cp:coreProperties>
</file>