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5455"/>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9757" y="0"/>
            <a:ext cx="3043343" cy="465455"/>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3645"/>
            <a:ext cx="3043343" cy="465455"/>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x.doi.org/doi:10.1175/2010jcli3411.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ontiersin.org/articles/10.3389/fmars.2019.00434/ful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x.doi.org/doi:10.1175/2010jcli3411.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1: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8" name="Google Shape;58;p1: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a2f717f89_0_5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g16a2f717f89_0_53: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400"/>
              </a:spcBef>
              <a:spcAft>
                <a:spcPts val="0"/>
              </a:spcAft>
              <a:buSzPts val="1100"/>
              <a:buNone/>
            </a:pPr>
            <a:r>
              <a:rPr lang="en-US"/>
              <a:t>Facilitator notes:</a:t>
            </a:r>
            <a:endParaRPr/>
          </a:p>
          <a:p>
            <a:pPr indent="0" lvl="0" marL="0" rtl="0" algn="l">
              <a:lnSpc>
                <a:spcPct val="115000"/>
              </a:lnSpc>
              <a:spcBef>
                <a:spcPts val="400"/>
              </a:spcBef>
              <a:spcAft>
                <a:spcPts val="0"/>
              </a:spcAft>
              <a:buClr>
                <a:schemeClr val="dk1"/>
              </a:buClr>
              <a:buSzPts val="1100"/>
              <a:buFont typeface="Arial"/>
              <a:buNone/>
            </a:pPr>
            <a:r>
              <a:rPr b="1" lang="en-US"/>
              <a:t>Answers:</a:t>
            </a:r>
            <a:r>
              <a:rPr lang="en-US"/>
              <a:t>  See the following slides.</a:t>
            </a:r>
            <a:endParaRPr/>
          </a:p>
          <a:p>
            <a:pPr indent="0" lvl="0" marL="0" rtl="0" algn="l">
              <a:lnSpc>
                <a:spcPct val="115000"/>
              </a:lnSpc>
              <a:spcBef>
                <a:spcPts val="400"/>
              </a:spcBef>
              <a:spcAft>
                <a:spcPts val="0"/>
              </a:spcAft>
              <a:buClr>
                <a:schemeClr val="dk1"/>
              </a:buClr>
              <a:buSzPts val="1100"/>
              <a:buFont typeface="Arial"/>
              <a:buNone/>
            </a:pPr>
            <a:r>
              <a:rPr lang="en-US"/>
              <a:t>Sometimes the data can be important near real-time. In other instances it can be useful many years later, especially when compiled with data taken over many years (STRATUS Synthesis data set Simon et al, 2010). Data taken in new and remote regions should not be given any more importance than studies repeated in the same region year after year.</a:t>
            </a:r>
            <a:endParaRPr/>
          </a:p>
          <a:p>
            <a:pPr indent="0" lvl="0" marL="0" rtl="0" algn="l">
              <a:lnSpc>
                <a:spcPct val="115000"/>
              </a:lnSpc>
              <a:spcBef>
                <a:spcPts val="400"/>
              </a:spcBef>
              <a:spcAft>
                <a:spcPts val="0"/>
              </a:spcAft>
              <a:buClr>
                <a:schemeClr val="dk1"/>
              </a:buClr>
              <a:buSzPts val="1100"/>
              <a:buFont typeface="Arial"/>
              <a:buNone/>
            </a:pPr>
            <a:r>
              <a:rPr lang="en-US"/>
              <a:t>de Szoeke, S. P., C. W. Fairall, D. E. Wolfe, L. Bariteau, and P. Zuidema, 2010 (August): Surface Flux Observations on the Southeastern Tropical Pacific Ocean and Attribution of SST Errors in Coupled Ocean-Atmosphere Models. J. Climate, 23(15), 4152-4174,</a:t>
            </a:r>
            <a:endParaRPr/>
          </a:p>
          <a:p>
            <a:pPr indent="0" lvl="0" marL="0" rtl="0" algn="l">
              <a:lnSpc>
                <a:spcPct val="115000"/>
              </a:lnSpc>
              <a:spcBef>
                <a:spcPts val="400"/>
              </a:spcBef>
              <a:spcAft>
                <a:spcPts val="0"/>
              </a:spcAft>
              <a:buClr>
                <a:schemeClr val="dk1"/>
              </a:buClr>
              <a:buSzPts val="1100"/>
              <a:buFont typeface="Arial"/>
              <a:buNone/>
            </a:pPr>
            <a:r>
              <a:rPr lang="en-US" u="sng">
                <a:solidFill>
                  <a:schemeClr val="hlink"/>
                </a:solidFill>
                <a:hlinkClick r:id="rId2"/>
              </a:rPr>
              <a:t>doi:10.1175/2010jcli3411.1</a:t>
            </a:r>
            <a:r>
              <a:rPr lang="en-US"/>
              <a:t>. </a:t>
            </a:r>
            <a:endParaRPr/>
          </a:p>
          <a:p>
            <a:pPr indent="0" lvl="0" marL="0" rtl="0" algn="l">
              <a:spcBef>
                <a:spcPts val="0"/>
              </a:spcBef>
              <a:spcAft>
                <a:spcPts val="0"/>
              </a:spcAft>
              <a:buNone/>
            </a:pPr>
            <a:r>
              <a:t/>
            </a:r>
            <a:endParaRPr/>
          </a:p>
        </p:txBody>
      </p:sp>
      <p:sp>
        <p:nvSpPr>
          <p:cNvPr id="139" name="Google Shape;139;g16a2f717f89_0_53: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3: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RV underway datasets can be used to validate and correct bias in satellite retrievals of air temperature (T</a:t>
            </a:r>
            <a:r>
              <a:rPr baseline="-25000" lang="en-US"/>
              <a:t>a</a:t>
            </a:r>
            <a:r>
              <a:rPr lang="en-US"/>
              <a:t>) and specific humidity (Q</a:t>
            </a:r>
            <a:r>
              <a:rPr baseline="-25000" lang="en-US"/>
              <a:t>a</a:t>
            </a:r>
            <a:r>
              <a:rPr lang="en-US"/>
              <a:t>), particularly in regions where seasonal effects on profiles (e.g., cold-air outbreaks, inversions in stratocumulus regions) can impact satellite retrievals.</a:t>
            </a:r>
            <a:endParaRPr/>
          </a:p>
          <a:p>
            <a:pPr indent="0" lvl="0" marL="0" rtl="0" algn="l">
              <a:spcBef>
                <a:spcPts val="360"/>
              </a:spcBef>
              <a:spcAft>
                <a:spcPts val="0"/>
              </a:spcAft>
              <a:buNone/>
            </a:pPr>
            <a:r>
              <a:t/>
            </a:r>
            <a:endParaRPr/>
          </a:p>
          <a:p>
            <a:pPr indent="-76200" lvl="0" marL="0" rtl="0" algn="l">
              <a:spcBef>
                <a:spcPts val="360"/>
              </a:spcBef>
              <a:spcAft>
                <a:spcPts val="0"/>
              </a:spcAft>
              <a:buClr>
                <a:schemeClr val="dk1"/>
              </a:buClr>
              <a:buSzPts val="1200"/>
              <a:buFont typeface="Calibri"/>
              <a:buAutoNum type="arabicPeriod"/>
            </a:pPr>
            <a:r>
              <a:rPr i="0" lang="en-US"/>
              <a:t> </a:t>
            </a:r>
            <a:r>
              <a:rPr i="1" lang="en-US"/>
              <a:t>KNORR </a:t>
            </a:r>
            <a:r>
              <a:rPr lang="en-US"/>
              <a:t>ship observations were compared to a dual sensor satellite T</a:t>
            </a:r>
            <a:r>
              <a:rPr baseline="-25000" lang="en-US"/>
              <a:t>a</a:t>
            </a:r>
            <a:r>
              <a:rPr lang="en-US"/>
              <a:t> retrievals during 2007 and adjusted to the satellite T</a:t>
            </a:r>
            <a:r>
              <a:rPr baseline="-25000" lang="en-US"/>
              <a:t>a</a:t>
            </a:r>
            <a:r>
              <a:rPr lang="en-US"/>
              <a:t> retrieval height of 10 m.</a:t>
            </a:r>
            <a:endParaRPr/>
          </a:p>
          <a:p>
            <a:pPr indent="-76200" lvl="0" marL="0" rtl="0" algn="l">
              <a:spcBef>
                <a:spcPts val="360"/>
              </a:spcBef>
              <a:spcAft>
                <a:spcPts val="0"/>
              </a:spcAft>
              <a:buClr>
                <a:schemeClr val="dk1"/>
              </a:buClr>
              <a:buSzPts val="1200"/>
              <a:buFont typeface="Calibri"/>
              <a:buAutoNum type="arabicPeriod"/>
            </a:pPr>
            <a:r>
              <a:rPr lang="en-US"/>
              <a:t> The map (a) indicates 1627 locations where ship and satellite observations are collocated.</a:t>
            </a:r>
            <a:endParaRPr/>
          </a:p>
          <a:p>
            <a:pPr indent="-76200" lvl="0" marL="0" marR="0" rtl="0" algn="l">
              <a:lnSpc>
                <a:spcPct val="100000"/>
              </a:lnSpc>
              <a:spcBef>
                <a:spcPts val="360"/>
              </a:spcBef>
              <a:spcAft>
                <a:spcPts val="0"/>
              </a:spcAft>
              <a:buClr>
                <a:schemeClr val="dk1"/>
              </a:buClr>
              <a:buSzPts val="1200"/>
              <a:buFont typeface="Calibri"/>
              <a:buAutoNum type="arabicPeriod"/>
            </a:pPr>
            <a:r>
              <a:rPr lang="en-US"/>
              <a:t> Time series (b) identifies good agreement except for regional biases in March over the Gulf Stream region and in December near the western coast of Africa where satellite T</a:t>
            </a:r>
            <a:r>
              <a:rPr baseline="-25000" lang="en-US"/>
              <a:t>a</a:t>
            </a:r>
            <a:r>
              <a:rPr lang="en-US"/>
              <a:t> predicts warmer temperatures.</a:t>
            </a:r>
            <a:endParaRPr/>
          </a:p>
          <a:p>
            <a:pPr indent="-76200" lvl="0" marL="0" rtl="0" algn="l">
              <a:spcBef>
                <a:spcPts val="360"/>
              </a:spcBef>
              <a:spcAft>
                <a:spcPts val="0"/>
              </a:spcAft>
              <a:buClr>
                <a:schemeClr val="dk1"/>
              </a:buClr>
              <a:buSzPts val="1200"/>
              <a:buFont typeface="Calibri"/>
              <a:buAutoNum type="arabicPeriod"/>
            </a:pPr>
            <a:r>
              <a:rPr lang="en-US"/>
              <a:t> Scatterplot (c) shows unbiased agreement at nearly all temperatures with overall bias near zero. </a:t>
            </a:r>
            <a:endParaRPr/>
          </a:p>
          <a:p>
            <a:pPr indent="-76200" lvl="0" marL="0" rtl="0" algn="l">
              <a:spcBef>
                <a:spcPts val="540"/>
              </a:spcBef>
              <a:spcAft>
                <a:spcPts val="0"/>
              </a:spcAft>
              <a:buClr>
                <a:schemeClr val="dk1"/>
              </a:buClr>
              <a:buSzPts val="1200"/>
              <a:buFont typeface="Calibri"/>
              <a:buAutoNum type="arabicPeriod"/>
            </a:pPr>
            <a:r>
              <a:rPr lang="en-US"/>
              <a:t> Scatterplot (d) </a:t>
            </a:r>
            <a:r>
              <a:rPr lang="en-US" sz="1800">
                <a:latin typeface="Arial"/>
                <a:ea typeface="Arial"/>
                <a:cs typeface="Arial"/>
                <a:sym typeface="Arial"/>
              </a:rPr>
              <a:t>show impact of applying a polynomial fit between collocated ship and satellite values to provide a correction that reduced air temperature RMS by 0.68˚C.</a:t>
            </a:r>
            <a:endParaRPr/>
          </a:p>
          <a:p>
            <a:pPr indent="0" lvl="0" marL="0" rtl="0" algn="l">
              <a:spcBef>
                <a:spcPts val="360"/>
              </a:spcBef>
              <a:spcAft>
                <a:spcPts val="0"/>
              </a:spcAft>
              <a:buClr>
                <a:schemeClr val="dk1"/>
              </a:buClr>
              <a:buSzPts val="1200"/>
              <a:buFont typeface="Calibri"/>
              <a:buNone/>
            </a:pPr>
            <a:r>
              <a:t/>
            </a:r>
            <a:endParaRPr/>
          </a:p>
        </p:txBody>
      </p:sp>
      <p:sp>
        <p:nvSpPr>
          <p:cNvPr id="146" name="Google Shape;146;p3: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4: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Comparison of underway sea temperature (T</a:t>
            </a:r>
            <a:r>
              <a:rPr baseline="-25000" lang="en-US"/>
              <a:t>sea</a:t>
            </a:r>
            <a:r>
              <a:rPr lang="en-US"/>
              <a:t>) and salinity from ship’s thermosalinograph vs. model (HYCOM) T</a:t>
            </a:r>
            <a:r>
              <a:rPr baseline="-25000" lang="en-US"/>
              <a:t>sea</a:t>
            </a:r>
            <a:r>
              <a:rPr lang="en-US"/>
              <a:t> and salinity interpolated to actual vessel track.</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this case, the model is the Hybrid Coordinate Ocean Model (HYCOM)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Left: time series comparison over several weeks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Right: Multi-ship comparison combining salinity data from approximately 50 cruises between 2010 and 2012. In this case, individual ship vs. model salinity differences are combined in 0.5˚ latitude by longitude bins.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Main Point: Model underestimates freshwater input from rivers, resulting in an overestimation of salinity in HYCOM near the coast (as compared to research vessel measurements).</a:t>
            </a:r>
            <a:endParaRPr/>
          </a:p>
        </p:txBody>
      </p:sp>
      <p:sp>
        <p:nvSpPr>
          <p:cNvPr id="155" name="Google Shape;155;p4: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5: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360"/>
              </a:spcBef>
              <a:spcAft>
                <a:spcPts val="0"/>
              </a:spcAft>
              <a:buNone/>
            </a:pPr>
            <a:r>
              <a:rPr lang="en-US"/>
              <a:t>Facilitator Notes: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NWS uses ship observations to validate ocean weather forecasts. </a:t>
            </a:r>
            <a:endParaRPr/>
          </a:p>
          <a:p>
            <a:pPr indent="0" lvl="0" marL="0" rtl="0" algn="l">
              <a:spcBef>
                <a:spcPts val="360"/>
              </a:spcBef>
              <a:spcAft>
                <a:spcPts val="0"/>
              </a:spcAft>
              <a:buNone/>
            </a:pPr>
            <a:r>
              <a:rPr lang="en-US"/>
              <a:t>Observations from RVs, particularly in remote ocean regions can assist forecasters to ensure model analyses are reasonable.</a:t>
            </a:r>
            <a:endParaRPr/>
          </a:p>
          <a:p>
            <a:pPr indent="0" lvl="0" marL="0" rtl="0" algn="l">
              <a:spcBef>
                <a:spcPts val="360"/>
              </a:spcBef>
              <a:spcAft>
                <a:spcPts val="0"/>
              </a:spcAft>
              <a:buNone/>
            </a:pPr>
            <a:r>
              <a:rPr lang="en-US"/>
              <a:t>In this case, the ship observations showed that the low pressure center </a:t>
            </a:r>
            <a:r>
              <a:rPr lang="en-US"/>
              <a:t>represented</a:t>
            </a:r>
            <a:r>
              <a:rPr lang="en-US"/>
              <a:t> in the Global Forecast System was too far west and weaker than observations supported. These observations resulted in issuance of a hurricane force wind warning for the region.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Image from Smith et al 2019, Frontiers in Marine Science, </a:t>
            </a:r>
            <a:r>
              <a:rPr lang="en-US" u="sng">
                <a:solidFill>
                  <a:schemeClr val="hlink"/>
                </a:solidFill>
                <a:hlinkClick r:id="rId2"/>
              </a:rPr>
              <a:t>https://www.frontiersin.org/articles/10.3389/fmars.2019.00434/full</a:t>
            </a:r>
            <a:r>
              <a:rPr lang="en-US"/>
              <a:t> </a:t>
            </a:r>
            <a:endParaRPr/>
          </a:p>
          <a:p>
            <a:pPr indent="0" lvl="0" marL="0" rtl="0" algn="l">
              <a:spcBef>
                <a:spcPts val="36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950"/>
              <a:t>GFS model 29 July 2015 0600 UTC 6-h forecast, valid 1200 UTC 29 July 2015, with available ship observations using standard synoptic station notation. Isobars are drawn with yellow lines, and the model wind field is indicated by wind barbs in orange. The low pressure center is located near 39</a:t>
            </a:r>
            <a:r>
              <a:rPr lang="en-US" sz="800"/>
              <a:t> </a:t>
            </a:r>
            <a:r>
              <a:rPr lang="en-US" sz="950"/>
              <a:t>N, 58.5</a:t>
            </a:r>
            <a:r>
              <a:rPr lang="en-US" sz="800"/>
              <a:t> </a:t>
            </a:r>
            <a:r>
              <a:rPr lang="en-US" sz="950"/>
              <a:t>W. Courtesy of National Oceanic and Atmospheric Administration, National Weather Service, Ocean Prediction Center.</a:t>
            </a:r>
            <a:endParaRPr sz="950"/>
          </a:p>
          <a:p>
            <a:pPr indent="0" lvl="0" marL="0" rtl="0" algn="l">
              <a:spcBef>
                <a:spcPts val="360"/>
              </a:spcBef>
              <a:spcAft>
                <a:spcPts val="0"/>
              </a:spcAft>
              <a:buNone/>
            </a:pPr>
            <a:r>
              <a:t/>
            </a:r>
            <a:endParaRPr sz="1600"/>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69" name="Google Shape;169;p5: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7: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Before any measurement is made there are some basic questions that need to be asked.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Do ship techs get involved in this aspect of data collection and instrumentation? Who makes these decisions? </a:t>
            </a:r>
            <a:endParaRPr/>
          </a:p>
          <a:p>
            <a:pPr indent="0" lvl="0" marL="0" rtl="0" algn="l">
              <a:spcBef>
                <a:spcPts val="360"/>
              </a:spcBef>
              <a:spcAft>
                <a:spcPts val="0"/>
              </a:spcAft>
              <a:buNone/>
            </a:pPr>
            <a:r>
              <a:rPr i="1" lang="en-US"/>
              <a:t>Revelle</a:t>
            </a:r>
            <a:r>
              <a:rPr lang="en-US"/>
              <a:t> techs said it would make the most sense if the scientists bought the instruments that were put on ships to meet their needs.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Main Point: There are many steps that need to be followed to collect useful, high-quality data. In the ideal situation this is how you would proceed. In reality you may not have control over some of these decisions.</a:t>
            </a:r>
            <a:endParaRPr/>
          </a:p>
          <a:p>
            <a:pPr indent="0" lvl="0" marL="0" rtl="0" algn="l">
              <a:spcBef>
                <a:spcPts val="360"/>
              </a:spcBef>
              <a:spcAft>
                <a:spcPts val="0"/>
              </a:spcAft>
              <a:buNone/>
            </a:pPr>
            <a:r>
              <a:t/>
            </a:r>
            <a:endParaRPr/>
          </a:p>
        </p:txBody>
      </p:sp>
      <p:sp>
        <p:nvSpPr>
          <p:cNvPr id="176" name="Google Shape;176;p7: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8: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  The following slides are not part of the primary lesson but are included to provide supporting materials to address questions that may arise.</a:t>
            </a:r>
            <a:endParaRPr/>
          </a:p>
        </p:txBody>
      </p:sp>
      <p:sp>
        <p:nvSpPr>
          <p:cNvPr id="183" name="Google Shape;183;p8: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9: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These scales of motion are interrelated: energy transfers or cascades from the larger scale to the smaller scales, eventually dissipating as turbulence.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There are often several choices of sensor for each variable; the most suitable for a particular application depends on several factors, including the required accuracy and resolution, frequency response, and overall convenience of operation. </a:t>
            </a:r>
            <a:endParaRPr/>
          </a:p>
        </p:txBody>
      </p:sp>
      <p:sp>
        <p:nvSpPr>
          <p:cNvPr id="189" name="Google Shape;189;p9: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0: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Talk more about sampling rates when we get to some of the hands-on activities with instruments in Lesson 2.</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Use the analogy of digital cameras (2D vs 1D). Look on laptop for MATLAB figures or use Wband example summary vs hourly.</a:t>
            </a:r>
            <a:endParaRPr/>
          </a:p>
        </p:txBody>
      </p:sp>
      <p:sp>
        <p:nvSpPr>
          <p:cNvPr id="197" name="Google Shape;197;p10: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1: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sz="1000"/>
              <a:t>Facilitator Notes:</a:t>
            </a:r>
            <a:endParaRPr/>
          </a:p>
          <a:p>
            <a:pPr indent="0" lvl="0" marL="0" rtl="0" algn="l">
              <a:spcBef>
                <a:spcPts val="300"/>
              </a:spcBef>
              <a:spcAft>
                <a:spcPts val="0"/>
              </a:spcAft>
              <a:buNone/>
            </a:pPr>
            <a:r>
              <a:t/>
            </a:r>
            <a:endParaRPr sz="1000"/>
          </a:p>
          <a:p>
            <a:pPr indent="0" lvl="0" marL="0" rtl="0" algn="l">
              <a:spcBef>
                <a:spcPts val="300"/>
              </a:spcBef>
              <a:spcAft>
                <a:spcPts val="0"/>
              </a:spcAft>
              <a:buNone/>
            </a:pPr>
            <a:r>
              <a:rPr lang="en-US" sz="1000"/>
              <a:t>The above accuracy estimates are based on the goal of determining the net surface heat flux to within ±10 Wm</a:t>
            </a:r>
            <a:r>
              <a:rPr baseline="30000" lang="en-US" sz="1000"/>
              <a:t>-2</a:t>
            </a:r>
            <a:r>
              <a:rPr lang="en-US" sz="1000"/>
              <a:t> on the monthly to seasonal time scales appropriate for climate studies. The reader should recognize that they are nominal values that apply to typical marine weather conditions from the tropics to the midlatitudes.  They cannot be expected to apply in unusual or extreme conditions.  In the Arctic, for example, if the air temperature is -40ºC, it makes no sense to measure relative humidity to 2%. </a:t>
            </a:r>
            <a:endParaRPr/>
          </a:p>
          <a:p>
            <a:pPr indent="0" lvl="0" marL="0" rtl="0" algn="l">
              <a:spcBef>
                <a:spcPts val="300"/>
              </a:spcBef>
              <a:spcAft>
                <a:spcPts val="0"/>
              </a:spcAft>
              <a:buNone/>
            </a:pPr>
            <a:r>
              <a:t/>
            </a:r>
            <a:endParaRPr sz="1000"/>
          </a:p>
          <a:p>
            <a:pPr indent="0" lvl="0" marL="0" rtl="0" algn="l">
              <a:spcBef>
                <a:spcPts val="300"/>
              </a:spcBef>
              <a:spcAft>
                <a:spcPts val="0"/>
              </a:spcAft>
              <a:buNone/>
            </a:pPr>
            <a:r>
              <a:rPr lang="en-US" sz="1000"/>
              <a:t>The target net heat flux accuracy of ±10 Wm</a:t>
            </a:r>
            <a:r>
              <a:rPr baseline="30000" lang="en-US" sz="1000"/>
              <a:t>-2</a:t>
            </a:r>
            <a:r>
              <a:rPr lang="en-US" sz="1000"/>
              <a:t> implies certain accuracies for the measured variables, as shown in the Table.  The TOGA-COARE process study demonstrated that</a:t>
            </a:r>
            <a:r>
              <a:rPr lang="en-US" sz="1000" u="none"/>
              <a:t>, </a:t>
            </a:r>
            <a:r>
              <a:rPr b="1" lang="en-US" sz="1000" u="none"/>
              <a:t>even for the research-quality instruments installed on survey vessels</a:t>
            </a:r>
            <a:r>
              <a:rPr lang="en-US" sz="1000"/>
              <a:t>, these accuracies are achievable only with very careful attention to instrument location and performance, calibration and post-cruise scrutiny (details and references can be found in WCRP 2000). </a:t>
            </a:r>
            <a:endParaRPr b="0" i="0" sz="1000"/>
          </a:p>
          <a:p>
            <a:pPr indent="0" lvl="0" marL="0" rtl="0" algn="l">
              <a:spcBef>
                <a:spcPts val="300"/>
              </a:spcBef>
              <a:spcAft>
                <a:spcPts val="0"/>
              </a:spcAft>
              <a:buNone/>
            </a:pPr>
            <a:r>
              <a:t/>
            </a:r>
            <a:endParaRPr sz="1000"/>
          </a:p>
          <a:p>
            <a:pPr indent="0" lvl="0" marL="0" rtl="0" algn="l">
              <a:spcBef>
                <a:spcPts val="300"/>
              </a:spcBef>
              <a:spcAft>
                <a:spcPts val="0"/>
              </a:spcAft>
              <a:buNone/>
            </a:pPr>
            <a:r>
              <a:rPr lang="en-US" sz="1000"/>
              <a:t>Accuracy of measurements depends on choice of sensor, its proper location on the vessel, and sensor maintenance practices.</a:t>
            </a:r>
            <a:endParaRPr/>
          </a:p>
          <a:p>
            <a:pPr indent="0" lvl="0" marL="0" rtl="0" algn="l">
              <a:spcBef>
                <a:spcPts val="300"/>
              </a:spcBef>
              <a:spcAft>
                <a:spcPts val="0"/>
              </a:spcAft>
              <a:buNone/>
            </a:pPr>
            <a:r>
              <a:t/>
            </a:r>
            <a:endParaRPr sz="1000"/>
          </a:p>
          <a:p>
            <a:pPr indent="0" lvl="0" marL="0" rtl="0" algn="l">
              <a:spcBef>
                <a:spcPts val="300"/>
              </a:spcBef>
              <a:spcAft>
                <a:spcPts val="0"/>
              </a:spcAft>
              <a:buNone/>
            </a:pPr>
            <a:r>
              <a:rPr lang="en-US" sz="1000"/>
              <a:t>Calculated bulk turbulent heat fluxes can incur errors from uncertainties in the measurements of temperature and wind speed in extreme conditions.  Consider the ±10 Wm</a:t>
            </a:r>
            <a:r>
              <a:rPr baseline="30000" lang="en-US" sz="1000"/>
              <a:t>-2</a:t>
            </a:r>
            <a:r>
              <a:rPr lang="en-US" sz="1000"/>
              <a:t> goal arbitrarily apportioned equally between radiative and turbulent fluxes.  An accuracy of 5 Wm</a:t>
            </a:r>
            <a:r>
              <a:rPr baseline="30000" lang="en-US" sz="1000"/>
              <a:t>-2</a:t>
            </a:r>
            <a:r>
              <a:rPr lang="en-US" sz="1000"/>
              <a:t> in the turbulent fluxes is less likely to be met when wind speeds exceed 15 ms</a:t>
            </a:r>
            <a:r>
              <a:rPr baseline="30000" lang="en-US" sz="1000"/>
              <a:t>-1</a:t>
            </a:r>
            <a:r>
              <a:rPr lang="en-US" sz="1000"/>
              <a:t> and highly unlikely above 20 ms</a:t>
            </a:r>
            <a:r>
              <a:rPr baseline="30000" lang="en-US" sz="1000"/>
              <a:t>-1</a:t>
            </a:r>
            <a:r>
              <a:rPr lang="en-US" sz="1000"/>
              <a:t>.  This level of accuracy is also difficult to achieve in conditions in which the 10‑m air–sea temperature difference exceeds ±3ºC.  What happens in a 50‑kt gale in the Labrador Sea in January is anybody’s guess.  However, very strong wind and/or extremely large sea–air temperature or humidity differences are sufficiently rare. </a:t>
            </a:r>
            <a:endParaRPr/>
          </a:p>
        </p:txBody>
      </p:sp>
      <p:sp>
        <p:nvSpPr>
          <p:cNvPr id="205" name="Google Shape;205;p11: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2: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left graph is a depiction of how accuracy and precision can be quantified given a calibration reference value for accuracy and the number of samples for precision. The right graph shows two target analogies of how accuracy and precision interact.</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Prompt:</a:t>
            </a:r>
            <a:r>
              <a:rPr lang="en-US"/>
              <a:t>  Which target is represented by the graph on the left?</a:t>
            </a:r>
            <a:endParaRPr/>
          </a:p>
          <a:p>
            <a:pPr indent="0" lvl="0" marL="0" rtl="0" algn="l">
              <a:spcBef>
                <a:spcPts val="360"/>
              </a:spcBef>
              <a:spcAft>
                <a:spcPts val="0"/>
              </a:spcAft>
              <a:buNone/>
            </a:pPr>
            <a:r>
              <a:rPr b="1" lang="en-US"/>
              <a:t>Answer:</a:t>
            </a:r>
            <a:r>
              <a:rPr lang="en-US"/>
              <a:t> Bottom target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the case of atmospheric measurements, </a:t>
            </a:r>
            <a:r>
              <a:rPr i="1" lang="en-US"/>
              <a:t>accuracy</a:t>
            </a:r>
            <a:r>
              <a:rPr lang="en-US"/>
              <a:t> is how close a measurement is to a calibrated standard. Usually instruments are calibrated on a regular schedule as recommended by the manufacturer. </a:t>
            </a:r>
            <a:r>
              <a:rPr i="1" lang="en-US"/>
              <a:t>Precision</a:t>
            </a:r>
            <a:r>
              <a:rPr lang="en-US"/>
              <a:t> is how well an instrument is able to make the same measurement.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18" name="Google Shape;218;p12: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a2f717f89_0_18: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g16a2f717f89_0_18: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Marine meteorology is a general term to describe the study of weather conditions, events, etc over the oceans (and/or inland lakes/seas).</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66" name="Google Shape;66;g16a2f717f89_0_18: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4: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Emphasize that rainfall can be very patchy in the tropics (when convective rainfall is involved). </a:t>
            </a:r>
            <a:endParaRPr/>
          </a:p>
          <a:p>
            <a:pPr indent="0" lvl="0" marL="0" rtl="0" algn="l">
              <a:spcBef>
                <a:spcPts val="360"/>
              </a:spcBef>
              <a:spcAft>
                <a:spcPts val="0"/>
              </a:spcAft>
              <a:buNone/>
            </a:pPr>
            <a:r>
              <a:rPr lang="en-US"/>
              <a:t>Point vessel measurements are a challenge (more in Lesson 2).</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Precipitation contributes to the energy exchange at the ocean surface.  </a:t>
            </a:r>
            <a:r>
              <a:rPr b="1" lang="en-US"/>
              <a:t>Find a DYNAMO example of rain and what it does to the air and sea temp off laptop.</a:t>
            </a:r>
            <a:endParaRPr/>
          </a:p>
        </p:txBody>
      </p:sp>
      <p:sp>
        <p:nvSpPr>
          <p:cNvPr id="227" name="Google Shape;227;p14: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p15: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Satellite water vapor image showing the variability across the Indian Ocean.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Red circle represents the 300 km radius with </a:t>
            </a:r>
            <a:r>
              <a:rPr i="1" lang="en-US"/>
              <a:t>Revelle</a:t>
            </a:r>
            <a:r>
              <a:rPr lang="en-US"/>
              <a:t> at the center.</a:t>
            </a:r>
            <a:endParaRPr/>
          </a:p>
        </p:txBody>
      </p:sp>
      <p:sp>
        <p:nvSpPr>
          <p:cNvPr id="240" name="Google Shape;240;p15: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16: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Graph shows time series of air temperature from 2 sensors on top and rain rate on bottom.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Note largest drops in temp are correlated to rain.</a:t>
            </a:r>
            <a:endParaRPr/>
          </a:p>
          <a:p>
            <a:pPr indent="0" lvl="0" marL="0" rtl="0" algn="l">
              <a:spcBef>
                <a:spcPts val="360"/>
              </a:spcBef>
              <a:spcAft>
                <a:spcPts val="0"/>
              </a:spcAft>
              <a:buNone/>
            </a:pPr>
            <a:r>
              <a:t/>
            </a:r>
            <a:endParaRPr/>
          </a:p>
        </p:txBody>
      </p:sp>
      <p:sp>
        <p:nvSpPr>
          <p:cNvPr id="249" name="Google Shape;249;p16: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7: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Graph shows profiles of sea water temperature measured during the TOGA COARE program with a near-surface undulating towed sensor, known as Seasoar.  The different symbols denote the (local) time of the profile.  The strong temperature increase near the surface is caused by solar heating.  Later in the afternoon, the surface mixing is eroding the warm layer.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Emphasize that most vessel intakes tend to be below the layer of diurnal warming, definitely below the cool skin layer (caused by surface flux).</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Note that upper ocean temperature is better mixed during periods of moderate to strong winds, but will stratify under calmer wind conditions (common in the tropics).</a:t>
            </a:r>
            <a:endParaRPr/>
          </a:p>
        </p:txBody>
      </p:sp>
      <p:sp>
        <p:nvSpPr>
          <p:cNvPr id="259" name="Google Shape;259;p17: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8: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Sea snake vs sea chest on a very clear day</a:t>
            </a:r>
            <a:endParaRPr/>
          </a:p>
          <a:p>
            <a:pPr indent="0" lvl="0" marL="0" rtl="0" algn="l">
              <a:spcBef>
                <a:spcPts val="360"/>
              </a:spcBef>
              <a:spcAft>
                <a:spcPts val="0"/>
              </a:spcAft>
              <a:buNone/>
            </a:pPr>
            <a:r>
              <a:rPr lang="en-US"/>
              <a:t>Emphasize that most vessel intakes tend to be below the layer of diurnal warming, definitely below the cool skin layer (caused by surface flux).</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Note that upper ocean temperature is better mixed during periods of moderate to strong winds, but will stratify under calmer wind conditions (common in tropics).</a:t>
            </a:r>
            <a:endParaRPr/>
          </a:p>
        </p:txBody>
      </p:sp>
      <p:sp>
        <p:nvSpPr>
          <p:cNvPr id="267" name="Google Shape;267;p18: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19:notes"/>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Tropical longwave (LW) radiation variability is low, since most radiation measured is emitted from the very humid atmosphere (cloud variations have little influence).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At higher latitudes, LW radiation is lower overall in value, but exhibits increased variability with changes in cloud cover.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humid climates the atmosphere doesn’t cool off on clear nights as much as it does in dry areas. Therefore the diurnal temperature cycle is much smaller over water. </a:t>
            </a:r>
            <a:endParaRPr/>
          </a:p>
        </p:txBody>
      </p:sp>
      <p:sp>
        <p:nvSpPr>
          <p:cNvPr id="274" name="Google Shape;274;p19:notes"/>
          <p:cNvSpPr txBox="1"/>
          <p:nvPr>
            <p:ph idx="12" type="sldNum"/>
          </p:nvPr>
        </p:nvSpPr>
        <p:spPr>
          <a:xfrm>
            <a:off x="3979757" y="8843645"/>
            <a:ext cx="3043343" cy="465455"/>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4e85ace6d8_0_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g14e85ace6d8_0_6: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75" name="Google Shape;75;g14e85ace6d8_0_6: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e85ace6d8_0_1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g14e85ace6d8_0_13: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Facilitator Notes:</a:t>
            </a:r>
            <a:endParaRPr/>
          </a:p>
          <a:p>
            <a:pPr indent="0" lvl="0" marL="0" rtl="0" algn="l">
              <a:spcBef>
                <a:spcPts val="0"/>
              </a:spcBef>
              <a:spcAft>
                <a:spcPts val="0"/>
              </a:spcAft>
              <a:buNone/>
            </a:pPr>
            <a:r>
              <a:rPr b="1" lang="en-US"/>
              <a:t>Prompt</a:t>
            </a:r>
            <a:r>
              <a:rPr lang="en-US"/>
              <a:t>: </a:t>
            </a:r>
            <a:r>
              <a:rPr lang="en-US"/>
              <a:t>How does the marine environment differ from the environment over land?</a:t>
            </a:r>
            <a:endParaRPr sz="200"/>
          </a:p>
          <a:p>
            <a:pPr indent="0" lvl="0" marL="0" rtl="0" algn="l">
              <a:spcBef>
                <a:spcPts val="0"/>
              </a:spcBef>
              <a:spcAft>
                <a:spcPts val="0"/>
              </a:spcAft>
              <a:buNone/>
            </a:pPr>
            <a:r>
              <a:t/>
            </a:r>
            <a:endParaRPr/>
          </a:p>
          <a:p>
            <a:pPr indent="0" lvl="0" marL="0" rtl="0" algn="l">
              <a:spcBef>
                <a:spcPts val="360"/>
              </a:spcBef>
              <a:spcAft>
                <a:spcPts val="0"/>
              </a:spcAft>
              <a:buNone/>
            </a:pPr>
            <a:r>
              <a:rPr b="1" lang="en-US"/>
              <a:t>Answer: </a:t>
            </a:r>
            <a:r>
              <a:rPr lang="en-US"/>
              <a:t>Homogeneity, moisture source, surface friction, diurnal cycles, and harshness. Water is a climate moderator. No matter how cold the air gets, if there is open water there is a heat source.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Main Point: Marine environments are generally more moderate than land environments.</a:t>
            </a:r>
            <a:endParaRPr/>
          </a:p>
          <a:p>
            <a:pPr indent="0" lvl="0" marL="0" rtl="0" algn="l">
              <a:lnSpc>
                <a:spcPct val="115000"/>
              </a:lnSpc>
              <a:spcBef>
                <a:spcPts val="400"/>
              </a:spcBef>
              <a:spcAft>
                <a:spcPts val="0"/>
              </a:spcAft>
              <a:buClr>
                <a:schemeClr val="dk1"/>
              </a:buClr>
              <a:buSzPts val="1100"/>
              <a:buFont typeface="Arial"/>
              <a:buNone/>
            </a:pPr>
            <a:r>
              <a:rPr lang="en-US" sz="900"/>
              <a:t>Figure: University of Flinders' Cessna 404 about to fly between PMEL's TAO buoy and NOAA's </a:t>
            </a:r>
            <a:r>
              <a:rPr i="1" lang="en-US" sz="900"/>
              <a:t>Ronald H. Brown </a:t>
            </a:r>
            <a:r>
              <a:rPr lang="en-US" sz="900"/>
              <a:t>just after completing an up-down profile to 3 km altitude near the ship. Buoy and ship are about 200 m apart. The image was captured from the ship's RHIB (small boat), deployed for the occasion. From Nauru99 experiment. Image source: http://www.oar.noaa.gov/spotlite/archive/spot_etl.html.</a:t>
            </a:r>
            <a:endParaRPr sz="900"/>
          </a:p>
          <a:p>
            <a:pPr indent="0" lvl="0" marL="0" rtl="0" algn="l">
              <a:spcBef>
                <a:spcPts val="360"/>
              </a:spcBef>
              <a:spcAft>
                <a:spcPts val="0"/>
              </a:spcAft>
              <a:buNone/>
            </a:pPr>
            <a:r>
              <a:t/>
            </a:r>
            <a:endParaRPr/>
          </a:p>
        </p:txBody>
      </p:sp>
      <p:sp>
        <p:nvSpPr>
          <p:cNvPr id="83" name="Google Shape;83;g14e85ace6d8_0_13: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6a2f717f89_0_3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g16a2f717f89_0_33: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spcBef>
                <a:spcPts val="360"/>
              </a:spcBef>
              <a:spcAft>
                <a:spcPts val="0"/>
              </a:spcAft>
              <a:buClr>
                <a:schemeClr val="dk1"/>
              </a:buClr>
              <a:buFont typeface="Arial"/>
              <a:buNone/>
            </a:pPr>
            <a:r>
              <a:rPr lang="en-US"/>
              <a:t>Facilitator notes:</a:t>
            </a:r>
            <a:endParaRPr/>
          </a:p>
          <a:p>
            <a:pPr indent="0" lvl="0" marL="0" rtl="0" algn="l">
              <a:spcBef>
                <a:spcPts val="360"/>
              </a:spcBef>
              <a:spcAft>
                <a:spcPts val="0"/>
              </a:spcAft>
              <a:buClr>
                <a:schemeClr val="dk1"/>
              </a:buClr>
              <a:buFont typeface="Arial"/>
              <a:buNone/>
            </a:pPr>
            <a:r>
              <a:rPr b="1" lang="en-US"/>
              <a:t>Prompt</a:t>
            </a:r>
            <a:r>
              <a:rPr lang="en-US"/>
              <a:t>: What weather parameters are typically measured by your vessels?</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None/>
            </a:pPr>
            <a:r>
              <a:t/>
            </a:r>
            <a:endParaRPr/>
          </a:p>
        </p:txBody>
      </p:sp>
      <p:sp>
        <p:nvSpPr>
          <p:cNvPr id="92" name="Google Shape;92;g16a2f717f89_0_33: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6a2f717f89_0_4: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g16a2f717f89_0_4: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spcBef>
                <a:spcPts val="360"/>
              </a:spcBef>
              <a:spcAft>
                <a:spcPts val="0"/>
              </a:spcAft>
              <a:buNone/>
            </a:pPr>
            <a:r>
              <a:rPr lang="en-US"/>
              <a:t>The items listed here are of primary interest to the scientific community for the marine environment. These are the parameters we will focus on during this training session.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Humidity: typically measure relative humidity or wet-bulb temperature (rarely dewpoint temperature)</a:t>
            </a:r>
            <a:endParaRPr/>
          </a:p>
          <a:p>
            <a:pPr indent="0" lvl="0" marL="0" rtl="0" algn="l">
              <a:spcBef>
                <a:spcPts val="360"/>
              </a:spcBef>
              <a:spcAft>
                <a:spcPts val="0"/>
              </a:spcAft>
              <a:buNone/>
            </a:pPr>
            <a:r>
              <a:rPr lang="en-US"/>
              <a:t>Radiation: typically measure downwelling shortwave (solar) and longwave (emitted) values; the photosynthetic portion of the solar spectrum is also very useful for biological studies.</a:t>
            </a:r>
            <a:endParaRPr/>
          </a:p>
          <a:p>
            <a:pPr indent="0" lvl="0" marL="0" rtl="0" algn="l">
              <a:spcBef>
                <a:spcPts val="360"/>
              </a:spcBef>
              <a:spcAft>
                <a:spcPts val="0"/>
              </a:spcAft>
              <a:buNone/>
            </a:pPr>
            <a:r>
              <a:t/>
            </a:r>
            <a:endParaRPr/>
          </a:p>
        </p:txBody>
      </p:sp>
      <p:sp>
        <p:nvSpPr>
          <p:cNvPr id="98" name="Google Shape;98;g16a2f717f89_0_4: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4e85ace6d8_0_2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g14e85ace6d8_0_20: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400"/>
              </a:spcBef>
              <a:spcAft>
                <a:spcPts val="0"/>
              </a:spcAft>
              <a:buSzPts val="1100"/>
              <a:buNone/>
            </a:pPr>
            <a:r>
              <a:rPr lang="en-US"/>
              <a:t>Sea temperature is considered a marine weather variable. </a:t>
            </a:r>
            <a:endParaRPr/>
          </a:p>
          <a:p>
            <a:pPr indent="0" lvl="0" marL="0" rtl="0" algn="l">
              <a:lnSpc>
                <a:spcPct val="115000"/>
              </a:lnSpc>
              <a:spcBef>
                <a:spcPts val="400"/>
              </a:spcBef>
              <a:spcAft>
                <a:spcPts val="0"/>
              </a:spcAft>
              <a:buSzPts val="1100"/>
              <a:buNone/>
            </a:pPr>
            <a:r>
              <a:rPr lang="en-US"/>
              <a:t>Plays a key role in exchange of heat and moisture between the ocean and atmosphere.</a:t>
            </a:r>
            <a:endParaRPr/>
          </a:p>
          <a:p>
            <a:pPr indent="0" lvl="0" marL="0" rtl="0" algn="l">
              <a:lnSpc>
                <a:spcPct val="115000"/>
              </a:lnSpc>
              <a:spcBef>
                <a:spcPts val="400"/>
              </a:spcBef>
              <a:spcAft>
                <a:spcPts val="0"/>
              </a:spcAft>
              <a:buSzPts val="1100"/>
              <a:buNone/>
            </a:pPr>
            <a:r>
              <a:t/>
            </a:r>
            <a:endParaRPr/>
          </a:p>
          <a:p>
            <a:pPr indent="0" lvl="0" marL="0" rtl="0" algn="l">
              <a:lnSpc>
                <a:spcPct val="115000"/>
              </a:lnSpc>
              <a:spcBef>
                <a:spcPts val="400"/>
              </a:spcBef>
              <a:spcAft>
                <a:spcPts val="0"/>
              </a:spcAft>
              <a:buClr>
                <a:schemeClr val="dk1"/>
              </a:buClr>
              <a:buSzPts val="1100"/>
              <a:buFont typeface="Arial"/>
              <a:buNone/>
            </a:pPr>
            <a:r>
              <a:rPr lang="en-US"/>
              <a:t>Latitude and longitude: typically from a global positioning system</a:t>
            </a:r>
            <a:endParaRPr/>
          </a:p>
          <a:p>
            <a:pPr indent="0" lvl="0" marL="0" rtl="0" algn="l">
              <a:lnSpc>
                <a:spcPct val="115000"/>
              </a:lnSpc>
              <a:spcBef>
                <a:spcPts val="400"/>
              </a:spcBef>
              <a:spcAft>
                <a:spcPts val="0"/>
              </a:spcAft>
              <a:buClr>
                <a:schemeClr val="dk1"/>
              </a:buClr>
              <a:buSzPts val="1100"/>
              <a:buFont typeface="Arial"/>
              <a:buNone/>
            </a:pPr>
            <a:r>
              <a:rPr lang="en-US"/>
              <a:t>True heading of the vessel: typically from a gyrocompass</a:t>
            </a:r>
            <a:endParaRPr/>
          </a:p>
          <a:p>
            <a:pPr indent="0" lvl="0" marL="0" rtl="0" algn="l">
              <a:lnSpc>
                <a:spcPct val="115000"/>
              </a:lnSpc>
              <a:spcBef>
                <a:spcPts val="400"/>
              </a:spcBef>
              <a:spcAft>
                <a:spcPts val="0"/>
              </a:spcAft>
              <a:buClr>
                <a:schemeClr val="dk1"/>
              </a:buClr>
              <a:buSzPts val="1100"/>
              <a:buFont typeface="Arial"/>
              <a:buNone/>
            </a:pPr>
            <a:r>
              <a:rPr lang="en-US"/>
              <a:t>Course and speed over the ground: typically from a GPS</a:t>
            </a:r>
            <a:endParaRPr/>
          </a:p>
          <a:p>
            <a:pPr indent="0" lvl="0" marL="0" rtl="0" algn="l">
              <a:lnSpc>
                <a:spcPct val="115000"/>
              </a:lnSpc>
              <a:spcBef>
                <a:spcPts val="400"/>
              </a:spcBef>
              <a:spcAft>
                <a:spcPts val="0"/>
              </a:spcAft>
              <a:buClr>
                <a:schemeClr val="dk1"/>
              </a:buClr>
              <a:buSzPts val="1100"/>
              <a:buFont typeface="Arial"/>
              <a:buNone/>
            </a:pPr>
            <a:r>
              <a:rPr lang="en-US"/>
              <a:t>Speed relative to the water: typically from a Doppler speed log or Acoustic Doppler Current Profiler </a:t>
            </a:r>
            <a:endParaRPr/>
          </a:p>
          <a:p>
            <a:pPr indent="0" lvl="0" marL="0" rtl="0" algn="l">
              <a:spcBef>
                <a:spcPts val="360"/>
              </a:spcBef>
              <a:spcAft>
                <a:spcPts val="0"/>
              </a:spcAft>
              <a:buNone/>
            </a:pPr>
            <a:r>
              <a:t/>
            </a:r>
            <a:endParaRPr/>
          </a:p>
        </p:txBody>
      </p:sp>
      <p:sp>
        <p:nvSpPr>
          <p:cNvPr id="113" name="Google Shape;113;g14e85ace6d8_0_20: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e85ace6d8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14e85ace6d8_0_0: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400"/>
              </a:spcBef>
              <a:spcAft>
                <a:spcPts val="0"/>
              </a:spcAft>
              <a:buSzPts val="1100"/>
              <a:buNone/>
            </a:pPr>
            <a:r>
              <a:rPr lang="en-US"/>
              <a:t>Facilitator notes:</a:t>
            </a:r>
            <a:endParaRPr/>
          </a:p>
          <a:p>
            <a:pPr indent="0" lvl="0" marL="0" rtl="0" algn="l">
              <a:lnSpc>
                <a:spcPct val="115000"/>
              </a:lnSpc>
              <a:spcBef>
                <a:spcPts val="400"/>
              </a:spcBef>
              <a:spcAft>
                <a:spcPts val="0"/>
              </a:spcAft>
              <a:buClr>
                <a:schemeClr val="dk1"/>
              </a:buClr>
              <a:buSzPts val="1100"/>
              <a:buFont typeface="Arial"/>
              <a:buNone/>
            </a:pPr>
            <a:r>
              <a:rPr b="1" lang="en-US"/>
              <a:t>Prompt: </a:t>
            </a:r>
            <a:r>
              <a:rPr lang="en-US"/>
              <a:t>What are some uses of weather data you have encountered?</a:t>
            </a:r>
            <a:endParaRPr/>
          </a:p>
          <a:p>
            <a:pPr indent="0" lvl="0" marL="0" rtl="0" algn="l">
              <a:lnSpc>
                <a:spcPct val="115000"/>
              </a:lnSpc>
              <a:spcBef>
                <a:spcPts val="400"/>
              </a:spcBef>
              <a:spcAft>
                <a:spcPts val="0"/>
              </a:spcAft>
              <a:buClr>
                <a:schemeClr val="dk1"/>
              </a:buClr>
              <a:buSzPts val="1100"/>
              <a:buFont typeface="Arial"/>
              <a:buNone/>
            </a:pPr>
            <a:r>
              <a:rPr b="1" lang="en-US"/>
              <a:t>Answers:</a:t>
            </a:r>
            <a:r>
              <a:rPr lang="en-US"/>
              <a:t>  See the following slides.</a:t>
            </a:r>
            <a:endParaRPr/>
          </a:p>
          <a:p>
            <a:pPr indent="0" lvl="0" marL="0" rtl="0" algn="l">
              <a:spcBef>
                <a:spcPts val="0"/>
              </a:spcBef>
              <a:spcAft>
                <a:spcPts val="0"/>
              </a:spcAft>
              <a:buNone/>
            </a:pPr>
            <a:r>
              <a:t/>
            </a:r>
            <a:endParaRPr/>
          </a:p>
        </p:txBody>
      </p:sp>
      <p:sp>
        <p:nvSpPr>
          <p:cNvPr id="126" name="Google Shape;126;g14e85ace6d8_0_0: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a2f717f89_0_4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g16a2f717f89_0_47:notes"/>
          <p:cNvSpPr txBox="1"/>
          <p:nvPr>
            <p:ph idx="1" type="body"/>
          </p:nvPr>
        </p:nvSpPr>
        <p:spPr>
          <a:xfrm>
            <a:off x="936414" y="4421823"/>
            <a:ext cx="5150400" cy="41892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400"/>
              </a:spcBef>
              <a:spcAft>
                <a:spcPts val="0"/>
              </a:spcAft>
              <a:buSzPts val="1100"/>
              <a:buNone/>
            </a:pPr>
            <a:r>
              <a:rPr lang="en-US"/>
              <a:t>Facilitator notes:</a:t>
            </a:r>
            <a:endParaRPr/>
          </a:p>
          <a:p>
            <a:pPr indent="0" lvl="0" marL="0" rtl="0" algn="l">
              <a:lnSpc>
                <a:spcPct val="115000"/>
              </a:lnSpc>
              <a:spcBef>
                <a:spcPts val="400"/>
              </a:spcBef>
              <a:spcAft>
                <a:spcPts val="0"/>
              </a:spcAft>
              <a:buClr>
                <a:schemeClr val="dk1"/>
              </a:buClr>
              <a:buSzPts val="1100"/>
              <a:buFont typeface="Arial"/>
              <a:buNone/>
            </a:pPr>
            <a:r>
              <a:rPr b="1" lang="en-US"/>
              <a:t>Answers:</a:t>
            </a:r>
            <a:r>
              <a:rPr lang="en-US"/>
              <a:t>  See the following slides.</a:t>
            </a:r>
            <a:endParaRPr/>
          </a:p>
          <a:p>
            <a:pPr indent="0" lvl="0" marL="0" rtl="0" algn="l">
              <a:lnSpc>
                <a:spcPct val="115000"/>
              </a:lnSpc>
              <a:spcBef>
                <a:spcPts val="400"/>
              </a:spcBef>
              <a:spcAft>
                <a:spcPts val="0"/>
              </a:spcAft>
              <a:buClr>
                <a:schemeClr val="dk1"/>
              </a:buClr>
              <a:buSzPts val="1100"/>
              <a:buFont typeface="Arial"/>
              <a:buNone/>
            </a:pPr>
            <a:r>
              <a:rPr lang="en-US"/>
              <a:t>Sometimes the data can be important near real-time. In other instances it can be useful many years later, especially when compiled with data taken over many years (STRATUS Synthesis data set Simon et al, 2010). Data taken in new and remote regions should not be given any more importance than studies repeated in the same region year after year.</a:t>
            </a:r>
            <a:endParaRPr/>
          </a:p>
          <a:p>
            <a:pPr indent="0" lvl="0" marL="0" rtl="0" algn="l">
              <a:lnSpc>
                <a:spcPct val="115000"/>
              </a:lnSpc>
              <a:spcBef>
                <a:spcPts val="400"/>
              </a:spcBef>
              <a:spcAft>
                <a:spcPts val="0"/>
              </a:spcAft>
              <a:buClr>
                <a:schemeClr val="dk1"/>
              </a:buClr>
              <a:buSzPts val="1100"/>
              <a:buFont typeface="Arial"/>
              <a:buNone/>
            </a:pPr>
            <a:r>
              <a:rPr lang="en-US"/>
              <a:t>de Szoeke, S. P., C. W. Fairall, D. E. Wolfe, L. Bariteau, and P. Zuidema, 2010 (August): Surface Flux Observations on the Southeastern Tropical Pacific Ocean and Attribution of SST Errors in Coupled Ocean-Atmosphere Models. J. Climate, 23(15), 4152-4174,</a:t>
            </a:r>
            <a:endParaRPr/>
          </a:p>
          <a:p>
            <a:pPr indent="0" lvl="0" marL="0" rtl="0" algn="l">
              <a:lnSpc>
                <a:spcPct val="115000"/>
              </a:lnSpc>
              <a:spcBef>
                <a:spcPts val="400"/>
              </a:spcBef>
              <a:spcAft>
                <a:spcPts val="0"/>
              </a:spcAft>
              <a:buClr>
                <a:schemeClr val="dk1"/>
              </a:buClr>
              <a:buSzPts val="1100"/>
              <a:buFont typeface="Arial"/>
              <a:buNone/>
            </a:pPr>
            <a:r>
              <a:rPr lang="en-US" u="sng">
                <a:solidFill>
                  <a:schemeClr val="hlink"/>
                </a:solidFill>
                <a:hlinkClick r:id="rId2"/>
              </a:rPr>
              <a:t>doi:10.1175/2010jcli3411.1</a:t>
            </a:r>
            <a:r>
              <a:rPr lang="en-US"/>
              <a:t>. </a:t>
            </a:r>
            <a:endParaRPr/>
          </a:p>
          <a:p>
            <a:pPr indent="0" lvl="0" marL="0" rtl="0" algn="l">
              <a:spcBef>
                <a:spcPts val="0"/>
              </a:spcBef>
              <a:spcAft>
                <a:spcPts val="0"/>
              </a:spcAft>
              <a:buNone/>
            </a:pPr>
            <a:r>
              <a:t/>
            </a:r>
            <a:endParaRPr/>
          </a:p>
        </p:txBody>
      </p:sp>
      <p:sp>
        <p:nvSpPr>
          <p:cNvPr id="132" name="Google Shape;132;g16a2f717f89_0_47:notes"/>
          <p:cNvSpPr txBox="1"/>
          <p:nvPr>
            <p:ph idx="12" type="sldNum"/>
          </p:nvPr>
        </p:nvSpPr>
        <p:spPr>
          <a:xfrm>
            <a:off x="3979757" y="8843645"/>
            <a:ext cx="3043200" cy="4656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SzPts val="2200"/>
              <a:buNone/>
              <a:defRPr/>
            </a:lvl1pPr>
            <a:lvl2pPr lvl="1" algn="ctr">
              <a:spcBef>
                <a:spcPts val="400"/>
              </a:spcBef>
              <a:spcAft>
                <a:spcPts val="0"/>
              </a:spcAft>
              <a:buSzPts val="2000"/>
              <a:buNone/>
              <a:defRPr/>
            </a:lvl2pPr>
            <a:lvl3pPr lvl="2" algn="ctr">
              <a:spcBef>
                <a:spcPts val="360"/>
              </a:spcBef>
              <a:spcAft>
                <a:spcPts val="0"/>
              </a:spcAft>
              <a:buSzPts val="1440"/>
              <a:buNone/>
              <a:defRPr/>
            </a:lvl3pPr>
            <a:lvl4pPr lvl="3" algn="ctr">
              <a:spcBef>
                <a:spcPts val="320"/>
              </a:spcBef>
              <a:spcAft>
                <a:spcPts val="0"/>
              </a:spcAft>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1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1"/>
          <p:cNvSpPr txBox="1"/>
          <p:nvPr>
            <p:ph idx="1" type="body"/>
          </p:nvPr>
        </p:nvSpPr>
        <p:spPr>
          <a:xfrm rot="5400000">
            <a:off x="2247900" y="-620712"/>
            <a:ext cx="4648200" cy="838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12"/>
          <p:cNvSpPr txBox="1"/>
          <p:nvPr>
            <p:ph type="title"/>
          </p:nvPr>
        </p:nvSpPr>
        <p:spPr>
          <a:xfrm rot="5400000">
            <a:off x="4933950" y="2114550"/>
            <a:ext cx="5562600" cy="2095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12"/>
          <p:cNvSpPr txBox="1"/>
          <p:nvPr>
            <p:ph idx="1" type="body"/>
          </p:nvPr>
        </p:nvSpPr>
        <p:spPr>
          <a:xfrm rot="5400000">
            <a:off x="666750" y="95250"/>
            <a:ext cx="5562600" cy="6134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 name="Google Shape;28;p4"/>
          <p:cNvSpPr txBox="1"/>
          <p:nvPr>
            <p:ph idx="2" type="body"/>
          </p:nvPr>
        </p:nvSpPr>
        <p:spPr>
          <a:xfrm>
            <a:off x="46482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5" name="Google Shape;35;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6" name="Google Shape;36;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7" name="Google Shape;37;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50519" lvl="2" marL="1371600" algn="l">
              <a:spcBef>
                <a:spcPts val="480"/>
              </a:spcBef>
              <a:spcAft>
                <a:spcPts val="0"/>
              </a:spcAft>
              <a:buSzPts val="192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 name="Google Shape;44;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10"/>
          <p:cNvSpPr/>
          <p:nvPr>
            <p:ph idx="2" type="pic"/>
          </p:nvPr>
        </p:nvSpPr>
        <p:spPr>
          <a:xfrm>
            <a:off x="1792288" y="612775"/>
            <a:ext cx="5486400" cy="4114800"/>
          </a:xfrm>
          <a:prstGeom prst="rect">
            <a:avLst/>
          </a:prstGeom>
          <a:noFill/>
          <a:ln>
            <a:noFill/>
          </a:ln>
        </p:spPr>
      </p:sp>
      <p:sp>
        <p:nvSpPr>
          <p:cNvPr id="48" name="Google Shape;4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jpg"/><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9pPr>
          </a:lstStyle>
          <a:p/>
        </p:txBody>
      </p:sp>
      <p:sp>
        <p:nvSpPr>
          <p:cNvPr id="11" name="Google Shape;11;p1"/>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FF0000"/>
              </a:buClr>
              <a:buSzPts val="2200"/>
              <a:buFont typeface="Times"/>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5F6DB2"/>
              </a:buClr>
              <a:buSzPts val="2000"/>
              <a:buFont typeface="Times"/>
              <a:buChar char="•"/>
              <a:defRPr b="0" i="0" sz="2000" u="none" cap="none" strike="noStrike">
                <a:solidFill>
                  <a:schemeClr val="dk1"/>
                </a:solidFill>
                <a:latin typeface="Arial"/>
                <a:ea typeface="Arial"/>
                <a:cs typeface="Arial"/>
                <a:sym typeface="Arial"/>
              </a:defRPr>
            </a:lvl2pPr>
            <a:lvl3pPr indent="-320039" lvl="2" marL="1371600" marR="0" rtl="0" algn="l">
              <a:spcBef>
                <a:spcPts val="360"/>
              </a:spcBef>
              <a:spcAft>
                <a:spcPts val="0"/>
              </a:spcAft>
              <a:buClr>
                <a:srgbClr val="FF0000"/>
              </a:buClr>
              <a:buSzPts val="144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5F6DB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3638550" y="6018213"/>
            <a:ext cx="2486025"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00"/>
                </a:solidFill>
                <a:latin typeface="Arial"/>
                <a:ea typeface="Arial"/>
                <a:cs typeface="Arial"/>
                <a:sym typeface="Arial"/>
              </a:rPr>
              <a:t>http://samos.coaps.fsu.edu</a:t>
            </a:r>
            <a:endParaRPr b="1" i="0" sz="1400" u="none" cap="none" strike="noStrike">
              <a:solidFill>
                <a:srgbClr val="FF0000"/>
              </a:solidFill>
              <a:latin typeface="Arial"/>
              <a:ea typeface="Arial"/>
              <a:cs typeface="Arial"/>
              <a:sym typeface="Arial"/>
            </a:endParaRPr>
          </a:p>
        </p:txBody>
      </p:sp>
      <p:cxnSp>
        <p:nvCxnSpPr>
          <p:cNvPr id="13" name="Google Shape;13;p1"/>
          <p:cNvCxnSpPr/>
          <p:nvPr/>
        </p:nvCxnSpPr>
        <p:spPr>
          <a:xfrm>
            <a:off x="381000" y="1143000"/>
            <a:ext cx="8382000" cy="0"/>
          </a:xfrm>
          <a:prstGeom prst="straightConnector1">
            <a:avLst/>
          </a:prstGeom>
          <a:noFill/>
          <a:ln cap="flat" cmpd="sng" w="28575">
            <a:solidFill>
              <a:srgbClr val="5F6DB2"/>
            </a:solidFill>
            <a:prstDash val="solid"/>
            <a:round/>
            <a:headEnd len="med" w="med" type="none"/>
            <a:tailEnd len="med" w="med" type="none"/>
          </a:ln>
        </p:spPr>
      </p:cxnSp>
      <p:cxnSp>
        <p:nvCxnSpPr>
          <p:cNvPr id="14" name="Google Shape;14;p1"/>
          <p:cNvCxnSpPr/>
          <p:nvPr/>
        </p:nvCxnSpPr>
        <p:spPr>
          <a:xfrm>
            <a:off x="381000" y="6019800"/>
            <a:ext cx="8382000" cy="0"/>
          </a:xfrm>
          <a:prstGeom prst="straightConnector1">
            <a:avLst/>
          </a:prstGeom>
          <a:noFill/>
          <a:ln cap="flat" cmpd="sng" w="19050">
            <a:solidFill>
              <a:srgbClr val="5F6DB2"/>
            </a:solidFill>
            <a:prstDash val="solid"/>
            <a:round/>
            <a:headEnd len="med" w="med" type="none"/>
            <a:tailEnd len="med" w="med" type="none"/>
          </a:ln>
        </p:spPr>
      </p:cxnSp>
      <p:pic>
        <p:nvPicPr>
          <p:cNvPr descr="COAPS_logo" id="15" name="Google Shape;15;p1"/>
          <p:cNvPicPr preferRelativeResize="0"/>
          <p:nvPr/>
        </p:nvPicPr>
        <p:blipFill rotWithShape="1">
          <a:blip r:embed="rId1">
            <a:alphaModFix/>
          </a:blip>
          <a:srcRect b="0" l="0" r="0" t="0"/>
          <a:stretch/>
        </p:blipFill>
        <p:spPr>
          <a:xfrm>
            <a:off x="8305800" y="6096000"/>
            <a:ext cx="533400" cy="533400"/>
          </a:xfrm>
          <a:prstGeom prst="rect">
            <a:avLst/>
          </a:prstGeom>
          <a:noFill/>
          <a:ln>
            <a:noFill/>
          </a:ln>
        </p:spPr>
      </p:pic>
      <p:pic>
        <p:nvPicPr>
          <p:cNvPr descr="noaa_logo_transparent" id="16" name="Google Shape;16;p1"/>
          <p:cNvPicPr preferRelativeResize="0"/>
          <p:nvPr/>
        </p:nvPicPr>
        <p:blipFill rotWithShape="1">
          <a:blip r:embed="rId2">
            <a:alphaModFix/>
          </a:blip>
          <a:srcRect b="0" l="0" r="0" t="0"/>
          <a:stretch/>
        </p:blipFill>
        <p:spPr>
          <a:xfrm>
            <a:off x="7696200" y="6096000"/>
            <a:ext cx="533400" cy="533400"/>
          </a:xfrm>
          <a:prstGeom prst="rect">
            <a:avLst/>
          </a:prstGeom>
          <a:noFill/>
          <a:ln>
            <a:noFill/>
          </a:ln>
        </p:spPr>
      </p:pic>
      <p:pic>
        <p:nvPicPr>
          <p:cNvPr descr="nsf_trans.gif" id="17" name="Google Shape;17;p1"/>
          <p:cNvPicPr preferRelativeResize="0"/>
          <p:nvPr/>
        </p:nvPicPr>
        <p:blipFill rotWithShape="1">
          <a:blip r:embed="rId3">
            <a:alphaModFix/>
          </a:blip>
          <a:srcRect b="0" l="0" r="0" t="0"/>
          <a:stretch/>
        </p:blipFill>
        <p:spPr>
          <a:xfrm>
            <a:off x="7053263" y="6072188"/>
            <a:ext cx="593725" cy="593725"/>
          </a:xfrm>
          <a:prstGeom prst="rect">
            <a:avLst/>
          </a:prstGeom>
          <a:noFill/>
          <a:ln>
            <a:noFill/>
          </a:ln>
        </p:spPr>
      </p:pic>
      <p:pic>
        <p:nvPicPr>
          <p:cNvPr descr="samos" id="18" name="Google Shape;18;p1"/>
          <p:cNvPicPr preferRelativeResize="0"/>
          <p:nvPr/>
        </p:nvPicPr>
        <p:blipFill rotWithShape="1">
          <a:blip r:embed="rId4">
            <a:alphaModFix/>
          </a:blip>
          <a:srcRect b="0" l="0" r="0" t="0"/>
          <a:stretch/>
        </p:blipFill>
        <p:spPr>
          <a:xfrm>
            <a:off x="377825" y="6172200"/>
            <a:ext cx="4575175"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34.png"/><Relationship Id="rId7"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13.jp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samos" id="60" name="Google Shape;60;p13"/>
          <p:cNvPicPr preferRelativeResize="0"/>
          <p:nvPr/>
        </p:nvPicPr>
        <p:blipFill rotWithShape="1">
          <a:blip r:embed="rId3">
            <a:alphaModFix/>
          </a:blip>
          <a:srcRect b="0" l="0" r="0" t="0"/>
          <a:stretch/>
        </p:blipFill>
        <p:spPr>
          <a:xfrm>
            <a:off x="377825" y="6172200"/>
            <a:ext cx="4575175" cy="457200"/>
          </a:xfrm>
          <a:prstGeom prst="rect">
            <a:avLst/>
          </a:prstGeom>
          <a:noFill/>
          <a:ln>
            <a:noFill/>
          </a:ln>
        </p:spPr>
      </p:pic>
      <p:sp>
        <p:nvSpPr>
          <p:cNvPr id="61" name="Google Shape;61;p13"/>
          <p:cNvSpPr txBox="1"/>
          <p:nvPr>
            <p:ph type="ctrTitle"/>
          </p:nvPr>
        </p:nvSpPr>
        <p:spPr>
          <a:xfrm>
            <a:off x="685800" y="1371590"/>
            <a:ext cx="7772400" cy="160973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Why We Care About Marine Meteorology</a:t>
            </a:r>
            <a:endParaRPr/>
          </a:p>
        </p:txBody>
      </p:sp>
      <p:sp>
        <p:nvSpPr>
          <p:cNvPr id="62" name="Google Shape;62;p13"/>
          <p:cNvSpPr txBox="1"/>
          <p:nvPr/>
        </p:nvSpPr>
        <p:spPr>
          <a:xfrm>
            <a:off x="676275" y="2306402"/>
            <a:ext cx="7772400" cy="134127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Who Uses the Data?</a:t>
            </a:r>
            <a:endParaRPr/>
          </a:p>
        </p:txBody>
      </p:sp>
      <p:sp>
        <p:nvSpPr>
          <p:cNvPr id="142" name="Google Shape;142;p22"/>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Shipboard personnel</a:t>
            </a:r>
            <a:endParaRPr/>
          </a:p>
          <a:p>
            <a:pPr indent="-285750" lvl="1" marL="742950" rtl="0" algn="l">
              <a:spcBef>
                <a:spcPts val="400"/>
              </a:spcBef>
              <a:spcAft>
                <a:spcPts val="0"/>
              </a:spcAft>
              <a:buSzPts val="2000"/>
              <a:buChar char="•"/>
            </a:pPr>
            <a:r>
              <a:rPr lang="en-US"/>
              <a:t>Vessel operations</a:t>
            </a:r>
            <a:endParaRPr/>
          </a:p>
          <a:p>
            <a:pPr indent="-285750" lvl="1" marL="742950" rtl="0" algn="l">
              <a:spcBef>
                <a:spcPts val="400"/>
              </a:spcBef>
              <a:spcAft>
                <a:spcPts val="0"/>
              </a:spcAft>
              <a:buSzPts val="2000"/>
              <a:buChar char="•"/>
            </a:pPr>
            <a:r>
              <a:rPr lang="en-US"/>
              <a:t>Ocean deployments (buoys, CTDs, towed instruments, autonomous platforms)</a:t>
            </a:r>
            <a:endParaRPr/>
          </a:p>
          <a:p>
            <a:pPr indent="-285750" lvl="1" marL="742950" rtl="0" algn="l">
              <a:spcBef>
                <a:spcPts val="400"/>
              </a:spcBef>
              <a:spcAft>
                <a:spcPts val="0"/>
              </a:spcAft>
              <a:buSzPts val="2000"/>
              <a:buChar char="•"/>
            </a:pPr>
            <a:r>
              <a:rPr lang="en-US"/>
              <a:t>Science during cruise	</a:t>
            </a:r>
            <a:endParaRPr/>
          </a:p>
          <a:p>
            <a:pPr indent="-203200" lvl="0" marL="342900" rtl="0" algn="l">
              <a:spcBef>
                <a:spcPts val="440"/>
              </a:spcBef>
              <a:spcAft>
                <a:spcPts val="0"/>
              </a:spcAft>
              <a:buSzPts val="2200"/>
              <a:buNone/>
            </a:pPr>
            <a:r>
              <a:t/>
            </a:r>
            <a:endParaRPr/>
          </a:p>
          <a:p>
            <a:pPr indent="-342900" lvl="0" marL="342900" rtl="0" algn="l">
              <a:spcBef>
                <a:spcPts val="440"/>
              </a:spcBef>
              <a:spcAft>
                <a:spcPts val="0"/>
              </a:spcAft>
              <a:buSzPts val="2200"/>
              <a:buChar char="•"/>
            </a:pPr>
            <a:r>
              <a:rPr lang="en-US"/>
              <a:t>Secondary users (not on cruise)</a:t>
            </a:r>
            <a:endParaRPr/>
          </a:p>
          <a:p>
            <a:pPr indent="-285750" lvl="1" marL="742950" rtl="0" algn="l">
              <a:spcBef>
                <a:spcPts val="400"/>
              </a:spcBef>
              <a:spcAft>
                <a:spcPts val="0"/>
              </a:spcAft>
              <a:buSzPts val="2000"/>
              <a:buChar char="•"/>
            </a:pPr>
            <a:r>
              <a:rPr lang="en-US"/>
              <a:t>Ocean and atmosphere modelers, including National Met Services</a:t>
            </a:r>
            <a:endParaRPr/>
          </a:p>
          <a:p>
            <a:pPr indent="-285750" lvl="1" marL="742950" rtl="0" algn="l">
              <a:spcBef>
                <a:spcPts val="400"/>
              </a:spcBef>
              <a:spcAft>
                <a:spcPts val="0"/>
              </a:spcAft>
              <a:buSzPts val="2000"/>
              <a:buChar char="•"/>
            </a:pPr>
            <a:r>
              <a:rPr lang="en-US"/>
              <a:t>Satellite and other remote measurement communities</a:t>
            </a:r>
            <a:endParaRPr/>
          </a:p>
          <a:p>
            <a:pPr indent="-285750" lvl="1" marL="742950" rtl="0" algn="l">
              <a:spcBef>
                <a:spcPts val="400"/>
              </a:spcBef>
              <a:spcAft>
                <a:spcPts val="0"/>
              </a:spcAft>
              <a:buSzPts val="2000"/>
              <a:buChar char="•"/>
            </a:pPr>
            <a:r>
              <a:rPr lang="en-US"/>
              <a:t>Air-sea interaction researchers</a:t>
            </a:r>
            <a:endParaRPr/>
          </a:p>
          <a:p>
            <a:pPr indent="-285750" lvl="1" marL="742950" rtl="0" algn="l">
              <a:spcBef>
                <a:spcPts val="400"/>
              </a:spcBef>
              <a:spcAft>
                <a:spcPts val="0"/>
              </a:spcAft>
              <a:buSzPts val="2000"/>
              <a:buChar char="•"/>
            </a:pPr>
            <a:r>
              <a:rPr lang="en-US"/>
              <a:t>Product developers (climate atlases, gridded fields)</a:t>
            </a:r>
            <a:endParaRPr/>
          </a:p>
          <a:p>
            <a:pPr indent="-285750" lvl="1" marL="742950" rtl="0" algn="l">
              <a:spcBef>
                <a:spcPts val="400"/>
              </a:spcBef>
              <a:spcAft>
                <a:spcPts val="0"/>
              </a:spcAft>
              <a:buSzPts val="2000"/>
              <a:buChar char="•"/>
            </a:pPr>
            <a:r>
              <a:rPr lang="en-US"/>
              <a:t>Instrument developers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000"/>
              <a:t>Satellite Calibration and Algorithm Development</a:t>
            </a:r>
            <a:endParaRPr/>
          </a:p>
        </p:txBody>
      </p:sp>
      <p:pic>
        <p:nvPicPr>
          <p:cNvPr descr="Smith_figure2.eps" id="149" name="Google Shape;149;p23"/>
          <p:cNvPicPr preferRelativeResize="0"/>
          <p:nvPr/>
        </p:nvPicPr>
        <p:blipFill rotWithShape="1">
          <a:blip r:embed="rId3">
            <a:alphaModFix/>
          </a:blip>
          <a:srcRect b="65727" l="10716" r="3284" t="-552"/>
          <a:stretch/>
        </p:blipFill>
        <p:spPr>
          <a:xfrm>
            <a:off x="404840" y="2172169"/>
            <a:ext cx="4114800" cy="2729101"/>
          </a:xfrm>
          <a:prstGeom prst="rect">
            <a:avLst/>
          </a:prstGeom>
          <a:noFill/>
          <a:ln>
            <a:noFill/>
          </a:ln>
        </p:spPr>
      </p:pic>
      <p:pic>
        <p:nvPicPr>
          <p:cNvPr descr="Smith_figure2.eps" id="150" name="Google Shape;150;p23"/>
          <p:cNvPicPr preferRelativeResize="0"/>
          <p:nvPr>
            <p:ph idx="2" type="body"/>
          </p:nvPr>
        </p:nvPicPr>
        <p:blipFill rotWithShape="1">
          <a:blip r:embed="rId4">
            <a:alphaModFix/>
          </a:blip>
          <a:srcRect b="0" l="-5003" r="-1846" t="33617"/>
          <a:stretch/>
        </p:blipFill>
        <p:spPr>
          <a:xfrm>
            <a:off x="4490013" y="1215507"/>
            <a:ext cx="4314613" cy="4389120"/>
          </a:xfrm>
          <a:prstGeom prst="rect">
            <a:avLst/>
          </a:prstGeom>
          <a:noFill/>
          <a:ln>
            <a:noFill/>
          </a:ln>
        </p:spPr>
      </p:pic>
      <p:sp>
        <p:nvSpPr>
          <p:cNvPr id="151" name="Google Shape;151;p23"/>
          <p:cNvSpPr txBox="1"/>
          <p:nvPr/>
        </p:nvSpPr>
        <p:spPr>
          <a:xfrm>
            <a:off x="1494789" y="5615010"/>
            <a:ext cx="62437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Adapted from Smith, Bourassa, and Jackson, </a:t>
            </a:r>
            <a:r>
              <a:rPr b="0" i="1" lang="en-US" sz="1400" u="none" cap="none" strike="noStrike">
                <a:solidFill>
                  <a:schemeClr val="dk1"/>
                </a:solidFill>
                <a:latin typeface="Arial"/>
                <a:ea typeface="Arial"/>
                <a:cs typeface="Arial"/>
                <a:sym typeface="Arial"/>
              </a:rPr>
              <a:t>Sea Technology</a:t>
            </a:r>
            <a:r>
              <a:rPr b="0" i="0" lang="en-US" sz="1400" u="none" cap="none" strike="noStrike">
                <a:solidFill>
                  <a:schemeClr val="dk1"/>
                </a:solidFill>
                <a:latin typeface="Arial"/>
                <a:ea typeface="Arial"/>
                <a:cs typeface="Arial"/>
                <a:sym typeface="Arial"/>
              </a:rPr>
              <a:t>, June 2012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Ocean Model Evaluation</a:t>
            </a:r>
            <a:endParaRPr/>
          </a:p>
        </p:txBody>
      </p:sp>
      <p:pic>
        <p:nvPicPr>
          <p:cNvPr descr="IRP1.bmp" id="158" name="Google Shape;158;p24"/>
          <p:cNvPicPr preferRelativeResize="0"/>
          <p:nvPr>
            <p:ph idx="1" type="body"/>
          </p:nvPr>
        </p:nvPicPr>
        <p:blipFill rotWithShape="1">
          <a:blip r:embed="rId3">
            <a:alphaModFix/>
          </a:blip>
          <a:srcRect b="1973" l="3314" r="0" t="4558"/>
          <a:stretch/>
        </p:blipFill>
        <p:spPr>
          <a:xfrm>
            <a:off x="270451" y="2010661"/>
            <a:ext cx="4412407" cy="3709823"/>
          </a:xfrm>
          <a:prstGeom prst="rect">
            <a:avLst/>
          </a:prstGeom>
          <a:noFill/>
          <a:ln>
            <a:noFill/>
          </a:ln>
        </p:spPr>
      </p:pic>
      <p:sp>
        <p:nvSpPr>
          <p:cNvPr id="159" name="Google Shape;159;p24"/>
          <p:cNvSpPr/>
          <p:nvPr/>
        </p:nvSpPr>
        <p:spPr>
          <a:xfrm>
            <a:off x="5081588" y="1874838"/>
            <a:ext cx="3571875" cy="5143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60" name="Google Shape;160;p24"/>
          <p:cNvSpPr/>
          <p:nvPr/>
        </p:nvSpPr>
        <p:spPr>
          <a:xfrm>
            <a:off x="3715806" y="3053815"/>
            <a:ext cx="678859" cy="519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61" name="Google Shape;161;p24"/>
          <p:cNvSpPr txBox="1"/>
          <p:nvPr/>
        </p:nvSpPr>
        <p:spPr>
          <a:xfrm>
            <a:off x="441946" y="1282485"/>
            <a:ext cx="41205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Sea Temperature and Salinity Time Series</a:t>
            </a:r>
            <a:endParaRPr/>
          </a:p>
        </p:txBody>
      </p:sp>
      <p:sp>
        <p:nvSpPr>
          <p:cNvPr id="162" name="Google Shape;162;p24"/>
          <p:cNvSpPr txBox="1"/>
          <p:nvPr/>
        </p:nvSpPr>
        <p:spPr>
          <a:xfrm>
            <a:off x="4719457" y="1276997"/>
            <a:ext cx="404959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Model vs. Ship Salinity:</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Multi-ship Comparison</a:t>
            </a:r>
            <a:endParaRPr/>
          </a:p>
        </p:txBody>
      </p:sp>
      <p:sp>
        <p:nvSpPr>
          <p:cNvPr id="163" name="Google Shape;163;p24"/>
          <p:cNvSpPr/>
          <p:nvPr/>
        </p:nvSpPr>
        <p:spPr>
          <a:xfrm>
            <a:off x="690627" y="4094407"/>
            <a:ext cx="696921" cy="519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31results copy.eps" id="164" name="Google Shape;164;p24"/>
          <p:cNvPicPr preferRelativeResize="0"/>
          <p:nvPr/>
        </p:nvPicPr>
        <p:blipFill rotWithShape="1">
          <a:blip r:embed="rId4">
            <a:alphaModFix/>
          </a:blip>
          <a:srcRect b="4716" l="7870" r="5663" t="0"/>
          <a:stretch/>
        </p:blipFill>
        <p:spPr>
          <a:xfrm>
            <a:off x="4520248" y="1977833"/>
            <a:ext cx="4412185" cy="3657600"/>
          </a:xfrm>
          <a:prstGeom prst="rect">
            <a:avLst/>
          </a:prstGeom>
          <a:noFill/>
          <a:ln>
            <a:noFill/>
          </a:ln>
        </p:spPr>
      </p:pic>
      <p:pic>
        <p:nvPicPr>
          <p:cNvPr descr="track.tiff" id="165" name="Google Shape;165;p24"/>
          <p:cNvPicPr preferRelativeResize="0"/>
          <p:nvPr/>
        </p:nvPicPr>
        <p:blipFill rotWithShape="1">
          <a:blip r:embed="rId5">
            <a:alphaModFix/>
          </a:blip>
          <a:srcRect b="0" l="0" r="0" t="0"/>
          <a:stretch/>
        </p:blipFill>
        <p:spPr>
          <a:xfrm>
            <a:off x="2850478" y="3301946"/>
            <a:ext cx="1397000" cy="15113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81000" y="266697"/>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Real-Time Forecast Validation</a:t>
            </a:r>
            <a:br>
              <a:rPr lang="en-US"/>
            </a:br>
            <a:r>
              <a:rPr lang="en-US"/>
              <a:t>Data QC</a:t>
            </a:r>
            <a:endParaRPr/>
          </a:p>
        </p:txBody>
      </p:sp>
      <p:pic>
        <p:nvPicPr>
          <p:cNvPr id="172" name="Google Shape;172;p25"/>
          <p:cNvPicPr preferRelativeResize="0"/>
          <p:nvPr/>
        </p:nvPicPr>
        <p:blipFill>
          <a:blip r:embed="rId3">
            <a:alphaModFix/>
          </a:blip>
          <a:stretch>
            <a:fillRect/>
          </a:stretch>
        </p:blipFill>
        <p:spPr>
          <a:xfrm>
            <a:off x="2102025" y="1222925"/>
            <a:ext cx="5158800" cy="477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Measure</a:t>
            </a:r>
            <a:endParaRPr/>
          </a:p>
        </p:txBody>
      </p:sp>
      <p:sp>
        <p:nvSpPr>
          <p:cNvPr id="179" name="Google Shape;179;p26"/>
          <p:cNvSpPr txBox="1"/>
          <p:nvPr>
            <p:ph idx="1" type="body"/>
          </p:nvPr>
        </p:nvSpPr>
        <p:spPr>
          <a:xfrm>
            <a:off x="394229" y="1255710"/>
            <a:ext cx="8349618" cy="4648200"/>
          </a:xfrm>
          <a:prstGeom prst="rect">
            <a:avLst/>
          </a:prstGeom>
          <a:noFill/>
          <a:ln>
            <a:noFill/>
          </a:ln>
        </p:spPr>
        <p:txBody>
          <a:bodyPr anchorCtr="0" anchor="t" bIns="45700" lIns="91425" spcFirstLastPara="1" rIns="91425" wrap="square" tIns="45700">
            <a:noAutofit/>
          </a:bodyPr>
          <a:lstStyle/>
          <a:p>
            <a:pPr indent="-285750" lvl="1" marL="742950" rtl="0" algn="l">
              <a:lnSpc>
                <a:spcPct val="120000"/>
              </a:lnSpc>
              <a:spcBef>
                <a:spcPts val="0"/>
              </a:spcBef>
              <a:spcAft>
                <a:spcPts val="0"/>
              </a:spcAft>
              <a:buClr>
                <a:srgbClr val="FF0000"/>
              </a:buClr>
              <a:buSzPts val="2400"/>
              <a:buChar char="•"/>
            </a:pPr>
            <a:r>
              <a:rPr lang="en-US"/>
              <a:t>Know what you want to measure . . . parameter(s).</a:t>
            </a:r>
            <a:endParaRPr/>
          </a:p>
          <a:p>
            <a:pPr indent="-285750" lvl="1" marL="742950" rtl="0" algn="l">
              <a:lnSpc>
                <a:spcPct val="120000"/>
              </a:lnSpc>
              <a:spcBef>
                <a:spcPts val="480"/>
              </a:spcBef>
              <a:spcAft>
                <a:spcPts val="0"/>
              </a:spcAft>
              <a:buClr>
                <a:srgbClr val="FF0000"/>
              </a:buClr>
              <a:buSzPts val="2400"/>
              <a:buChar char="•"/>
            </a:pPr>
            <a:r>
              <a:rPr lang="en-US"/>
              <a:t>Know the temporal and spatial scales.</a:t>
            </a:r>
            <a:endParaRPr/>
          </a:p>
          <a:p>
            <a:pPr indent="-285750" lvl="1" marL="742950" rtl="0" algn="l">
              <a:lnSpc>
                <a:spcPct val="120000"/>
              </a:lnSpc>
              <a:spcBef>
                <a:spcPts val="480"/>
              </a:spcBef>
              <a:spcAft>
                <a:spcPts val="0"/>
              </a:spcAft>
              <a:buClr>
                <a:srgbClr val="FF0000"/>
              </a:buClr>
              <a:buSzPts val="2400"/>
              <a:buChar char="•"/>
            </a:pPr>
            <a:r>
              <a:rPr lang="en-US"/>
              <a:t>Know the sensor characteristics.</a:t>
            </a:r>
            <a:endParaRPr/>
          </a:p>
          <a:p>
            <a:pPr indent="-228600" lvl="2" marL="1143000" rtl="0" algn="l">
              <a:lnSpc>
                <a:spcPct val="120000"/>
              </a:lnSpc>
              <a:spcBef>
                <a:spcPts val="440"/>
              </a:spcBef>
              <a:spcAft>
                <a:spcPts val="0"/>
              </a:spcAft>
              <a:buClr>
                <a:srgbClr val="5070F6"/>
              </a:buClr>
              <a:buSzPts val="1760"/>
              <a:buFont typeface="Arial"/>
              <a:buChar char="•"/>
            </a:pPr>
            <a:r>
              <a:rPr lang="en-US" sz="2200"/>
              <a:t>Accuracy, precision, range, . . .</a:t>
            </a:r>
            <a:endParaRPr/>
          </a:p>
          <a:p>
            <a:pPr indent="-285750" lvl="1" marL="742950" rtl="0" algn="l">
              <a:lnSpc>
                <a:spcPct val="120000"/>
              </a:lnSpc>
              <a:spcBef>
                <a:spcPts val="480"/>
              </a:spcBef>
              <a:spcAft>
                <a:spcPts val="0"/>
              </a:spcAft>
              <a:buClr>
                <a:srgbClr val="FF0000"/>
              </a:buClr>
              <a:buSzPts val="2400"/>
              <a:buChar char="•"/>
            </a:pPr>
            <a:r>
              <a:rPr lang="en-US"/>
              <a:t>Know the data acquisition system.</a:t>
            </a:r>
            <a:endParaRPr/>
          </a:p>
          <a:p>
            <a:pPr indent="-285750" lvl="1" marL="742950" rtl="0" algn="l">
              <a:lnSpc>
                <a:spcPct val="120000"/>
              </a:lnSpc>
              <a:spcBef>
                <a:spcPts val="480"/>
              </a:spcBef>
              <a:spcAft>
                <a:spcPts val="0"/>
              </a:spcAft>
              <a:buClr>
                <a:srgbClr val="FF0000"/>
              </a:buClr>
              <a:buSzPts val="2400"/>
              <a:buChar char="•"/>
            </a:pPr>
            <a:r>
              <a:rPr lang="en-US"/>
              <a:t>Know the environment you will be working in.</a:t>
            </a:r>
            <a:endParaRPr/>
          </a:p>
          <a:p>
            <a:pPr indent="0" lvl="1" marL="457200" rtl="0" algn="l">
              <a:spcBef>
                <a:spcPts val="480"/>
              </a:spcBef>
              <a:spcAft>
                <a:spcPts val="0"/>
              </a:spcAft>
              <a:buClr>
                <a:srgbClr val="FF0000"/>
              </a:buClr>
              <a:buSzPts val="2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48343" y="1507671"/>
            <a:ext cx="8382000" cy="172538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End</a:t>
            </a:r>
            <a:br>
              <a:rPr lang="en-US"/>
            </a:br>
            <a:r>
              <a:rPr lang="en-US"/>
              <a:t>Lesson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Time Scales</a:t>
            </a:r>
            <a:endParaRPr/>
          </a:p>
        </p:txBody>
      </p:sp>
      <p:pic>
        <p:nvPicPr>
          <p:cNvPr descr="meteo_scales.PNG" id="192" name="Google Shape;192;p28"/>
          <p:cNvPicPr preferRelativeResize="0"/>
          <p:nvPr/>
        </p:nvPicPr>
        <p:blipFill rotWithShape="1">
          <a:blip r:embed="rId3">
            <a:alphaModFix/>
          </a:blip>
          <a:srcRect b="30282" l="0" r="47887" t="0"/>
          <a:stretch/>
        </p:blipFill>
        <p:spPr>
          <a:xfrm>
            <a:off x="1365174" y="1217861"/>
            <a:ext cx="6140540" cy="4620964"/>
          </a:xfrm>
          <a:prstGeom prst="rect">
            <a:avLst/>
          </a:prstGeom>
          <a:noFill/>
          <a:ln>
            <a:noFill/>
          </a:ln>
        </p:spPr>
      </p:pic>
      <p:cxnSp>
        <p:nvCxnSpPr>
          <p:cNvPr id="193" name="Google Shape;193;p28"/>
          <p:cNvCxnSpPr/>
          <p:nvPr/>
        </p:nvCxnSpPr>
        <p:spPr>
          <a:xfrm flipH="1" rot="10800000">
            <a:off x="4257675" y="1457326"/>
            <a:ext cx="2409825" cy="33336"/>
          </a:xfrm>
          <a:prstGeom prst="straightConnector1">
            <a:avLst/>
          </a:prstGeom>
          <a:solidFill>
            <a:schemeClr val="accent1"/>
          </a:solidFill>
          <a:ln cap="flat" cmpd="sng" w="76200">
            <a:solidFill>
              <a:srgbClr val="FFFF00"/>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Sampling Rates</a:t>
            </a:r>
            <a:endParaRPr/>
          </a:p>
        </p:txBody>
      </p:sp>
      <p:sp>
        <p:nvSpPr>
          <p:cNvPr id="200" name="Google Shape;200;p29"/>
          <p:cNvSpPr txBox="1"/>
          <p:nvPr/>
        </p:nvSpPr>
        <p:spPr>
          <a:xfrm>
            <a:off x="329249" y="1172536"/>
            <a:ext cx="8513430" cy="21852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The </a:t>
            </a:r>
            <a:r>
              <a:rPr b="1" lang="en-US" sz="2400">
                <a:solidFill>
                  <a:schemeClr val="dk1"/>
                </a:solidFill>
                <a:latin typeface="Arial"/>
                <a:ea typeface="Arial"/>
                <a:cs typeface="Arial"/>
                <a:sym typeface="Arial"/>
              </a:rPr>
              <a:t>Nyquist-Shannon sampling theorem </a:t>
            </a:r>
            <a:r>
              <a:rPr lang="en-US" sz="2400">
                <a:solidFill>
                  <a:schemeClr val="dk1"/>
                </a:solidFill>
                <a:latin typeface="Arial"/>
                <a:ea typeface="Arial"/>
                <a:cs typeface="Arial"/>
                <a:sym typeface="Arial"/>
              </a:rPr>
              <a:t>in general states a signal can be reconstructed from its samples if the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sampling frequency is greater than twice the highest frequency of the signal (also known as the </a:t>
            </a:r>
            <a:r>
              <a:rPr b="1" lang="en-US" sz="2400">
                <a:solidFill>
                  <a:schemeClr val="dk1"/>
                </a:solidFill>
                <a:latin typeface="Arial"/>
                <a:ea typeface="Arial"/>
                <a:cs typeface="Arial"/>
                <a:sym typeface="Arial"/>
              </a:rPr>
              <a:t>Nyquist frequency)</a:t>
            </a:r>
            <a:r>
              <a:rPr lang="en-US" sz="2400">
                <a:solidFill>
                  <a:schemeClr val="dk1"/>
                </a:solidFill>
                <a:latin typeface="Arial"/>
                <a:ea typeface="Arial"/>
                <a:cs typeface="Arial"/>
                <a:sym typeface="Arial"/>
              </a:rPr>
              <a:t>.</a:t>
            </a:r>
            <a:endParaRPr/>
          </a:p>
          <a:p>
            <a:pPr indent="0" lvl="0" marL="0" marR="0" rtl="0" algn="l">
              <a:spcBef>
                <a:spcPts val="0"/>
              </a:spcBef>
              <a:spcAft>
                <a:spcPts val="0"/>
              </a:spcAft>
              <a:buNone/>
            </a:pPr>
            <a:br>
              <a:rPr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201" name="Google Shape;201;p29"/>
          <p:cNvSpPr txBox="1"/>
          <p:nvPr/>
        </p:nvSpPr>
        <p:spPr>
          <a:xfrm>
            <a:off x="251605" y="3353608"/>
            <a:ext cx="861459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Oversampling</a:t>
            </a:r>
            <a:r>
              <a:rPr lang="en-US" sz="2400">
                <a:solidFill>
                  <a:schemeClr val="dk1"/>
                </a:solidFill>
                <a:latin typeface="Arial"/>
                <a:ea typeface="Arial"/>
                <a:cs typeface="Arial"/>
                <a:sym typeface="Arial"/>
              </a:rPr>
              <a:t> is often preferred as it can</a:t>
            </a:r>
            <a:endParaRPr/>
          </a:p>
          <a:p>
            <a:pPr indent="-285750" lvl="1" marL="742950" marR="0" rtl="0" algn="l">
              <a:spcBef>
                <a:spcPts val="0"/>
              </a:spcBef>
              <a:spcAft>
                <a:spcPts val="0"/>
              </a:spcAft>
              <a:buClr>
                <a:srgbClr val="FF0000"/>
              </a:buClr>
              <a:buSzPts val="2400"/>
              <a:buFont typeface="Arial"/>
              <a:buChar char="•"/>
            </a:pPr>
            <a:r>
              <a:rPr b="0" i="0" lang="en-US" sz="2400" u="none" cap="none" strike="noStrike">
                <a:solidFill>
                  <a:schemeClr val="dk1"/>
                </a:solidFill>
                <a:latin typeface="Arial"/>
                <a:ea typeface="Arial"/>
                <a:cs typeface="Arial"/>
                <a:sym typeface="Arial"/>
              </a:rPr>
              <a:t>aid in anti-aliasing,</a:t>
            </a:r>
            <a:endParaRPr/>
          </a:p>
          <a:p>
            <a:pPr indent="-285750" lvl="1" marL="742950" marR="0" rtl="0" algn="l">
              <a:spcBef>
                <a:spcPts val="0"/>
              </a:spcBef>
              <a:spcAft>
                <a:spcPts val="0"/>
              </a:spcAft>
              <a:buClr>
                <a:srgbClr val="FF0000"/>
              </a:buClr>
              <a:buSzPts val="2400"/>
              <a:buFont typeface="Arial"/>
              <a:buChar char="•"/>
            </a:pPr>
            <a:r>
              <a:rPr b="0" i="0" lang="en-US" sz="2400" u="none" cap="none" strike="noStrike">
                <a:solidFill>
                  <a:schemeClr val="dk1"/>
                </a:solidFill>
                <a:latin typeface="Arial"/>
                <a:ea typeface="Arial"/>
                <a:cs typeface="Arial"/>
                <a:sym typeface="Arial"/>
              </a:rPr>
              <a:t>be used to increase resolution when using A/D convertors, and</a:t>
            </a:r>
            <a:endParaRPr/>
          </a:p>
          <a:p>
            <a:pPr indent="-285750" lvl="1" marL="742950" marR="0" rtl="0" algn="l">
              <a:spcBef>
                <a:spcPts val="0"/>
              </a:spcBef>
              <a:spcAft>
                <a:spcPts val="0"/>
              </a:spcAft>
              <a:buClr>
                <a:srgbClr val="FF0000"/>
              </a:buClr>
              <a:buSzPts val="2400"/>
              <a:buFont typeface="Arial"/>
              <a:buChar char="•"/>
            </a:pPr>
            <a:r>
              <a:rPr b="0" i="0" lang="en-US" sz="2400" u="none" cap="none" strike="noStrike">
                <a:solidFill>
                  <a:schemeClr val="dk1"/>
                </a:solidFill>
                <a:latin typeface="Arial"/>
                <a:ea typeface="Arial"/>
                <a:cs typeface="Arial"/>
                <a:sym typeface="Arial"/>
              </a:rPr>
              <a:t>help reduce uncorrelated noise when averaging multiple samples.</a:t>
            </a:r>
            <a:endParaRPr b="0" i="0" sz="2400" u="sng"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Accuracy/Precision Targets</a:t>
            </a:r>
            <a:endParaRPr/>
          </a:p>
        </p:txBody>
      </p:sp>
      <p:pic>
        <p:nvPicPr>
          <p:cNvPr descr="Accuracy_table.tiff" id="208" name="Google Shape;208;p30"/>
          <p:cNvPicPr preferRelativeResize="0"/>
          <p:nvPr>
            <p:ph idx="1" type="body"/>
          </p:nvPr>
        </p:nvPicPr>
        <p:blipFill rotWithShape="1">
          <a:blip r:embed="rId3">
            <a:alphaModFix/>
          </a:blip>
          <a:srcRect b="0" l="-1871" r="-2748" t="0"/>
          <a:stretch/>
        </p:blipFill>
        <p:spPr>
          <a:xfrm>
            <a:off x="1069848" y="1246188"/>
            <a:ext cx="4370832" cy="4648200"/>
          </a:xfrm>
          <a:prstGeom prst="rect">
            <a:avLst/>
          </a:prstGeom>
          <a:noFill/>
          <a:ln>
            <a:noFill/>
          </a:ln>
        </p:spPr>
      </p:pic>
      <p:sp>
        <p:nvSpPr>
          <p:cNvPr id="209" name="Google Shape;209;p30"/>
          <p:cNvSpPr txBox="1"/>
          <p:nvPr/>
        </p:nvSpPr>
        <p:spPr>
          <a:xfrm>
            <a:off x="5742432" y="1481328"/>
            <a:ext cx="18894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Manufacturer Accuracy</a:t>
            </a:r>
            <a:endParaRPr/>
          </a:p>
        </p:txBody>
      </p:sp>
      <p:sp>
        <p:nvSpPr>
          <p:cNvPr id="210" name="Google Shape;210;p30"/>
          <p:cNvSpPr txBox="1"/>
          <p:nvPr/>
        </p:nvSpPr>
        <p:spPr>
          <a:xfrm>
            <a:off x="5552250" y="2958929"/>
            <a:ext cx="5597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+/- 5</a:t>
            </a:r>
            <a:r>
              <a:rPr b="1" baseline="30000" lang="en-US" sz="1200">
                <a:solidFill>
                  <a:schemeClr val="dk1"/>
                </a:solidFill>
                <a:latin typeface="Arial"/>
                <a:ea typeface="Arial"/>
                <a:cs typeface="Arial"/>
                <a:sym typeface="Arial"/>
              </a:rPr>
              <a:t>o</a:t>
            </a:r>
            <a:endParaRPr b="1" sz="1200">
              <a:solidFill>
                <a:schemeClr val="dk1"/>
              </a:solidFill>
              <a:latin typeface="Arial"/>
              <a:ea typeface="Arial"/>
              <a:cs typeface="Arial"/>
              <a:sym typeface="Arial"/>
            </a:endParaRPr>
          </a:p>
        </p:txBody>
      </p:sp>
      <p:sp>
        <p:nvSpPr>
          <p:cNvPr id="211" name="Google Shape;211;p30"/>
          <p:cNvSpPr txBox="1"/>
          <p:nvPr/>
        </p:nvSpPr>
        <p:spPr>
          <a:xfrm>
            <a:off x="5543106" y="3199352"/>
            <a:ext cx="8483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.3 m/s</a:t>
            </a:r>
            <a:endParaRPr/>
          </a:p>
        </p:txBody>
      </p:sp>
      <p:sp>
        <p:nvSpPr>
          <p:cNvPr id="212" name="Google Shape;212;p30"/>
          <p:cNvSpPr txBox="1"/>
          <p:nvPr/>
        </p:nvSpPr>
        <p:spPr>
          <a:xfrm>
            <a:off x="5533962" y="3414129"/>
            <a:ext cx="310052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.3 hPa (Analog)      +/- .1 hPa (Digital)</a:t>
            </a:r>
            <a:endParaRPr/>
          </a:p>
        </p:txBody>
      </p:sp>
      <p:sp>
        <p:nvSpPr>
          <p:cNvPr id="213" name="Google Shape;213;p30"/>
          <p:cNvSpPr txBox="1"/>
          <p:nvPr/>
        </p:nvSpPr>
        <p:spPr>
          <a:xfrm>
            <a:off x="5545789" y="4303776"/>
            <a:ext cx="27318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+/- 2% (0-90%)       +/- 3% (90-100%)</a:t>
            </a:r>
            <a:endParaRPr/>
          </a:p>
        </p:txBody>
      </p:sp>
      <p:sp>
        <p:nvSpPr>
          <p:cNvPr id="214" name="Google Shape;214;p30"/>
          <p:cNvSpPr txBox="1"/>
          <p:nvPr/>
        </p:nvSpPr>
        <p:spPr>
          <a:xfrm>
            <a:off x="5538952" y="3657600"/>
            <a:ext cx="31309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.17</a:t>
            </a:r>
            <a:r>
              <a:rPr b="1" baseline="30000" lang="en-US" sz="1200">
                <a:solidFill>
                  <a:schemeClr val="dk1"/>
                </a:solidFill>
                <a:latin typeface="Arial"/>
                <a:ea typeface="Arial"/>
                <a:cs typeface="Arial"/>
                <a:sym typeface="Arial"/>
              </a:rPr>
              <a:t>o</a:t>
            </a:r>
            <a:r>
              <a:rPr b="1" lang="en-US" sz="1200">
                <a:solidFill>
                  <a:schemeClr val="dk1"/>
                </a:solidFill>
                <a:latin typeface="Arial"/>
                <a:ea typeface="Arial"/>
                <a:cs typeface="Arial"/>
                <a:sym typeface="Arial"/>
              </a:rPr>
              <a:t>C (Analog)        +/- .12</a:t>
            </a:r>
            <a:r>
              <a:rPr b="1" baseline="30000" lang="en-US" sz="1200">
                <a:solidFill>
                  <a:schemeClr val="dk1"/>
                </a:solidFill>
                <a:latin typeface="Arial"/>
                <a:ea typeface="Arial"/>
                <a:cs typeface="Arial"/>
                <a:sym typeface="Arial"/>
              </a:rPr>
              <a:t>o</a:t>
            </a:r>
            <a:r>
              <a:rPr b="1" lang="en-US" sz="1200">
                <a:solidFill>
                  <a:schemeClr val="dk1"/>
                </a:solidFill>
                <a:latin typeface="Arial"/>
                <a:ea typeface="Arial"/>
                <a:cs typeface="Arial"/>
                <a:sym typeface="Arial"/>
              </a:rPr>
              <a:t>C (Digital)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Accuracy/Precision</a:t>
            </a:r>
            <a:endParaRPr/>
          </a:p>
        </p:txBody>
      </p:sp>
      <p:pic>
        <p:nvPicPr>
          <p:cNvPr descr="a_p_target_plot.PNG" id="221" name="Google Shape;221;p31"/>
          <p:cNvPicPr preferRelativeResize="0"/>
          <p:nvPr/>
        </p:nvPicPr>
        <p:blipFill rotWithShape="1">
          <a:blip r:embed="rId3">
            <a:alphaModFix/>
          </a:blip>
          <a:srcRect b="33372" l="91623" r="1784" t="35011"/>
          <a:stretch/>
        </p:blipFill>
        <p:spPr>
          <a:xfrm>
            <a:off x="6375046" y="1267618"/>
            <a:ext cx="1725768" cy="4542632"/>
          </a:xfrm>
          <a:prstGeom prst="rect">
            <a:avLst/>
          </a:prstGeom>
          <a:noFill/>
          <a:ln>
            <a:noFill/>
          </a:ln>
        </p:spPr>
      </p:pic>
      <p:pic>
        <p:nvPicPr>
          <p:cNvPr descr="accuracy_plot.PNG" id="222" name="Google Shape;222;p31"/>
          <p:cNvPicPr preferRelativeResize="0"/>
          <p:nvPr/>
        </p:nvPicPr>
        <p:blipFill rotWithShape="1">
          <a:blip r:embed="rId4">
            <a:alphaModFix/>
          </a:blip>
          <a:srcRect b="32014" l="8782" r="63753" t="41047"/>
          <a:stretch/>
        </p:blipFill>
        <p:spPr>
          <a:xfrm>
            <a:off x="708339" y="2202293"/>
            <a:ext cx="4974924" cy="2678806"/>
          </a:xfrm>
          <a:prstGeom prst="rect">
            <a:avLst/>
          </a:prstGeom>
          <a:noFill/>
          <a:ln>
            <a:noFill/>
          </a:ln>
        </p:spPr>
      </p:pic>
      <p:cxnSp>
        <p:nvCxnSpPr>
          <p:cNvPr id="223" name="Google Shape;223;p31"/>
          <p:cNvCxnSpPr/>
          <p:nvPr/>
        </p:nvCxnSpPr>
        <p:spPr>
          <a:xfrm>
            <a:off x="4845063" y="4019550"/>
            <a:ext cx="1676400" cy="257175"/>
          </a:xfrm>
          <a:prstGeom prst="straightConnector1">
            <a:avLst/>
          </a:prstGeom>
          <a:solidFill>
            <a:schemeClr val="accent1"/>
          </a:solidFill>
          <a:ln cap="flat" cmpd="sng" w="38100">
            <a:solidFill>
              <a:schemeClr val="dk1"/>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samos" id="68" name="Google Shape;68;p14"/>
          <p:cNvPicPr preferRelativeResize="0"/>
          <p:nvPr/>
        </p:nvPicPr>
        <p:blipFill rotWithShape="1">
          <a:blip r:embed="rId3">
            <a:alphaModFix/>
          </a:blip>
          <a:srcRect b="0" l="0" r="0" t="0"/>
          <a:stretch/>
        </p:blipFill>
        <p:spPr>
          <a:xfrm>
            <a:off x="377825" y="6172200"/>
            <a:ext cx="4575174" cy="457200"/>
          </a:xfrm>
          <a:prstGeom prst="rect">
            <a:avLst/>
          </a:prstGeom>
          <a:noFill/>
          <a:ln>
            <a:noFill/>
          </a:ln>
        </p:spPr>
      </p:pic>
      <p:sp>
        <p:nvSpPr>
          <p:cNvPr id="69" name="Google Shape;69;p14"/>
          <p:cNvSpPr txBox="1"/>
          <p:nvPr>
            <p:ph type="ctrTitle"/>
          </p:nvPr>
        </p:nvSpPr>
        <p:spPr>
          <a:xfrm>
            <a:off x="293925" y="0"/>
            <a:ext cx="8479800" cy="129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An Introduction to Marine Meteorology</a:t>
            </a:r>
            <a:endParaRPr/>
          </a:p>
        </p:txBody>
      </p:sp>
      <p:pic>
        <p:nvPicPr>
          <p:cNvPr id="70" name="Google Shape;70;p14"/>
          <p:cNvPicPr preferRelativeResize="0"/>
          <p:nvPr/>
        </p:nvPicPr>
        <p:blipFill>
          <a:blip r:embed="rId4">
            <a:alphaModFix/>
          </a:blip>
          <a:stretch>
            <a:fillRect/>
          </a:stretch>
        </p:blipFill>
        <p:spPr>
          <a:xfrm>
            <a:off x="1327075" y="1220050"/>
            <a:ext cx="6486350" cy="3960200"/>
          </a:xfrm>
          <a:prstGeom prst="rect">
            <a:avLst/>
          </a:prstGeom>
          <a:noFill/>
          <a:ln>
            <a:noFill/>
          </a:ln>
        </p:spPr>
      </p:pic>
      <p:sp>
        <p:nvSpPr>
          <p:cNvPr id="71" name="Google Shape;71;p14"/>
          <p:cNvSpPr/>
          <p:nvPr/>
        </p:nvSpPr>
        <p:spPr>
          <a:xfrm>
            <a:off x="1323150" y="4661800"/>
            <a:ext cx="3556500" cy="45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Precipitation/Clouds</a:t>
            </a:r>
            <a:endParaRPr/>
          </a:p>
        </p:txBody>
      </p:sp>
      <p:pic>
        <p:nvPicPr>
          <p:cNvPr id="230" name="Google Shape;230;p32"/>
          <p:cNvPicPr preferRelativeResize="0"/>
          <p:nvPr/>
        </p:nvPicPr>
        <p:blipFill rotWithShape="1">
          <a:blip r:embed="rId3">
            <a:alphaModFix/>
          </a:blip>
          <a:srcRect b="0" l="0" r="0" t="0"/>
          <a:stretch/>
        </p:blipFill>
        <p:spPr>
          <a:xfrm>
            <a:off x="6809020" y="1322615"/>
            <a:ext cx="2057400" cy="2057400"/>
          </a:xfrm>
          <a:prstGeom prst="rect">
            <a:avLst/>
          </a:prstGeom>
          <a:noFill/>
          <a:ln>
            <a:noFill/>
          </a:ln>
        </p:spPr>
      </p:pic>
      <p:pic>
        <p:nvPicPr>
          <p:cNvPr id="231" name="Google Shape;231;p32"/>
          <p:cNvPicPr preferRelativeResize="0"/>
          <p:nvPr/>
        </p:nvPicPr>
        <p:blipFill rotWithShape="1">
          <a:blip r:embed="rId4">
            <a:alphaModFix/>
          </a:blip>
          <a:srcRect b="0" l="0" r="0" t="0"/>
          <a:stretch/>
        </p:blipFill>
        <p:spPr>
          <a:xfrm>
            <a:off x="4702641" y="1322615"/>
            <a:ext cx="2057400" cy="2057400"/>
          </a:xfrm>
          <a:prstGeom prst="rect">
            <a:avLst/>
          </a:prstGeom>
          <a:noFill/>
          <a:ln>
            <a:noFill/>
          </a:ln>
        </p:spPr>
      </p:pic>
      <p:pic>
        <p:nvPicPr>
          <p:cNvPr id="232" name="Google Shape;232;p32"/>
          <p:cNvPicPr preferRelativeResize="0"/>
          <p:nvPr/>
        </p:nvPicPr>
        <p:blipFill rotWithShape="1">
          <a:blip r:embed="rId5">
            <a:alphaModFix/>
          </a:blip>
          <a:srcRect b="0" l="0" r="0" t="0"/>
          <a:stretch/>
        </p:blipFill>
        <p:spPr>
          <a:xfrm>
            <a:off x="4718971" y="3575953"/>
            <a:ext cx="2057400" cy="2057400"/>
          </a:xfrm>
          <a:prstGeom prst="rect">
            <a:avLst/>
          </a:prstGeom>
          <a:noFill/>
          <a:ln>
            <a:noFill/>
          </a:ln>
        </p:spPr>
      </p:pic>
      <p:pic>
        <p:nvPicPr>
          <p:cNvPr id="233" name="Google Shape;233;p32"/>
          <p:cNvPicPr preferRelativeResize="0"/>
          <p:nvPr/>
        </p:nvPicPr>
        <p:blipFill rotWithShape="1">
          <a:blip r:embed="rId6">
            <a:alphaModFix/>
          </a:blip>
          <a:srcRect b="0" l="0" r="0" t="0"/>
          <a:stretch/>
        </p:blipFill>
        <p:spPr>
          <a:xfrm>
            <a:off x="6841678" y="3575954"/>
            <a:ext cx="2057400" cy="2057400"/>
          </a:xfrm>
          <a:prstGeom prst="rect">
            <a:avLst/>
          </a:prstGeom>
          <a:noFill/>
          <a:ln>
            <a:noFill/>
          </a:ln>
        </p:spPr>
      </p:pic>
      <p:pic>
        <p:nvPicPr>
          <p:cNvPr id="234" name="Google Shape;234;p32"/>
          <p:cNvPicPr preferRelativeResize="0"/>
          <p:nvPr/>
        </p:nvPicPr>
        <p:blipFill rotWithShape="1">
          <a:blip r:embed="rId7">
            <a:alphaModFix/>
          </a:blip>
          <a:srcRect b="0" l="0" r="0" t="0"/>
          <a:stretch/>
        </p:blipFill>
        <p:spPr>
          <a:xfrm>
            <a:off x="228600" y="1208308"/>
            <a:ext cx="4441371" cy="4441371"/>
          </a:xfrm>
          <a:prstGeom prst="rect">
            <a:avLst/>
          </a:prstGeom>
          <a:noFill/>
          <a:ln>
            <a:noFill/>
          </a:ln>
        </p:spPr>
      </p:pic>
      <p:sp>
        <p:nvSpPr>
          <p:cNvPr id="235" name="Google Shape;235;p32"/>
          <p:cNvSpPr txBox="1"/>
          <p:nvPr/>
        </p:nvSpPr>
        <p:spPr>
          <a:xfrm>
            <a:off x="816411" y="5649678"/>
            <a:ext cx="34523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24 hr Accumulated Rain</a:t>
            </a:r>
            <a:endParaRPr/>
          </a:p>
        </p:txBody>
      </p:sp>
      <p:sp>
        <p:nvSpPr>
          <p:cNvPr id="236" name="Google Shape;236;p32"/>
          <p:cNvSpPr txBox="1"/>
          <p:nvPr/>
        </p:nvSpPr>
        <p:spPr>
          <a:xfrm>
            <a:off x="5442882" y="5606135"/>
            <a:ext cx="25963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Radar Reflectivity</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WV_20111024_06Z..PNG" id="242" name="Google Shape;242;p33"/>
          <p:cNvPicPr preferRelativeResize="0"/>
          <p:nvPr/>
        </p:nvPicPr>
        <p:blipFill rotWithShape="1">
          <a:blip r:embed="rId3">
            <a:alphaModFix/>
          </a:blip>
          <a:srcRect b="10131" l="13196" r="13782" t="42338"/>
          <a:stretch/>
        </p:blipFill>
        <p:spPr>
          <a:xfrm>
            <a:off x="489857" y="1240972"/>
            <a:ext cx="7707086" cy="4675169"/>
          </a:xfrm>
          <a:prstGeom prst="rect">
            <a:avLst/>
          </a:prstGeom>
          <a:noFill/>
          <a:ln>
            <a:noFill/>
          </a:ln>
        </p:spPr>
      </p:pic>
      <p:sp>
        <p:nvSpPr>
          <p:cNvPr id="243" name="Google Shape;243;p33"/>
          <p:cNvSpPr txBox="1"/>
          <p:nvPr/>
        </p:nvSpPr>
        <p:spPr>
          <a:xfrm>
            <a:off x="4457651" y="5029982"/>
            <a:ext cx="3610732"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Water Vapor 24 Oct 06Z</a:t>
            </a:r>
            <a:endParaRPr/>
          </a:p>
        </p:txBody>
      </p:sp>
      <p:sp>
        <p:nvSpPr>
          <p:cNvPr id="244" name="Google Shape;244;p33"/>
          <p:cNvSpPr/>
          <p:nvPr/>
        </p:nvSpPr>
        <p:spPr>
          <a:xfrm>
            <a:off x="4082144" y="2694215"/>
            <a:ext cx="506191" cy="522521"/>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5" name="Google Shape;245;p33"/>
          <p:cNvSpPr txBox="1"/>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Arial"/>
              <a:buNone/>
            </a:pPr>
            <a:r>
              <a:rPr b="0" i="0" lang="en-US" sz="3600" u="none" cap="none" strike="noStrike">
                <a:solidFill>
                  <a:srgbClr val="FF0000"/>
                </a:solidFill>
                <a:latin typeface="Arial"/>
                <a:ea typeface="Arial"/>
                <a:cs typeface="Arial"/>
                <a:sym typeface="Arial"/>
              </a:rPr>
              <a:t>Satellite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Temperature</a:t>
            </a:r>
            <a:endParaRPr/>
          </a:p>
        </p:txBody>
      </p:sp>
      <p:pic>
        <p:nvPicPr>
          <p:cNvPr descr="S:\DYNAMO_2011\Revelle\flux\Raw_Images\DYNAMO_2011_PSD-SCS_Tair_comparison_2011_11_09_313.png" id="252" name="Google Shape;252;p34"/>
          <p:cNvPicPr preferRelativeResize="0"/>
          <p:nvPr/>
        </p:nvPicPr>
        <p:blipFill rotWithShape="1">
          <a:blip r:embed="rId3">
            <a:alphaModFix/>
          </a:blip>
          <a:srcRect b="0" l="0" r="0" t="0"/>
          <a:stretch/>
        </p:blipFill>
        <p:spPr>
          <a:xfrm>
            <a:off x="783771" y="1438501"/>
            <a:ext cx="6400800" cy="2286000"/>
          </a:xfrm>
          <a:prstGeom prst="rect">
            <a:avLst/>
          </a:prstGeom>
          <a:noFill/>
          <a:ln>
            <a:noFill/>
          </a:ln>
        </p:spPr>
      </p:pic>
      <p:pic>
        <p:nvPicPr>
          <p:cNvPr descr="S:\DYNAMO_2011\Revelle\flux\Raw_Images\DYNAMO_2011_PSD_ORG_rainrate_2011_11_09_313.png" id="253" name="Google Shape;253;p34"/>
          <p:cNvPicPr preferRelativeResize="0"/>
          <p:nvPr/>
        </p:nvPicPr>
        <p:blipFill rotWithShape="1">
          <a:blip r:embed="rId4">
            <a:alphaModFix/>
          </a:blip>
          <a:srcRect b="0" l="0" r="0" t="0"/>
          <a:stretch/>
        </p:blipFill>
        <p:spPr>
          <a:xfrm>
            <a:off x="783771" y="3715202"/>
            <a:ext cx="6433458" cy="2286000"/>
          </a:xfrm>
          <a:prstGeom prst="rect">
            <a:avLst/>
          </a:prstGeom>
          <a:noFill/>
          <a:ln>
            <a:noFill/>
          </a:ln>
        </p:spPr>
      </p:pic>
      <p:sp>
        <p:nvSpPr>
          <p:cNvPr id="254" name="Google Shape;254;p34"/>
          <p:cNvSpPr txBox="1"/>
          <p:nvPr/>
        </p:nvSpPr>
        <p:spPr>
          <a:xfrm>
            <a:off x="7132864" y="2152649"/>
            <a:ext cx="5613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Air</a:t>
            </a:r>
            <a:endParaRPr/>
          </a:p>
        </p:txBody>
      </p:sp>
      <p:sp>
        <p:nvSpPr>
          <p:cNvPr id="255" name="Google Shape;255;p34"/>
          <p:cNvSpPr txBox="1"/>
          <p:nvPr/>
        </p:nvSpPr>
        <p:spPr>
          <a:xfrm>
            <a:off x="6773636" y="4408782"/>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Rain Rate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Sea Temperature</a:t>
            </a:r>
            <a:endParaRPr/>
          </a:p>
        </p:txBody>
      </p:sp>
      <p:pic>
        <p:nvPicPr>
          <p:cNvPr id="262" name="Google Shape;262;p35"/>
          <p:cNvPicPr preferRelativeResize="0"/>
          <p:nvPr>
            <p:ph idx="1" type="body"/>
          </p:nvPr>
        </p:nvPicPr>
        <p:blipFill rotWithShape="1">
          <a:blip r:embed="rId3">
            <a:alphaModFix/>
          </a:blip>
          <a:srcRect b="0" l="-4477" r="-4476" t="0"/>
          <a:stretch/>
        </p:blipFill>
        <p:spPr>
          <a:xfrm>
            <a:off x="381000" y="1246188"/>
            <a:ext cx="8382000" cy="4648200"/>
          </a:xfrm>
          <a:prstGeom prst="rect">
            <a:avLst/>
          </a:prstGeom>
          <a:noFill/>
          <a:ln>
            <a:noFill/>
          </a:ln>
        </p:spPr>
      </p:pic>
      <p:sp>
        <p:nvSpPr>
          <p:cNvPr id="263" name="Google Shape;263;p35"/>
          <p:cNvSpPr txBox="1"/>
          <p:nvPr/>
        </p:nvSpPr>
        <p:spPr>
          <a:xfrm>
            <a:off x="7975600" y="3960813"/>
            <a:ext cx="79692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Local</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Time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Sea Temperature</a:t>
            </a:r>
            <a:endParaRPr/>
          </a:p>
        </p:txBody>
      </p:sp>
      <p:pic>
        <p:nvPicPr>
          <p:cNvPr id="270" name="Google Shape;270;p36"/>
          <p:cNvPicPr preferRelativeResize="0"/>
          <p:nvPr/>
        </p:nvPicPr>
        <p:blipFill rotWithShape="1">
          <a:blip r:embed="rId3">
            <a:alphaModFix/>
          </a:blip>
          <a:srcRect b="0" l="4408" r="7437" t="0"/>
          <a:stretch/>
        </p:blipFill>
        <p:spPr>
          <a:xfrm>
            <a:off x="636807" y="1306285"/>
            <a:ext cx="7674429" cy="44454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Radiation</a:t>
            </a:r>
            <a:endParaRPr/>
          </a:p>
        </p:txBody>
      </p:sp>
      <p:pic>
        <p:nvPicPr>
          <p:cNvPr descr="DYNAMO_2011_PSD-SCS_Solarflux_comparison_2011_10_19_292.png" id="277" name="Google Shape;277;p37"/>
          <p:cNvPicPr preferRelativeResize="0"/>
          <p:nvPr/>
        </p:nvPicPr>
        <p:blipFill rotWithShape="1">
          <a:blip r:embed="rId3">
            <a:alphaModFix/>
          </a:blip>
          <a:srcRect b="0" l="0" r="0" t="0"/>
          <a:stretch/>
        </p:blipFill>
        <p:spPr>
          <a:xfrm>
            <a:off x="4511341" y="1165378"/>
            <a:ext cx="3291840" cy="2468880"/>
          </a:xfrm>
          <a:prstGeom prst="rect">
            <a:avLst/>
          </a:prstGeom>
          <a:noFill/>
          <a:ln>
            <a:noFill/>
          </a:ln>
        </p:spPr>
      </p:pic>
      <p:pic>
        <p:nvPicPr>
          <p:cNvPr descr="DYNAMO_2011_PSD-SCS_IRflux_comparison_2011_10_19_292.png" id="278" name="Google Shape;278;p37"/>
          <p:cNvPicPr preferRelativeResize="0"/>
          <p:nvPr/>
        </p:nvPicPr>
        <p:blipFill rotWithShape="1">
          <a:blip r:embed="rId4">
            <a:alphaModFix/>
          </a:blip>
          <a:srcRect b="0" l="0" r="0" t="0"/>
          <a:stretch/>
        </p:blipFill>
        <p:spPr>
          <a:xfrm>
            <a:off x="4511341" y="3522679"/>
            <a:ext cx="3291840" cy="2468880"/>
          </a:xfrm>
          <a:prstGeom prst="rect">
            <a:avLst/>
          </a:prstGeom>
          <a:noFill/>
          <a:ln>
            <a:noFill/>
          </a:ln>
        </p:spPr>
      </p:pic>
      <p:pic>
        <p:nvPicPr>
          <p:cNvPr descr="DYNAMO_2011_PSD-SCS_IRflux_comparison_2011_10_10_283.png" id="279" name="Google Shape;279;p37"/>
          <p:cNvPicPr preferRelativeResize="0"/>
          <p:nvPr/>
        </p:nvPicPr>
        <p:blipFill rotWithShape="1">
          <a:blip r:embed="rId5">
            <a:alphaModFix/>
          </a:blip>
          <a:srcRect b="0" l="0" r="0" t="0"/>
          <a:stretch/>
        </p:blipFill>
        <p:spPr>
          <a:xfrm>
            <a:off x="1219501" y="3519508"/>
            <a:ext cx="3291840" cy="2468880"/>
          </a:xfrm>
          <a:prstGeom prst="rect">
            <a:avLst/>
          </a:prstGeom>
          <a:noFill/>
          <a:ln>
            <a:noFill/>
          </a:ln>
        </p:spPr>
      </p:pic>
      <p:pic>
        <p:nvPicPr>
          <p:cNvPr descr="DYNAMO_2011_PSD-SCS_Solarflux_comparison_2011_10_10_283.png" id="280" name="Google Shape;280;p37"/>
          <p:cNvPicPr preferRelativeResize="0"/>
          <p:nvPr/>
        </p:nvPicPr>
        <p:blipFill rotWithShape="1">
          <a:blip r:embed="rId6">
            <a:alphaModFix/>
          </a:blip>
          <a:srcRect b="0" l="0" r="0" t="0"/>
          <a:stretch/>
        </p:blipFill>
        <p:spPr>
          <a:xfrm>
            <a:off x="1219501" y="1182523"/>
            <a:ext cx="3291840" cy="2468880"/>
          </a:xfrm>
          <a:prstGeom prst="rect">
            <a:avLst/>
          </a:prstGeom>
          <a:noFill/>
          <a:ln>
            <a:noFill/>
          </a:ln>
        </p:spPr>
      </p:pic>
      <p:sp>
        <p:nvSpPr>
          <p:cNvPr id="281" name="Google Shape;281;p37"/>
          <p:cNvSpPr txBox="1"/>
          <p:nvPr/>
        </p:nvSpPr>
        <p:spPr>
          <a:xfrm>
            <a:off x="7724775" y="2266950"/>
            <a:ext cx="6799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SW</a:t>
            </a:r>
            <a:endParaRPr/>
          </a:p>
        </p:txBody>
      </p:sp>
      <p:sp>
        <p:nvSpPr>
          <p:cNvPr id="282" name="Google Shape;282;p37"/>
          <p:cNvSpPr txBox="1"/>
          <p:nvPr/>
        </p:nvSpPr>
        <p:spPr>
          <a:xfrm>
            <a:off x="7724775" y="4438650"/>
            <a:ext cx="6453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LW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descr="samos" id="77" name="Google Shape;77;p15"/>
          <p:cNvPicPr preferRelativeResize="0"/>
          <p:nvPr/>
        </p:nvPicPr>
        <p:blipFill rotWithShape="1">
          <a:blip r:embed="rId3">
            <a:alphaModFix/>
          </a:blip>
          <a:srcRect b="0" l="0" r="0" t="0"/>
          <a:stretch/>
        </p:blipFill>
        <p:spPr>
          <a:xfrm>
            <a:off x="377825" y="6172200"/>
            <a:ext cx="4575174" cy="457200"/>
          </a:xfrm>
          <a:prstGeom prst="rect">
            <a:avLst/>
          </a:prstGeom>
          <a:noFill/>
          <a:ln>
            <a:noFill/>
          </a:ln>
        </p:spPr>
      </p:pic>
      <p:sp>
        <p:nvSpPr>
          <p:cNvPr id="78" name="Google Shape;78;p15"/>
          <p:cNvSpPr txBox="1"/>
          <p:nvPr>
            <p:ph type="ctrTitle"/>
          </p:nvPr>
        </p:nvSpPr>
        <p:spPr>
          <a:xfrm>
            <a:off x="293925" y="0"/>
            <a:ext cx="8479800" cy="129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An Introduction to Marine Meteorology</a:t>
            </a:r>
            <a:endParaRPr/>
          </a:p>
        </p:txBody>
      </p:sp>
      <p:pic>
        <p:nvPicPr>
          <p:cNvPr id="79" name="Google Shape;79;p15"/>
          <p:cNvPicPr preferRelativeResize="0"/>
          <p:nvPr/>
        </p:nvPicPr>
        <p:blipFill>
          <a:blip r:embed="rId4">
            <a:alphaModFix/>
          </a:blip>
          <a:stretch>
            <a:fillRect/>
          </a:stretch>
        </p:blipFill>
        <p:spPr>
          <a:xfrm>
            <a:off x="1327075" y="1220050"/>
            <a:ext cx="6486350" cy="396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samos" id="85" name="Google Shape;85;p16"/>
          <p:cNvPicPr preferRelativeResize="0"/>
          <p:nvPr/>
        </p:nvPicPr>
        <p:blipFill rotWithShape="1">
          <a:blip r:embed="rId3">
            <a:alphaModFix/>
          </a:blip>
          <a:srcRect b="0" l="0" r="0" t="0"/>
          <a:stretch/>
        </p:blipFill>
        <p:spPr>
          <a:xfrm>
            <a:off x="377825" y="6172200"/>
            <a:ext cx="4575174" cy="457200"/>
          </a:xfrm>
          <a:prstGeom prst="rect">
            <a:avLst/>
          </a:prstGeom>
          <a:noFill/>
          <a:ln>
            <a:noFill/>
          </a:ln>
        </p:spPr>
      </p:pic>
      <p:sp>
        <p:nvSpPr>
          <p:cNvPr id="86" name="Google Shape;86;p16"/>
          <p:cNvSpPr txBox="1"/>
          <p:nvPr>
            <p:ph type="ctrTitle"/>
          </p:nvPr>
        </p:nvSpPr>
        <p:spPr>
          <a:xfrm>
            <a:off x="293925" y="0"/>
            <a:ext cx="8479800" cy="129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Does Ocean Differ from Land?</a:t>
            </a:r>
            <a:endParaRPr/>
          </a:p>
        </p:txBody>
      </p:sp>
      <p:sp>
        <p:nvSpPr>
          <p:cNvPr id="87" name="Google Shape;87;p16"/>
          <p:cNvSpPr txBox="1"/>
          <p:nvPr/>
        </p:nvSpPr>
        <p:spPr>
          <a:xfrm>
            <a:off x="217715" y="1681962"/>
            <a:ext cx="8652600" cy="4016100"/>
          </a:xfrm>
          <a:prstGeom prst="rect">
            <a:avLst/>
          </a:prstGeom>
          <a:noFill/>
          <a:ln>
            <a:noFill/>
          </a:ln>
        </p:spPr>
        <p:txBody>
          <a:bodyPr anchorCtr="0" anchor="t" bIns="45700" lIns="91425" spcFirstLastPara="1" rIns="91425" wrap="square" tIns="45700">
            <a:noAutofit/>
          </a:bodyPr>
          <a:lstStyle/>
          <a:p>
            <a:pPr indent="-152400" lvl="1" marL="457200" marR="0" rtl="0" algn="l">
              <a:spcBef>
                <a:spcPts val="480"/>
              </a:spcBef>
              <a:spcAft>
                <a:spcPts val="0"/>
              </a:spcAft>
              <a:buClr>
                <a:srgbClr val="FF0000"/>
              </a:buClr>
              <a:buSzPts val="2400"/>
              <a:buFont typeface="Arial"/>
              <a:buChar char="•"/>
            </a:pPr>
            <a:r>
              <a:rPr b="1" lang="en-US" sz="2400">
                <a:solidFill>
                  <a:schemeClr val="dk1"/>
                </a:solidFill>
              </a:rPr>
              <a:t> </a:t>
            </a:r>
            <a:r>
              <a:rPr b="1" i="0" lang="en-US" sz="2400" u="none" cap="none" strike="noStrike">
                <a:solidFill>
                  <a:schemeClr val="dk1"/>
                </a:solidFill>
                <a:latin typeface="Arial"/>
                <a:ea typeface="Arial"/>
                <a:cs typeface="Arial"/>
                <a:sym typeface="Arial"/>
              </a:rPr>
              <a:t>Homogeneity</a:t>
            </a:r>
            <a:endParaRPr/>
          </a:p>
          <a:p>
            <a:pPr indent="-152400" lvl="1" marL="457200" marR="0" rtl="0" algn="l">
              <a:spcBef>
                <a:spcPts val="480"/>
              </a:spcBef>
              <a:spcAft>
                <a:spcPts val="0"/>
              </a:spcAft>
              <a:buClr>
                <a:srgbClr val="FF0000"/>
              </a:buClr>
              <a:buSzPts val="2400"/>
              <a:buFont typeface="Arial"/>
              <a:buChar char="•"/>
            </a:pPr>
            <a:r>
              <a:rPr b="1" lang="en-US" sz="2400">
                <a:solidFill>
                  <a:schemeClr val="dk1"/>
                </a:solidFill>
              </a:rPr>
              <a:t> </a:t>
            </a:r>
            <a:r>
              <a:rPr b="1" i="0" lang="en-US" sz="2400" u="none" cap="none" strike="noStrike">
                <a:solidFill>
                  <a:schemeClr val="dk1"/>
                </a:solidFill>
                <a:latin typeface="Arial"/>
                <a:ea typeface="Arial"/>
                <a:cs typeface="Arial"/>
                <a:sym typeface="Arial"/>
              </a:rPr>
              <a:t>Moisture source</a:t>
            </a:r>
            <a:endParaRPr/>
          </a:p>
          <a:p>
            <a:pPr indent="-152400" lvl="1" marL="457200" marR="0" rtl="0" algn="l">
              <a:spcBef>
                <a:spcPts val="480"/>
              </a:spcBef>
              <a:spcAft>
                <a:spcPts val="0"/>
              </a:spcAft>
              <a:buClr>
                <a:srgbClr val="FF0000"/>
              </a:buClr>
              <a:buSzPts val="2400"/>
              <a:buFont typeface="Arial"/>
              <a:buChar char="•"/>
            </a:pPr>
            <a:r>
              <a:rPr b="1" lang="en-US" sz="2400">
                <a:solidFill>
                  <a:schemeClr val="dk1"/>
                </a:solidFill>
              </a:rPr>
              <a:t> </a:t>
            </a:r>
            <a:r>
              <a:rPr b="1" i="0" lang="en-US" sz="2400" u="none" cap="none" strike="noStrike">
                <a:solidFill>
                  <a:schemeClr val="dk1"/>
                </a:solidFill>
                <a:latin typeface="Arial"/>
                <a:ea typeface="Arial"/>
                <a:cs typeface="Arial"/>
                <a:sym typeface="Arial"/>
              </a:rPr>
              <a:t>Surface friction</a:t>
            </a:r>
            <a:endParaRPr/>
          </a:p>
          <a:p>
            <a:pPr indent="-152400" lvl="1" marL="457200" marR="0" rtl="0" algn="l">
              <a:spcBef>
                <a:spcPts val="480"/>
              </a:spcBef>
              <a:spcAft>
                <a:spcPts val="0"/>
              </a:spcAft>
              <a:buClr>
                <a:srgbClr val="FF0000"/>
              </a:buClr>
              <a:buSzPts val="2400"/>
              <a:buFont typeface="Arial"/>
              <a:buChar char="•"/>
            </a:pPr>
            <a:r>
              <a:rPr b="1" lang="en-US" sz="2400">
                <a:solidFill>
                  <a:schemeClr val="dk1"/>
                </a:solidFill>
              </a:rPr>
              <a:t> </a:t>
            </a:r>
            <a:r>
              <a:rPr b="1" i="0" lang="en-US" sz="2400" u="none" cap="none" strike="noStrike">
                <a:solidFill>
                  <a:schemeClr val="dk1"/>
                </a:solidFill>
                <a:latin typeface="Arial"/>
                <a:ea typeface="Arial"/>
                <a:cs typeface="Arial"/>
                <a:sym typeface="Arial"/>
              </a:rPr>
              <a:t>Diurnal cycles</a:t>
            </a:r>
            <a:endParaRPr b="1" sz="2400">
              <a:solidFill>
                <a:schemeClr val="dk1"/>
              </a:solidFill>
            </a:endParaRPr>
          </a:p>
          <a:p>
            <a:pPr indent="-152400" lvl="1" marL="457200" marR="0" rtl="0" algn="l">
              <a:spcBef>
                <a:spcPts val="480"/>
              </a:spcBef>
              <a:spcAft>
                <a:spcPts val="0"/>
              </a:spcAft>
              <a:buClr>
                <a:srgbClr val="FF0000"/>
              </a:buClr>
              <a:buSzPts val="2400"/>
              <a:buChar char="•"/>
            </a:pPr>
            <a:r>
              <a:rPr b="1" lang="en-US" sz="2400">
                <a:solidFill>
                  <a:schemeClr val="dk1"/>
                </a:solidFill>
              </a:rPr>
              <a:t> Harshness</a:t>
            </a:r>
            <a:endParaRPr b="1" sz="2400">
              <a:solidFill>
                <a:schemeClr val="dk1"/>
              </a:solidFill>
            </a:endParaRPr>
          </a:p>
          <a:p>
            <a:pPr indent="0" lvl="0" marL="0" marR="0" rtl="0" algn="ctr">
              <a:spcBef>
                <a:spcPts val="440"/>
              </a:spcBef>
              <a:spcAft>
                <a:spcPts val="0"/>
              </a:spcAft>
              <a:buClr>
                <a:srgbClr val="FF0000"/>
              </a:buClr>
              <a:buSzPts val="2200"/>
              <a:buFont typeface="Times"/>
              <a:buNone/>
            </a:pPr>
            <a:r>
              <a:t/>
            </a:r>
            <a:endParaRPr b="1" sz="2200">
              <a:solidFill>
                <a:schemeClr val="dk1"/>
              </a:solidFill>
              <a:latin typeface="Arial"/>
              <a:ea typeface="Arial"/>
              <a:cs typeface="Arial"/>
              <a:sym typeface="Arial"/>
            </a:endParaRPr>
          </a:p>
        </p:txBody>
      </p:sp>
      <p:pic>
        <p:nvPicPr>
          <p:cNvPr id="88" name="Google Shape;88;p16"/>
          <p:cNvPicPr preferRelativeResize="0"/>
          <p:nvPr/>
        </p:nvPicPr>
        <p:blipFill>
          <a:blip r:embed="rId4">
            <a:alphaModFix/>
          </a:blip>
          <a:stretch>
            <a:fillRect/>
          </a:stretch>
        </p:blipFill>
        <p:spPr>
          <a:xfrm>
            <a:off x="2986600" y="1685925"/>
            <a:ext cx="6286500" cy="348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to Measure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to Measure</a:t>
            </a:r>
            <a:endParaRPr/>
          </a:p>
        </p:txBody>
      </p:sp>
      <p:sp>
        <p:nvSpPr>
          <p:cNvPr id="101" name="Google Shape;101;p18"/>
          <p:cNvSpPr txBox="1"/>
          <p:nvPr>
            <p:ph idx="1" type="body"/>
          </p:nvPr>
        </p:nvSpPr>
        <p:spPr>
          <a:xfrm>
            <a:off x="381000" y="1295400"/>
            <a:ext cx="32052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a:t>Meteorology</a:t>
            </a:r>
            <a:endParaRPr/>
          </a:p>
          <a:p>
            <a:pPr indent="-285750" lvl="1" marL="742950" rtl="0" algn="l">
              <a:spcBef>
                <a:spcPts val="480"/>
              </a:spcBef>
              <a:spcAft>
                <a:spcPts val="0"/>
              </a:spcAft>
              <a:buSzPts val="2400"/>
              <a:buChar char="•"/>
            </a:pPr>
            <a:r>
              <a:rPr lang="en-US"/>
              <a:t>Wind direction and speed</a:t>
            </a:r>
            <a:endParaRPr/>
          </a:p>
          <a:p>
            <a:pPr indent="-285750" lvl="1" marL="742950" rtl="0" algn="l">
              <a:spcBef>
                <a:spcPts val="480"/>
              </a:spcBef>
              <a:spcAft>
                <a:spcPts val="0"/>
              </a:spcAft>
              <a:buSzPts val="2400"/>
              <a:buChar char="•"/>
            </a:pPr>
            <a:r>
              <a:rPr lang="en-US"/>
              <a:t>Air temperature</a:t>
            </a:r>
            <a:endParaRPr/>
          </a:p>
          <a:p>
            <a:pPr indent="-285750" lvl="1" marL="742950" rtl="0" algn="l">
              <a:spcBef>
                <a:spcPts val="480"/>
              </a:spcBef>
              <a:spcAft>
                <a:spcPts val="0"/>
              </a:spcAft>
              <a:buSzPts val="2400"/>
              <a:buChar char="•"/>
            </a:pPr>
            <a:r>
              <a:rPr lang="en-US"/>
              <a:t>Humidity</a:t>
            </a:r>
            <a:endParaRPr/>
          </a:p>
          <a:p>
            <a:pPr indent="-285750" lvl="1" marL="742950" rtl="0" algn="l">
              <a:spcBef>
                <a:spcPts val="480"/>
              </a:spcBef>
              <a:spcAft>
                <a:spcPts val="0"/>
              </a:spcAft>
              <a:buSzPts val="2400"/>
              <a:buChar char="•"/>
            </a:pPr>
            <a:r>
              <a:rPr lang="en-US"/>
              <a:t>Pressure</a:t>
            </a:r>
            <a:endParaRPr/>
          </a:p>
          <a:p>
            <a:pPr indent="-285750" lvl="1" marL="742950" rtl="0" algn="l">
              <a:spcBef>
                <a:spcPts val="480"/>
              </a:spcBef>
              <a:spcAft>
                <a:spcPts val="0"/>
              </a:spcAft>
              <a:buSzPts val="2400"/>
              <a:buChar char="•"/>
            </a:pPr>
            <a:r>
              <a:rPr lang="en-US"/>
              <a:t>Rainfall</a:t>
            </a:r>
            <a:endParaRPr/>
          </a:p>
          <a:p>
            <a:pPr indent="-285750" lvl="1" marL="742950" rtl="0" algn="l">
              <a:spcBef>
                <a:spcPts val="480"/>
              </a:spcBef>
              <a:spcAft>
                <a:spcPts val="0"/>
              </a:spcAft>
              <a:buSzPts val="2400"/>
              <a:buChar char="•"/>
            </a:pPr>
            <a:r>
              <a:rPr lang="en-US"/>
              <a:t>Radiation</a:t>
            </a:r>
            <a:endParaRPr/>
          </a:p>
          <a:p>
            <a:pPr indent="-279400" lvl="2" marL="1143000" rtl="0" algn="l">
              <a:spcBef>
                <a:spcPts val="480"/>
              </a:spcBef>
              <a:spcAft>
                <a:spcPts val="0"/>
              </a:spcAft>
              <a:buSzPts val="2400"/>
              <a:buChar char="▪"/>
            </a:pPr>
            <a:r>
              <a:rPr lang="en-US"/>
              <a:t>SW, LW, PAR</a:t>
            </a:r>
            <a:endParaRPr/>
          </a:p>
        </p:txBody>
      </p:sp>
      <p:pic>
        <p:nvPicPr>
          <p:cNvPr id="102" name="Google Shape;102;p18"/>
          <p:cNvPicPr preferRelativeResize="0"/>
          <p:nvPr/>
        </p:nvPicPr>
        <p:blipFill>
          <a:blip r:embed="rId3">
            <a:alphaModFix/>
          </a:blip>
          <a:stretch>
            <a:fillRect/>
          </a:stretch>
        </p:blipFill>
        <p:spPr>
          <a:xfrm>
            <a:off x="6370125" y="1197550"/>
            <a:ext cx="2533663" cy="2171700"/>
          </a:xfrm>
          <a:prstGeom prst="rect">
            <a:avLst/>
          </a:prstGeom>
          <a:noFill/>
          <a:ln>
            <a:noFill/>
          </a:ln>
        </p:spPr>
      </p:pic>
      <p:pic>
        <p:nvPicPr>
          <p:cNvPr id="103" name="Google Shape;103;p18"/>
          <p:cNvPicPr preferRelativeResize="0"/>
          <p:nvPr/>
        </p:nvPicPr>
        <p:blipFill>
          <a:blip r:embed="rId4">
            <a:alphaModFix/>
          </a:blip>
          <a:stretch>
            <a:fillRect/>
          </a:stretch>
        </p:blipFill>
        <p:spPr>
          <a:xfrm>
            <a:off x="3317375" y="1409688"/>
            <a:ext cx="1066800" cy="1285875"/>
          </a:xfrm>
          <a:prstGeom prst="rect">
            <a:avLst/>
          </a:prstGeom>
          <a:noFill/>
          <a:ln>
            <a:noFill/>
          </a:ln>
        </p:spPr>
      </p:pic>
      <p:pic>
        <p:nvPicPr>
          <p:cNvPr id="104" name="Google Shape;104;p18"/>
          <p:cNvPicPr preferRelativeResize="0"/>
          <p:nvPr/>
        </p:nvPicPr>
        <p:blipFill>
          <a:blip r:embed="rId5">
            <a:alphaModFix/>
          </a:blip>
          <a:stretch>
            <a:fillRect/>
          </a:stretch>
        </p:blipFill>
        <p:spPr>
          <a:xfrm>
            <a:off x="4549225" y="1257300"/>
            <a:ext cx="857250" cy="1752600"/>
          </a:xfrm>
          <a:prstGeom prst="rect">
            <a:avLst/>
          </a:prstGeom>
          <a:noFill/>
          <a:ln>
            <a:noFill/>
          </a:ln>
        </p:spPr>
      </p:pic>
      <p:pic>
        <p:nvPicPr>
          <p:cNvPr id="105" name="Google Shape;105;p18"/>
          <p:cNvPicPr preferRelativeResize="0"/>
          <p:nvPr/>
        </p:nvPicPr>
        <p:blipFill>
          <a:blip r:embed="rId6">
            <a:alphaModFix/>
          </a:blip>
          <a:stretch>
            <a:fillRect/>
          </a:stretch>
        </p:blipFill>
        <p:spPr>
          <a:xfrm>
            <a:off x="5571525" y="1257300"/>
            <a:ext cx="633549" cy="1847850"/>
          </a:xfrm>
          <a:prstGeom prst="rect">
            <a:avLst/>
          </a:prstGeom>
          <a:noFill/>
          <a:ln>
            <a:noFill/>
          </a:ln>
        </p:spPr>
      </p:pic>
      <p:pic>
        <p:nvPicPr>
          <p:cNvPr id="106" name="Google Shape;106;p18"/>
          <p:cNvPicPr preferRelativeResize="0"/>
          <p:nvPr/>
        </p:nvPicPr>
        <p:blipFill rotWithShape="1">
          <a:blip r:embed="rId7">
            <a:alphaModFix/>
          </a:blip>
          <a:srcRect b="7859" l="0" r="0" t="0"/>
          <a:stretch/>
        </p:blipFill>
        <p:spPr>
          <a:xfrm>
            <a:off x="6975650" y="3489925"/>
            <a:ext cx="2015951" cy="2349624"/>
          </a:xfrm>
          <a:prstGeom prst="rect">
            <a:avLst/>
          </a:prstGeom>
          <a:noFill/>
          <a:ln>
            <a:noFill/>
          </a:ln>
        </p:spPr>
      </p:pic>
      <p:pic>
        <p:nvPicPr>
          <p:cNvPr id="107" name="Google Shape;107;p18"/>
          <p:cNvPicPr preferRelativeResize="0"/>
          <p:nvPr/>
        </p:nvPicPr>
        <p:blipFill>
          <a:blip r:embed="rId8">
            <a:alphaModFix/>
          </a:blip>
          <a:stretch>
            <a:fillRect/>
          </a:stretch>
        </p:blipFill>
        <p:spPr>
          <a:xfrm>
            <a:off x="3387650" y="3674200"/>
            <a:ext cx="1140824" cy="2171700"/>
          </a:xfrm>
          <a:prstGeom prst="rect">
            <a:avLst/>
          </a:prstGeom>
          <a:noFill/>
          <a:ln>
            <a:noFill/>
          </a:ln>
        </p:spPr>
      </p:pic>
      <p:pic>
        <p:nvPicPr>
          <p:cNvPr id="108" name="Google Shape;108;p18"/>
          <p:cNvPicPr preferRelativeResize="0"/>
          <p:nvPr/>
        </p:nvPicPr>
        <p:blipFill>
          <a:blip r:embed="rId9">
            <a:alphaModFix/>
          </a:blip>
          <a:stretch>
            <a:fillRect/>
          </a:stretch>
        </p:blipFill>
        <p:spPr>
          <a:xfrm>
            <a:off x="4657613" y="4751475"/>
            <a:ext cx="2188875" cy="1094425"/>
          </a:xfrm>
          <a:prstGeom prst="rect">
            <a:avLst/>
          </a:prstGeom>
          <a:noFill/>
          <a:ln>
            <a:noFill/>
          </a:ln>
        </p:spPr>
      </p:pic>
      <p:pic>
        <p:nvPicPr>
          <p:cNvPr id="109" name="Google Shape;109;p18"/>
          <p:cNvPicPr preferRelativeResize="0"/>
          <p:nvPr/>
        </p:nvPicPr>
        <p:blipFill>
          <a:blip r:embed="rId10">
            <a:alphaModFix/>
          </a:blip>
          <a:stretch>
            <a:fillRect/>
          </a:stretch>
        </p:blipFill>
        <p:spPr>
          <a:xfrm>
            <a:off x="5135099" y="3389600"/>
            <a:ext cx="934271" cy="107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to Measure</a:t>
            </a:r>
            <a:endParaRPr/>
          </a:p>
        </p:txBody>
      </p:sp>
      <p:sp>
        <p:nvSpPr>
          <p:cNvPr id="116" name="Google Shape;116;p19"/>
          <p:cNvSpPr txBox="1"/>
          <p:nvPr>
            <p:ph idx="1" type="body"/>
          </p:nvPr>
        </p:nvSpPr>
        <p:spPr>
          <a:xfrm>
            <a:off x="381000" y="1295400"/>
            <a:ext cx="42765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a:t>Oceanography</a:t>
            </a:r>
            <a:endParaRPr/>
          </a:p>
          <a:p>
            <a:pPr indent="-285750" lvl="1" marL="742950" rtl="0" algn="l">
              <a:spcBef>
                <a:spcPts val="480"/>
              </a:spcBef>
              <a:spcAft>
                <a:spcPts val="0"/>
              </a:spcAft>
              <a:buSzPts val="2400"/>
              <a:buChar char="•"/>
            </a:pPr>
            <a:r>
              <a:rPr lang="en-US"/>
              <a:t>Sea temperature</a:t>
            </a:r>
            <a:endParaRPr/>
          </a:p>
          <a:p>
            <a:pPr indent="-285750" lvl="1" marL="742950" rtl="0" algn="l">
              <a:spcBef>
                <a:spcPts val="480"/>
              </a:spcBef>
              <a:spcAft>
                <a:spcPts val="0"/>
              </a:spcAft>
              <a:buSzPts val="2400"/>
              <a:buChar char="•"/>
            </a:pPr>
            <a:r>
              <a:rPr lang="en-US"/>
              <a:t>Salinity</a:t>
            </a:r>
            <a:endParaRPr/>
          </a:p>
          <a:p>
            <a:pPr indent="0" lvl="0" marL="342900" rtl="0" algn="l">
              <a:spcBef>
                <a:spcPts val="560"/>
              </a:spcBef>
              <a:spcAft>
                <a:spcPts val="0"/>
              </a:spcAft>
              <a:buNone/>
            </a:pPr>
            <a:r>
              <a:t/>
            </a:r>
            <a:endParaRPr/>
          </a:p>
          <a:p>
            <a:pPr indent="-342900" lvl="0" marL="342900" rtl="0" algn="l">
              <a:spcBef>
                <a:spcPts val="560"/>
              </a:spcBef>
              <a:spcAft>
                <a:spcPts val="0"/>
              </a:spcAft>
              <a:buClr>
                <a:srgbClr val="FF0000"/>
              </a:buClr>
              <a:buSzPts val="2800"/>
              <a:buChar char="•"/>
            </a:pPr>
            <a:r>
              <a:rPr lang="en-US" sz="2800"/>
              <a:t>Navigation</a:t>
            </a:r>
            <a:endParaRPr sz="1400"/>
          </a:p>
          <a:p>
            <a:pPr indent="-285750" lvl="1" marL="742950" rtl="0" algn="l">
              <a:spcBef>
                <a:spcPts val="480"/>
              </a:spcBef>
              <a:spcAft>
                <a:spcPts val="0"/>
              </a:spcAft>
              <a:buClr>
                <a:srgbClr val="5F6DB2"/>
              </a:buClr>
              <a:buSzPts val="2400"/>
              <a:buFont typeface="Times"/>
              <a:buChar char="•"/>
            </a:pPr>
            <a:r>
              <a:rPr lang="en-US" sz="2400"/>
              <a:t>Latitude and longitude</a:t>
            </a:r>
            <a:endParaRPr sz="1400"/>
          </a:p>
          <a:p>
            <a:pPr indent="-285750" lvl="1" marL="742950" rtl="0" algn="l">
              <a:spcBef>
                <a:spcPts val="480"/>
              </a:spcBef>
              <a:spcAft>
                <a:spcPts val="0"/>
              </a:spcAft>
              <a:buClr>
                <a:srgbClr val="5F6DB2"/>
              </a:buClr>
              <a:buSzPts val="2400"/>
              <a:buFont typeface="Times"/>
              <a:buChar char="•"/>
            </a:pPr>
            <a:r>
              <a:rPr lang="en-US" sz="2400"/>
              <a:t>Course over ground</a:t>
            </a:r>
            <a:endParaRPr sz="1400"/>
          </a:p>
          <a:p>
            <a:pPr indent="-285750" lvl="1" marL="742950" rtl="0" algn="l">
              <a:spcBef>
                <a:spcPts val="480"/>
              </a:spcBef>
              <a:spcAft>
                <a:spcPts val="0"/>
              </a:spcAft>
              <a:buClr>
                <a:srgbClr val="5F6DB2"/>
              </a:buClr>
              <a:buSzPts val="2400"/>
              <a:buFont typeface="Times"/>
              <a:buChar char="•"/>
            </a:pPr>
            <a:r>
              <a:rPr lang="en-US" sz="2400"/>
              <a:t>Speed over ground</a:t>
            </a:r>
            <a:endParaRPr sz="1400"/>
          </a:p>
          <a:p>
            <a:pPr indent="-285750" lvl="1" marL="742950" rtl="0" algn="l">
              <a:spcBef>
                <a:spcPts val="480"/>
              </a:spcBef>
              <a:spcAft>
                <a:spcPts val="0"/>
              </a:spcAft>
              <a:buClr>
                <a:srgbClr val="5F6DB2"/>
              </a:buClr>
              <a:buSzPts val="2400"/>
              <a:buFont typeface="Times"/>
              <a:buChar char="•"/>
            </a:pPr>
            <a:r>
              <a:rPr lang="en-US" sz="2400"/>
              <a:t>Speed relative to water</a:t>
            </a:r>
            <a:endParaRPr sz="1400"/>
          </a:p>
          <a:p>
            <a:pPr indent="-285750" lvl="1" marL="742950" rtl="0" algn="l">
              <a:spcBef>
                <a:spcPts val="480"/>
              </a:spcBef>
              <a:spcAft>
                <a:spcPts val="0"/>
              </a:spcAft>
              <a:buClr>
                <a:srgbClr val="5F6DB2"/>
              </a:buClr>
              <a:buSzPts val="2400"/>
              <a:buFont typeface="Times"/>
              <a:buChar char="•"/>
            </a:pPr>
            <a:r>
              <a:rPr lang="en-US" sz="2400"/>
              <a:t>Heading</a:t>
            </a:r>
            <a:endParaRPr/>
          </a:p>
        </p:txBody>
      </p:sp>
      <p:pic>
        <p:nvPicPr>
          <p:cNvPr id="117" name="Google Shape;117;p19"/>
          <p:cNvPicPr preferRelativeResize="0"/>
          <p:nvPr/>
        </p:nvPicPr>
        <p:blipFill>
          <a:blip r:embed="rId3">
            <a:alphaModFix/>
          </a:blip>
          <a:stretch>
            <a:fillRect/>
          </a:stretch>
        </p:blipFill>
        <p:spPr>
          <a:xfrm>
            <a:off x="4889875" y="1207250"/>
            <a:ext cx="1790700" cy="2133600"/>
          </a:xfrm>
          <a:prstGeom prst="rect">
            <a:avLst/>
          </a:prstGeom>
          <a:noFill/>
          <a:ln>
            <a:noFill/>
          </a:ln>
        </p:spPr>
      </p:pic>
      <p:pic>
        <p:nvPicPr>
          <p:cNvPr id="118" name="Google Shape;118;p19"/>
          <p:cNvPicPr preferRelativeResize="0"/>
          <p:nvPr/>
        </p:nvPicPr>
        <p:blipFill rotWithShape="1">
          <a:blip r:embed="rId4">
            <a:alphaModFix/>
          </a:blip>
          <a:srcRect b="48000" l="57984" r="0" t="0"/>
          <a:stretch/>
        </p:blipFill>
        <p:spPr>
          <a:xfrm>
            <a:off x="7098925" y="1328675"/>
            <a:ext cx="1183350" cy="1890750"/>
          </a:xfrm>
          <a:prstGeom prst="rect">
            <a:avLst/>
          </a:prstGeom>
          <a:noFill/>
          <a:ln>
            <a:noFill/>
          </a:ln>
        </p:spPr>
      </p:pic>
      <p:pic>
        <p:nvPicPr>
          <p:cNvPr id="119" name="Google Shape;119;p19"/>
          <p:cNvPicPr preferRelativeResize="0"/>
          <p:nvPr/>
        </p:nvPicPr>
        <p:blipFill>
          <a:blip r:embed="rId5">
            <a:alphaModFix/>
          </a:blip>
          <a:stretch>
            <a:fillRect/>
          </a:stretch>
        </p:blipFill>
        <p:spPr>
          <a:xfrm>
            <a:off x="5269750" y="3720350"/>
            <a:ext cx="2343150" cy="1771650"/>
          </a:xfrm>
          <a:prstGeom prst="rect">
            <a:avLst/>
          </a:prstGeom>
          <a:noFill/>
          <a:ln>
            <a:noFill/>
          </a:ln>
        </p:spPr>
      </p:pic>
      <p:sp>
        <p:nvSpPr>
          <p:cNvPr id="120" name="Google Shape;120;p19"/>
          <p:cNvSpPr txBox="1"/>
          <p:nvPr/>
        </p:nvSpPr>
        <p:spPr>
          <a:xfrm>
            <a:off x="5498275" y="3340850"/>
            <a:ext cx="57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TSG</a:t>
            </a:r>
            <a:endParaRPr/>
          </a:p>
        </p:txBody>
      </p:sp>
      <p:sp>
        <p:nvSpPr>
          <p:cNvPr id="121" name="Google Shape;121;p19"/>
          <p:cNvSpPr txBox="1"/>
          <p:nvPr/>
        </p:nvSpPr>
        <p:spPr>
          <a:xfrm>
            <a:off x="7479850" y="3188450"/>
            <a:ext cx="57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Hull</a:t>
            </a:r>
            <a:endParaRPr/>
          </a:p>
        </p:txBody>
      </p:sp>
      <p:sp>
        <p:nvSpPr>
          <p:cNvPr id="122" name="Google Shape;122;p19"/>
          <p:cNvSpPr txBox="1"/>
          <p:nvPr/>
        </p:nvSpPr>
        <p:spPr>
          <a:xfrm>
            <a:off x="6230575" y="5415800"/>
            <a:ext cx="57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Who Uses the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Who Uses the Data?</a:t>
            </a:r>
            <a:endParaRPr/>
          </a:p>
        </p:txBody>
      </p:sp>
      <p:sp>
        <p:nvSpPr>
          <p:cNvPr id="135" name="Google Shape;135;p21"/>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Shipboard personnel</a:t>
            </a:r>
            <a:endParaRPr/>
          </a:p>
          <a:p>
            <a:pPr indent="-285750" lvl="1" marL="742950" rtl="0" algn="l">
              <a:spcBef>
                <a:spcPts val="400"/>
              </a:spcBef>
              <a:spcAft>
                <a:spcPts val="0"/>
              </a:spcAft>
              <a:buSzPts val="2000"/>
              <a:buChar char="•"/>
            </a:pPr>
            <a:r>
              <a:rPr lang="en-US"/>
              <a:t>Vessel operations</a:t>
            </a:r>
            <a:endParaRPr/>
          </a:p>
          <a:p>
            <a:pPr indent="-285750" lvl="1" marL="742950" rtl="0" algn="l">
              <a:spcBef>
                <a:spcPts val="400"/>
              </a:spcBef>
              <a:spcAft>
                <a:spcPts val="0"/>
              </a:spcAft>
              <a:buSzPts val="2000"/>
              <a:buChar char="•"/>
            </a:pPr>
            <a:r>
              <a:rPr lang="en-US"/>
              <a:t>Ocean deployments (buoys, CTDs, towed instruments, autonomous platforms)</a:t>
            </a:r>
            <a:endParaRPr/>
          </a:p>
          <a:p>
            <a:pPr indent="-285750" lvl="1" marL="742950" rtl="0" algn="l">
              <a:spcBef>
                <a:spcPts val="400"/>
              </a:spcBef>
              <a:spcAft>
                <a:spcPts val="0"/>
              </a:spcAft>
              <a:buSzPts val="2000"/>
              <a:buChar char="•"/>
            </a:pPr>
            <a:r>
              <a:rPr lang="en-US"/>
              <a:t>Science during cruise	</a:t>
            </a:r>
            <a:endParaRPr/>
          </a:p>
          <a:p>
            <a:pPr indent="-203200" lvl="0" marL="342900" rtl="0" algn="l">
              <a:spcBef>
                <a:spcPts val="440"/>
              </a:spcBef>
              <a:spcAft>
                <a:spcPts val="0"/>
              </a:spcAft>
              <a:buSzPts val="2200"/>
              <a:buNone/>
            </a:pPr>
            <a:r>
              <a:t/>
            </a:r>
            <a:endParaRPr/>
          </a:p>
          <a:p>
            <a:pPr indent="0" lvl="0" marL="342900" rtl="0" algn="l">
              <a:spcBef>
                <a:spcPts val="44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