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7" r:id="rId2"/>
    <p:sldId id="258" r:id="rId3"/>
    <p:sldId id="256" r:id="rId4"/>
    <p:sldId id="261" r:id="rId5"/>
    <p:sldId id="262" r:id="rId6"/>
    <p:sldId id="264" r:id="rId7"/>
    <p:sldId id="263" r:id="rId8"/>
    <p:sldId id="266" r:id="rId9"/>
    <p:sldId id="265" r:id="rId10"/>
    <p:sldId id="259" r:id="rId11"/>
    <p:sldId id="260" r:id="rId12"/>
    <p:sldId id="268" r:id="rId13"/>
    <p:sldId id="267" r:id="rId14"/>
    <p:sldId id="270" r:id="rId15"/>
    <p:sldId id="272" r:id="rId16"/>
    <p:sldId id="269" r:id="rId17"/>
    <p:sldId id="271"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F6DB2"/>
    <a:srgbClr val="CD0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5F96E-34E8-F3BB-898A-7B7487D710D6}" v="1211" dt="2022-10-31T02:51:23.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27" d="100"/>
          <a:sy n="127" d="100"/>
        </p:scale>
        <p:origin x="-18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xml" Id="rId3" /><Relationship Type="http://schemas.openxmlformats.org/officeDocument/2006/relationships/viewProps" Target="view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microsoft.com/office/2015/10/relationships/revisionInfo" Target="revisionInfo.xml" Id="rId25"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presProps" Target="pres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ableStyles" Target="tableStyles.xml" Id="rId23" /><Relationship Type="http://schemas.openxmlformats.org/officeDocument/2006/relationships/slide" Target="slides/slide9.xml" Id="rId10" /><Relationship Type="http://schemas.openxmlformats.org/officeDocument/2006/relationships/notesMaster" Target="notesMasters/notesMaster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heme" Target="theme/theme1.xml" Id="rId22"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64E0866-21EF-87E1-3A98-B31578DE564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19" name="Rectangle 3">
            <a:extLst>
              <a:ext uri="{FF2B5EF4-FFF2-40B4-BE49-F238E27FC236}">
                <a16:creationId xmlns:a16="http://schemas.microsoft.com/office/drawing/2014/main" id="{12CE1F86-6C10-144B-2761-F7F289D654F8}"/>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3316" name="Rectangle 4">
            <a:extLst>
              <a:ext uri="{FF2B5EF4-FFF2-40B4-BE49-F238E27FC236}">
                <a16:creationId xmlns:a16="http://schemas.microsoft.com/office/drawing/2014/main" id="{1EBFC386-5422-2B53-5ABE-8E8D7AF6F88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a:ext uri="{FF2B5EF4-FFF2-40B4-BE49-F238E27FC236}">
                <a16:creationId xmlns:a16="http://schemas.microsoft.com/office/drawing/2014/main" id="{F8811F0D-1994-A666-F2BB-2672EE23AF0F}"/>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a:extLst>
              <a:ext uri="{FF2B5EF4-FFF2-40B4-BE49-F238E27FC236}">
                <a16:creationId xmlns:a16="http://schemas.microsoft.com/office/drawing/2014/main" id="{6B4CE7FA-4BF2-AFF5-C1D4-E6B753782908}"/>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9223" name="Rectangle 7">
            <a:extLst>
              <a:ext uri="{FF2B5EF4-FFF2-40B4-BE49-F238E27FC236}">
                <a16:creationId xmlns:a16="http://schemas.microsoft.com/office/drawing/2014/main" id="{30048CC9-15CB-02F0-D967-0DE29F7CD7EA}"/>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97D1315-AA84-4CB8-A301-CBF9CE5A9C4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R/V </a:t>
            </a:r>
            <a:r>
              <a:rPr lang="en-US" i="1" dirty="0">
                <a:latin typeface="Arial"/>
                <a:ea typeface="ＭＳ Ｐゴシック"/>
                <a:cs typeface="Arial"/>
              </a:rPr>
              <a:t>Ronald H. Brown</a:t>
            </a:r>
            <a:r>
              <a:rPr lang="en-US" dirty="0">
                <a:latin typeface="Arial"/>
                <a:ea typeface="ＭＳ Ｐゴシック"/>
                <a:cs typeface="Arial"/>
              </a:rPr>
              <a:t> (NOAA)</a:t>
            </a:r>
            <a:endParaRPr lang="en-US" dirty="0"/>
          </a:p>
          <a:p>
            <a:pPr>
              <a:spcBef>
                <a:spcPts val="0"/>
              </a:spcBef>
              <a:spcAft>
                <a:spcPts val="0"/>
              </a:spcAft>
            </a:pPr>
            <a:r>
              <a:rPr lang="en-US" dirty="0">
                <a:latin typeface="Arial"/>
                <a:ea typeface="ＭＳ Ｐゴシック"/>
                <a:cs typeface="Arial"/>
              </a:rPr>
              <a:t>R/V </a:t>
            </a:r>
            <a:r>
              <a:rPr lang="en-US" i="1" dirty="0">
                <a:latin typeface="Arial"/>
                <a:ea typeface="ＭＳ Ｐゴシック"/>
                <a:cs typeface="Arial"/>
              </a:rPr>
              <a:t>Southern Surveyor</a:t>
            </a:r>
            <a:r>
              <a:rPr lang="en-US" dirty="0">
                <a:latin typeface="Arial"/>
                <a:ea typeface="ＭＳ Ｐゴシック"/>
                <a:cs typeface="Arial"/>
              </a:rPr>
              <a:t> (CSIRO)</a:t>
            </a:r>
            <a:endParaRPr lang="en-US" dirty="0">
              <a:cs typeface="Arial"/>
            </a:endParaRPr>
          </a:p>
          <a:p>
            <a:pPr>
              <a:spcBef>
                <a:spcPts val="0"/>
              </a:spcBef>
              <a:spcAft>
                <a:spcPts val="0"/>
              </a:spcAft>
            </a:pPr>
            <a:endParaRPr lang="en-US" dirty="0">
              <a:latin typeface="Arial"/>
              <a:ea typeface="ＭＳ Ｐゴシック"/>
              <a:cs typeface="Arial"/>
            </a:endParaRPr>
          </a:p>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endParaRPr lang="en-US" dirty="0">
              <a:cs typeface="Arial"/>
            </a:endParaRPr>
          </a:p>
          <a:p>
            <a:pPr>
              <a:spcBef>
                <a:spcPts val="0"/>
              </a:spcBef>
              <a:spcAft>
                <a:spcPts val="0"/>
              </a:spcAft>
            </a:pPr>
            <a:endParaRPr lang="en-US" dirty="0">
              <a:latin typeface="Arial"/>
              <a:cs typeface="Arial"/>
            </a:endParaRPr>
          </a:p>
          <a:p>
            <a:pPr>
              <a:spcBef>
                <a:spcPts val="0"/>
              </a:spcBef>
              <a:spcAft>
                <a:spcPts val="0"/>
              </a:spcAft>
            </a:pPr>
            <a:r>
              <a:rPr lang="en-US" dirty="0">
                <a:latin typeface="Arial"/>
                <a:ea typeface="ＭＳ Ｐゴシック"/>
                <a:cs typeface="Arial"/>
              </a:rPr>
              <a:t>Temperature</a:t>
            </a:r>
            <a:endParaRPr lang="en-US" dirty="0"/>
          </a:p>
          <a:p>
            <a:pPr>
              <a:spcBef>
                <a:spcPts val="0"/>
              </a:spcBef>
              <a:spcAft>
                <a:spcPts val="0"/>
              </a:spcAft>
            </a:pPr>
            <a:r>
              <a:rPr lang="en-US" dirty="0">
                <a:latin typeface="Arial"/>
                <a:ea typeface="ＭＳ Ｐゴシック"/>
                <a:cs typeface="Arial"/>
              </a:rPr>
              <a:t>Humidity</a:t>
            </a:r>
            <a:endParaRPr lang="en-US" dirty="0">
              <a:latin typeface="Arial"/>
              <a:cs typeface="Arial"/>
            </a:endParaRPr>
          </a:p>
          <a:p>
            <a:pPr>
              <a:spcBef>
                <a:spcPts val="0"/>
              </a:spcBef>
              <a:spcAft>
                <a:spcPts val="0"/>
              </a:spcAft>
            </a:pPr>
            <a:r>
              <a:rPr lang="en-US" dirty="0">
                <a:latin typeface="Arial"/>
                <a:ea typeface="ＭＳ Ｐゴシック"/>
                <a:cs typeface="Arial"/>
              </a:rPr>
              <a:t>Wind speed and direction</a:t>
            </a:r>
            <a:endParaRPr lang="en-US" dirty="0">
              <a:latin typeface="Arial"/>
              <a:cs typeface="Arial"/>
            </a:endParaRPr>
          </a:p>
          <a:p>
            <a:pPr>
              <a:spcBef>
                <a:spcPts val="0"/>
              </a:spcBef>
              <a:spcAft>
                <a:spcPts val="0"/>
              </a:spcAft>
            </a:pPr>
            <a:r>
              <a:rPr lang="en-US" dirty="0">
                <a:latin typeface="Arial"/>
                <a:ea typeface="ＭＳ Ｐゴシック"/>
                <a:cs typeface="Arial"/>
              </a:rPr>
              <a:t>Radiation</a:t>
            </a:r>
            <a:endParaRPr lang="en-US" dirty="0">
              <a:latin typeface="Arial"/>
              <a:cs typeface="Arial"/>
            </a:endParaRPr>
          </a:p>
          <a:p>
            <a:pPr>
              <a:spcBef>
                <a:spcPts val="0"/>
              </a:spcBef>
              <a:spcAft>
                <a:spcPts val="0"/>
              </a:spcAft>
            </a:pPr>
            <a:r>
              <a:rPr lang="en-US" dirty="0">
                <a:latin typeface="Arial"/>
                <a:ea typeface="ＭＳ Ｐゴシック"/>
                <a:cs typeface="Arial"/>
              </a:rPr>
              <a:t>Rainfall</a:t>
            </a:r>
            <a:endParaRPr lang="en-US" dirty="0">
              <a:latin typeface="Arial"/>
              <a:cs typeface="Arial"/>
            </a:endParaRPr>
          </a:p>
          <a:p>
            <a:pPr>
              <a:spcBef>
                <a:spcPts val="0"/>
              </a:spcBef>
              <a:spcAft>
                <a:spcPts val="0"/>
              </a:spcAft>
            </a:pPr>
            <a:endParaRPr lang="en-US" dirty="0">
              <a:latin typeface="Arial"/>
              <a:cs typeface="Arial"/>
            </a:endParaRPr>
          </a:p>
          <a:p>
            <a:pPr>
              <a:spcBef>
                <a:spcPts val="0"/>
              </a:spcBef>
              <a:spcAft>
                <a:spcPts val="0"/>
              </a:spcAft>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3</a:t>
            </a:fld>
            <a:endParaRPr lang="en-US" altLang="en-US"/>
          </a:p>
        </p:txBody>
      </p:sp>
    </p:spTree>
    <p:extLst>
      <p:ext uri="{BB962C8B-B14F-4D97-AF65-F5344CB8AC3E}">
        <p14:creationId xmlns:p14="http://schemas.microsoft.com/office/powerpoint/2010/main" val="383652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endParaRPr lang="en-US" dirty="0">
              <a:cs typeface="Arial"/>
            </a:endParaRPr>
          </a:p>
          <a:p>
            <a:pPr>
              <a:spcBef>
                <a:spcPts val="0"/>
              </a:spcBef>
              <a:spcAft>
                <a:spcPts val="0"/>
              </a:spcAft>
            </a:pPr>
            <a:endParaRPr lang="en-US" dirty="0">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10</a:t>
            </a:fld>
            <a:endParaRPr lang="en-US" altLang="en-US"/>
          </a:p>
        </p:txBody>
      </p:sp>
    </p:spTree>
    <p:extLst>
      <p:ext uri="{BB962C8B-B14F-4D97-AF65-F5344CB8AC3E}">
        <p14:creationId xmlns:p14="http://schemas.microsoft.com/office/powerpoint/2010/main" val="23050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10</a:t>
            </a:fld>
            <a:endParaRPr lang="en-US" altLang="en-US"/>
          </a:p>
        </p:txBody>
      </p:sp>
    </p:spTree>
    <p:extLst>
      <p:ext uri="{BB962C8B-B14F-4D97-AF65-F5344CB8AC3E}">
        <p14:creationId xmlns:p14="http://schemas.microsoft.com/office/powerpoint/2010/main" val="190369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p>
          <a:p>
            <a:pPr>
              <a:spcBef>
                <a:spcPts val="0"/>
              </a:spcBef>
              <a:spcAft>
                <a:spcPts val="0"/>
              </a:spcAft>
            </a:pPr>
            <a:endParaRPr lang="en-US" dirty="0">
              <a:cs typeface="Arial"/>
            </a:endParaRPr>
          </a:p>
          <a:p>
            <a:pPr>
              <a:spcBef>
                <a:spcPts val="0"/>
              </a:spcBef>
              <a:spcAft>
                <a:spcPts val="0"/>
              </a:spcAft>
            </a:pPr>
            <a:r>
              <a:rPr lang="en-US" dirty="0">
                <a:latin typeface="Arial"/>
                <a:ea typeface="ＭＳ Ｐゴシック"/>
                <a:cs typeface="Arial"/>
              </a:rPr>
              <a:t>Question: Why would C be a bad location for this sensor?</a:t>
            </a:r>
          </a:p>
          <a:p>
            <a:pPr>
              <a:spcBef>
                <a:spcPts val="0"/>
              </a:spcBef>
              <a:spcAft>
                <a:spcPts val="0"/>
              </a:spcAft>
            </a:pPr>
            <a:r>
              <a:rPr lang="en-US" dirty="0">
                <a:latin typeface="Arial"/>
                <a:ea typeface="ＭＳ Ｐゴシック"/>
                <a:cs typeface="Arial"/>
              </a:rPr>
              <a:t>Answer: Strong updrafts (next slide)</a:t>
            </a:r>
            <a:endParaRPr lang="en-US" dirty="0">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14</a:t>
            </a:fld>
            <a:endParaRPr lang="en-US" altLang="en-US"/>
          </a:p>
        </p:txBody>
      </p:sp>
    </p:spTree>
    <p:extLst>
      <p:ext uri="{BB962C8B-B14F-4D97-AF65-F5344CB8AC3E}">
        <p14:creationId xmlns:p14="http://schemas.microsoft.com/office/powerpoint/2010/main" val="859963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Avoid strong updrafts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15</a:t>
            </a:fld>
            <a:endParaRPr lang="en-US" altLang="en-US"/>
          </a:p>
        </p:txBody>
      </p:sp>
    </p:spTree>
    <p:extLst>
      <p:ext uri="{BB962C8B-B14F-4D97-AF65-F5344CB8AC3E}">
        <p14:creationId xmlns:p14="http://schemas.microsoft.com/office/powerpoint/2010/main" val="248048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14</a:t>
            </a:fld>
            <a:endParaRPr lang="en-US" altLang="en-US"/>
          </a:p>
        </p:txBody>
      </p:sp>
    </p:spTree>
    <p:extLst>
      <p:ext uri="{BB962C8B-B14F-4D97-AF65-F5344CB8AC3E}">
        <p14:creationId xmlns:p14="http://schemas.microsoft.com/office/powerpoint/2010/main" val="60072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endParaRPr lang="en-US" dirty="0">
              <a:cs typeface="Arial"/>
            </a:endParaRPr>
          </a:p>
          <a:p>
            <a:pPr>
              <a:spcBef>
                <a:spcPts val="0"/>
              </a:spcBef>
              <a:spcAft>
                <a:spcPts val="0"/>
              </a:spcAft>
            </a:pPr>
            <a:endParaRPr lang="en-US" dirty="0">
              <a:latin typeface="Arial"/>
              <a:cs typeface="Arial"/>
            </a:endParaRPr>
          </a:p>
          <a:p>
            <a:pPr>
              <a:spcBef>
                <a:spcPts val="0"/>
              </a:spcBef>
              <a:spcAft>
                <a:spcPts val="0"/>
              </a:spcAft>
            </a:pPr>
            <a:r>
              <a:rPr lang="en-US" dirty="0">
                <a:latin typeface="Arial"/>
                <a:ea typeface="ＭＳ Ｐゴシック"/>
                <a:cs typeface="Arial"/>
              </a:rPr>
              <a:t>Temperature</a:t>
            </a:r>
          </a:p>
          <a:p>
            <a:pPr>
              <a:spcBef>
                <a:spcPts val="0"/>
              </a:spcBef>
              <a:spcAft>
                <a:spcPts val="0"/>
              </a:spcAft>
            </a:pPr>
            <a:r>
              <a:rPr lang="en-US" dirty="0">
                <a:latin typeface="Arial"/>
                <a:ea typeface="ＭＳ Ｐゴシック"/>
                <a:cs typeface="Arial"/>
              </a:rPr>
              <a:t>Question: Why is the main mast usually not an ideal location for a temperature sensor?</a:t>
            </a:r>
          </a:p>
          <a:p>
            <a:pPr>
              <a:spcBef>
                <a:spcPts val="0"/>
              </a:spcBef>
              <a:spcAft>
                <a:spcPts val="0"/>
              </a:spcAft>
            </a:pPr>
            <a:r>
              <a:rPr lang="en-US" dirty="0">
                <a:latin typeface="Arial"/>
                <a:ea typeface="ＭＳ Ｐゴシック"/>
                <a:cs typeface="Arial"/>
              </a:rPr>
              <a:t>Answer: Air can flow over large areas of the often warm deck before reaching the sensor.</a:t>
            </a:r>
          </a:p>
          <a:p>
            <a:pPr>
              <a:spcBef>
                <a:spcPts val="0"/>
              </a:spcBef>
              <a:spcAft>
                <a:spcPts val="0"/>
              </a:spcAft>
            </a:pPr>
            <a:endParaRPr lang="en-US" dirty="0">
              <a:latin typeface="Arial"/>
              <a:ea typeface="ＭＳ Ｐゴシック"/>
              <a:cs typeface="Arial"/>
            </a:endParaRPr>
          </a:p>
          <a:p>
            <a:pPr>
              <a:spcBef>
                <a:spcPts val="0"/>
              </a:spcBef>
              <a:spcAft>
                <a:spcPts val="0"/>
              </a:spcAft>
            </a:pP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4</a:t>
            </a:fld>
            <a:endParaRPr lang="en-US" altLang="en-US"/>
          </a:p>
        </p:txBody>
      </p:sp>
    </p:spTree>
    <p:extLst>
      <p:ext uri="{BB962C8B-B14F-4D97-AF65-F5344CB8AC3E}">
        <p14:creationId xmlns:p14="http://schemas.microsoft.com/office/powerpoint/2010/main" val="331612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R/V </a:t>
            </a:r>
            <a:r>
              <a:rPr lang="en-US" i="1" dirty="0">
                <a:latin typeface="Arial"/>
                <a:ea typeface="ＭＳ Ｐゴシック"/>
                <a:cs typeface="Arial"/>
              </a:rPr>
              <a:t>Ronald H. Brown</a:t>
            </a:r>
            <a:r>
              <a:rPr lang="en-US" dirty="0">
                <a:latin typeface="Arial"/>
                <a:ea typeface="ＭＳ Ｐゴシック"/>
                <a:cs typeface="Arial"/>
              </a:rPr>
              <a:t> (NOAA)</a:t>
            </a:r>
          </a:p>
          <a:p>
            <a:pPr>
              <a:spcBef>
                <a:spcPts val="0"/>
              </a:spcBef>
              <a:spcAft>
                <a:spcPts val="0"/>
              </a:spcAft>
            </a:pPr>
            <a:r>
              <a:rPr lang="en-US" dirty="0">
                <a:latin typeface="Arial"/>
                <a:ea typeface="ＭＳ Ｐゴシック"/>
                <a:cs typeface="Arial"/>
              </a:rPr>
              <a:t>R/V </a:t>
            </a:r>
            <a:r>
              <a:rPr lang="en-US" i="1" dirty="0">
                <a:latin typeface="Arial"/>
                <a:ea typeface="ＭＳ Ｐゴシック"/>
                <a:cs typeface="Arial"/>
              </a:rPr>
              <a:t>Southern Surveyor</a:t>
            </a:r>
            <a:r>
              <a:rPr lang="en-US" dirty="0">
                <a:latin typeface="Arial"/>
                <a:ea typeface="ＭＳ Ｐゴシック"/>
                <a:cs typeface="Arial"/>
              </a:rPr>
              <a:t> (CSIRO)</a:t>
            </a:r>
          </a:p>
          <a:p>
            <a:pPr>
              <a:spcBef>
                <a:spcPts val="0"/>
              </a:spcBef>
              <a:spcAft>
                <a:spcPts val="0"/>
              </a:spcAft>
            </a:pPr>
            <a:endParaRPr lang="en-US" dirty="0"/>
          </a:p>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p>
          <a:p>
            <a:pPr>
              <a:spcBef>
                <a:spcPts val="0"/>
              </a:spcBef>
              <a:spcAft>
                <a:spcPts val="0"/>
              </a:spcAft>
            </a:pPr>
            <a:endParaRPr lang="en-US" dirty="0"/>
          </a:p>
          <a:p>
            <a:pPr>
              <a:spcBef>
                <a:spcPts val="0"/>
              </a:spcBef>
              <a:spcAft>
                <a:spcPts val="0"/>
              </a:spcAft>
            </a:pPr>
            <a:r>
              <a:rPr lang="en-US" dirty="0">
                <a:latin typeface="Arial"/>
                <a:ea typeface="ＭＳ Ｐゴシック"/>
                <a:cs typeface="Arial"/>
              </a:rPr>
              <a:t>Temperature</a:t>
            </a:r>
          </a:p>
          <a:p>
            <a:pPr>
              <a:spcBef>
                <a:spcPts val="0"/>
              </a:spcBef>
              <a:spcAft>
                <a:spcPts val="0"/>
              </a:spcAft>
            </a:pPr>
            <a:r>
              <a:rPr lang="en-US" dirty="0">
                <a:latin typeface="Arial"/>
                <a:ea typeface="ＭＳ Ｐゴシック"/>
                <a:cs typeface="Arial"/>
              </a:rPr>
              <a:t>Question: Why is the main mast usually not an ideal location for a temperature sensor?</a:t>
            </a:r>
          </a:p>
          <a:p>
            <a:pPr>
              <a:spcBef>
                <a:spcPts val="0"/>
              </a:spcBef>
              <a:spcAft>
                <a:spcPts val="0"/>
              </a:spcAft>
            </a:pPr>
            <a:r>
              <a:rPr lang="en-US" dirty="0">
                <a:latin typeface="Arial"/>
                <a:ea typeface="ＭＳ Ｐゴシック"/>
                <a:cs typeface="Arial"/>
              </a:rPr>
              <a:t>Answer: Air can flow over large areas of the often warm deck before reaching the sensor.</a:t>
            </a:r>
          </a:p>
          <a:p>
            <a:pPr>
              <a:spcBef>
                <a:spcPts val="0"/>
              </a:spcBef>
              <a:spcAft>
                <a:spcPts val="0"/>
              </a:spcAft>
            </a:pPr>
            <a:endParaRPr lang="en-US" dirty="0"/>
          </a:p>
          <a:p>
            <a:r>
              <a:rPr lang="en-US" dirty="0">
                <a:latin typeface="Arial"/>
                <a:ea typeface="ＭＳ Ｐゴシック"/>
                <a:cs typeface="Arial"/>
              </a:rPr>
              <a:t>The temperature sensor should be as far forward as possible to avoid heat contamination from the ship. Avoiding heat contamination is impossible when the wind is from astern, so having duplicate sensors to port and starboard is one solution to provide better data recovery. The temperature sensor should be shielded and ventilated, but care must be taken to ensure that there is no possibility of sea spray being drawn into the air inlet. Although the mainmast may have a well-exposed site for wind instruments and be clear of sea spray, it is usually a poor location for temperature sensors that can then “see” large areas of the (often warm) deck.</a:t>
            </a:r>
          </a:p>
          <a:p>
            <a:pPr>
              <a:spcBef>
                <a:spcPts val="0"/>
              </a:spcBef>
              <a:spcAft>
                <a:spcPts val="0"/>
              </a:spcAft>
            </a:pP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5</a:t>
            </a:fld>
            <a:endParaRPr lang="en-US" altLang="en-US"/>
          </a:p>
        </p:txBody>
      </p:sp>
    </p:spTree>
    <p:extLst>
      <p:ext uri="{BB962C8B-B14F-4D97-AF65-F5344CB8AC3E}">
        <p14:creationId xmlns:p14="http://schemas.microsoft.com/office/powerpoint/2010/main" val="2458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endParaRPr lang="en-US" dirty="0">
              <a:cs typeface="Arial"/>
            </a:endParaRPr>
          </a:p>
          <a:p>
            <a:pPr>
              <a:spcBef>
                <a:spcPts val="0"/>
              </a:spcBef>
              <a:spcAft>
                <a:spcPts val="0"/>
              </a:spcAft>
            </a:pPr>
            <a:endParaRPr lang="en-US" dirty="0">
              <a:latin typeface="Arial"/>
              <a:cs typeface="Arial"/>
            </a:endParaRPr>
          </a:p>
          <a:p>
            <a:pPr>
              <a:spcBef>
                <a:spcPts val="0"/>
              </a:spcBef>
              <a:spcAft>
                <a:spcPts val="0"/>
              </a:spcAft>
            </a:pPr>
            <a:r>
              <a:rPr lang="en-US" dirty="0">
                <a:latin typeface="Arial"/>
                <a:ea typeface="ＭＳ Ｐゴシック"/>
                <a:cs typeface="Arial"/>
              </a:rPr>
              <a:t>Question: How much does the wind and temperature distortion caused by the ship affect the humidity measurements?</a:t>
            </a:r>
          </a:p>
          <a:p>
            <a:pPr>
              <a:spcBef>
                <a:spcPts val="0"/>
              </a:spcBef>
              <a:spcAft>
                <a:spcPts val="0"/>
              </a:spcAft>
            </a:pPr>
            <a:r>
              <a:rPr lang="en-US" dirty="0">
                <a:latin typeface="Arial"/>
                <a:ea typeface="ＭＳ Ｐゴシック"/>
                <a:cs typeface="Arial"/>
              </a:rPr>
              <a:t>Answer: Not much, but it is important that the temperature of the air surrounding the humidity sensor is recorded, and since the two measurements are commonly made by the same package, the more stringent requirements of the temperature sensor ensure that the humidity sensor is also well exposed. The location must, however, permit access to the humidity element for periodic maintenance. If a psychrometer is being used, it will also be necessary to top off the water reservoir with distilled water from time to time.</a:t>
            </a:r>
          </a:p>
        </p:txBody>
      </p:sp>
      <p:sp>
        <p:nvSpPr>
          <p:cNvPr id="4" name="Slide Number Placeholder 3"/>
          <p:cNvSpPr>
            <a:spLocks noGrp="1"/>
          </p:cNvSpPr>
          <p:nvPr>
            <p:ph type="sldNum" sz="quarter" idx="5"/>
          </p:nvPr>
        </p:nvSpPr>
        <p:spPr/>
        <p:txBody>
          <a:bodyPr/>
          <a:lstStyle/>
          <a:p>
            <a:fld id="{D97D1315-AA84-4CB8-A301-CBF9CE5A9C48}" type="slidenum">
              <a:rPr lang="en-US" altLang="en-US"/>
              <a:pPr/>
              <a:t>6</a:t>
            </a:fld>
            <a:endParaRPr lang="en-US" altLang="en-US"/>
          </a:p>
        </p:txBody>
      </p:sp>
    </p:spTree>
    <p:extLst>
      <p:ext uri="{BB962C8B-B14F-4D97-AF65-F5344CB8AC3E}">
        <p14:creationId xmlns:p14="http://schemas.microsoft.com/office/powerpoint/2010/main" val="318553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p>
          <a:p>
            <a:pPr>
              <a:spcBef>
                <a:spcPts val="0"/>
              </a:spcBef>
              <a:spcAft>
                <a:spcPts val="0"/>
              </a:spcAft>
            </a:pPr>
            <a:endParaRPr lang="en-US" dirty="0">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6</a:t>
            </a:fld>
            <a:endParaRPr lang="en-US" altLang="en-US"/>
          </a:p>
        </p:txBody>
      </p:sp>
    </p:spTree>
    <p:extLst>
      <p:ext uri="{BB962C8B-B14F-4D97-AF65-F5344CB8AC3E}">
        <p14:creationId xmlns:p14="http://schemas.microsoft.com/office/powerpoint/2010/main" val="526416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endParaRPr lang="en-US" dirty="0">
              <a:cs typeface="Arial"/>
            </a:endParaRPr>
          </a:p>
          <a:p>
            <a:pPr>
              <a:spcBef>
                <a:spcPts val="0"/>
              </a:spcBef>
              <a:spcAft>
                <a:spcPts val="0"/>
              </a:spcAft>
            </a:pPr>
            <a:endParaRPr lang="en-US" dirty="0">
              <a:latin typeface="Arial"/>
              <a:cs typeface="Arial"/>
            </a:endParaRPr>
          </a:p>
          <a:p>
            <a:pPr>
              <a:spcBef>
                <a:spcPts val="0"/>
              </a:spcBef>
              <a:spcAft>
                <a:spcPts val="0"/>
              </a:spcAft>
            </a:pPr>
            <a:r>
              <a:rPr lang="en-US" dirty="0">
                <a:latin typeface="Arial"/>
                <a:ea typeface="ＭＳ Ｐゴシック"/>
                <a:cs typeface="Arial"/>
              </a:rPr>
              <a:t>Wind speed and direction</a:t>
            </a:r>
          </a:p>
          <a:p>
            <a:r>
              <a:rPr lang="en-US" dirty="0">
                <a:latin typeface="Arial"/>
                <a:ea typeface="ＭＳ Ｐゴシック"/>
                <a:cs typeface="Arial"/>
              </a:rPr>
              <a:t>The most important requirement of the wind sensors is that they should have no obstruction upwind. A single speed/direction set can be mounted on a forward-facing arm from a foremast or high on the mainmast. With only one set of instruments, there will always be a sector astern over which the relative wind will be in error. If two wind sets are available, it is good practice to mount one on each side of the ship and give preference to whichever has the best exposure to the relative wind.</a:t>
            </a:r>
          </a:p>
        </p:txBody>
      </p:sp>
      <p:sp>
        <p:nvSpPr>
          <p:cNvPr id="4" name="Slide Number Placeholder 3"/>
          <p:cNvSpPr>
            <a:spLocks noGrp="1"/>
          </p:cNvSpPr>
          <p:nvPr>
            <p:ph type="sldNum" sz="quarter" idx="5"/>
          </p:nvPr>
        </p:nvSpPr>
        <p:spPr/>
        <p:txBody>
          <a:bodyPr/>
          <a:lstStyle/>
          <a:p>
            <a:fld id="{D97D1315-AA84-4CB8-A301-CBF9CE5A9C48}" type="slidenum">
              <a:rPr lang="en-US" altLang="en-US"/>
              <a:pPr/>
              <a:t>8</a:t>
            </a:fld>
            <a:endParaRPr lang="en-US" altLang="en-US"/>
          </a:p>
        </p:txBody>
      </p:sp>
    </p:spTree>
    <p:extLst>
      <p:ext uri="{BB962C8B-B14F-4D97-AF65-F5344CB8AC3E}">
        <p14:creationId xmlns:p14="http://schemas.microsoft.com/office/powerpoint/2010/main" val="397604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latin typeface="Arial"/>
                <a:ea typeface="ＭＳ Ｐゴシック"/>
                <a:cs typeface="Arial"/>
              </a:rPr>
              <a:t>Locations suggested for different types of meteorological sensors include (A) foremast, (B) foredeck lattice mast, (C) pole above the wheelhouse, (D, E) port and starboard locations for redundant sensors, (F) top of mainmast, (G) top of foredeck mast, and (H) top of doghouse or aft crane shack.</a:t>
            </a:r>
          </a:p>
          <a:p>
            <a:pPr>
              <a:spcBef>
                <a:spcPts val="0"/>
              </a:spcBef>
              <a:spcAft>
                <a:spcPts val="0"/>
              </a:spcAft>
            </a:pPr>
            <a:endParaRPr lang="en-US" dirty="0"/>
          </a:p>
          <a:p>
            <a:pPr>
              <a:spcBef>
                <a:spcPts val="0"/>
              </a:spcBef>
              <a:spcAft>
                <a:spcPts val="0"/>
              </a:spcAft>
            </a:pPr>
            <a:r>
              <a:rPr lang="en-US" dirty="0">
                <a:latin typeface="Arial"/>
                <a:ea typeface="ＭＳ Ｐゴシック"/>
                <a:cs typeface="Arial"/>
              </a:rPr>
              <a:t>Wind speed and direction</a:t>
            </a:r>
          </a:p>
          <a:p>
            <a:r>
              <a:rPr lang="en-US" dirty="0">
                <a:latin typeface="Arial"/>
                <a:ea typeface="ＭＳ Ｐゴシック"/>
                <a:cs typeface="Arial"/>
              </a:rPr>
              <a:t>The most important requirement of the wind sensors is that they should have no obstruction upwind. A single speed/direction set can be mounted on a forward-facing arm from a foremast or high on the mainmast. With only one set of instruments, there will always be a sector astern over which the relative wind will be in error. If two wind sets are available, it is good practice to mount one on each side of the ship and give preference to whichever has the best exposure to the relative wind.</a:t>
            </a:r>
          </a:p>
          <a:p>
            <a:pPr>
              <a:spcBef>
                <a:spcPts val="0"/>
              </a:spcBef>
              <a:spcAft>
                <a:spcPts val="0"/>
              </a:spcAft>
            </a:pP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8</a:t>
            </a:fld>
            <a:endParaRPr lang="en-US" altLang="en-US"/>
          </a:p>
        </p:txBody>
      </p:sp>
    </p:spTree>
    <p:extLst>
      <p:ext uri="{BB962C8B-B14F-4D97-AF65-F5344CB8AC3E}">
        <p14:creationId xmlns:p14="http://schemas.microsoft.com/office/powerpoint/2010/main" val="939428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Regional Class Research Vessel Design</a:t>
            </a:r>
          </a:p>
          <a:p>
            <a:r>
              <a:rPr lang="en-US" dirty="0">
                <a:latin typeface="Arial"/>
                <a:ea typeface="ＭＳ Ｐゴシック"/>
                <a:cs typeface="Arial"/>
              </a:rPr>
              <a:t>Mast Airflow Computational Fluid Dynamics (CFD) Study performed for Oregon State University</a:t>
            </a:r>
          </a:p>
          <a:p>
            <a:r>
              <a:rPr lang="en-US" dirty="0">
                <a:latin typeface="Arial"/>
                <a:ea typeface="ＭＳ Ｐゴシック"/>
                <a:cs typeface="Arial"/>
              </a:rPr>
              <a:t>July 6, 2020</a:t>
            </a:r>
          </a:p>
          <a:p>
            <a:endParaRPr lang="en-US" dirty="0">
              <a:latin typeface="Arial"/>
              <a:ea typeface="ＭＳ Ｐゴシック"/>
              <a:cs typeface="Arial"/>
            </a:endParaRPr>
          </a:p>
          <a:p>
            <a:r>
              <a:rPr lang="en-US" dirty="0">
                <a:latin typeface="Arial"/>
                <a:ea typeface="ＭＳ Ｐゴシック"/>
                <a:cs typeface="Arial"/>
              </a:rPr>
              <a:t>Top: 12 kts vessel speed, 20 kts headwind</a:t>
            </a:r>
          </a:p>
          <a:p>
            <a:r>
              <a:rPr lang="en-US" dirty="0">
                <a:latin typeface="Arial"/>
                <a:ea typeface="ＭＳ Ｐゴシック"/>
                <a:cs typeface="Arial"/>
              </a:rPr>
              <a:t>Bottom: 12 kts vessel speed, 20 kts at 30 degrees off starboard bow</a:t>
            </a:r>
          </a:p>
          <a:p>
            <a:endParaRPr lang="en-US" dirty="0">
              <a:latin typeface="Arial"/>
              <a:ea typeface="ＭＳ Ｐゴシック"/>
              <a:cs typeface="Arial"/>
            </a:endParaRPr>
          </a:p>
          <a:p>
            <a:r>
              <a:rPr lang="en-US" dirty="0">
                <a:latin typeface="Arial"/>
                <a:ea typeface="ＭＳ Ｐゴシック"/>
                <a:cs typeface="Arial"/>
              </a:rPr>
              <a:t>Results of the CFD study indicate that meteorological instrumentation installed atop the current forward and main mast design will encounter clean airflow. Airflow likely to pick up mist or salt particulates from sea water is almost entirely diverted down and along the vessel’s sides as a result of the bow shape.</a:t>
            </a:r>
          </a:p>
        </p:txBody>
      </p:sp>
      <p:sp>
        <p:nvSpPr>
          <p:cNvPr id="4" name="Slide Number Placeholder 3"/>
          <p:cNvSpPr>
            <a:spLocks noGrp="1"/>
          </p:cNvSpPr>
          <p:nvPr>
            <p:ph type="sldNum" sz="quarter" idx="5"/>
          </p:nvPr>
        </p:nvSpPr>
        <p:spPr/>
        <p:txBody>
          <a:bodyPr/>
          <a:lstStyle/>
          <a:p>
            <a:fld id="{D97D1315-AA84-4CB8-A301-CBF9CE5A9C48}" type="slidenum">
              <a:rPr lang="en-US" altLang="en-US"/>
              <a:pPr/>
              <a:t>3</a:t>
            </a:fld>
            <a:endParaRPr lang="en-US" altLang="en-US"/>
          </a:p>
        </p:txBody>
      </p:sp>
    </p:spTree>
    <p:extLst>
      <p:ext uri="{BB962C8B-B14F-4D97-AF65-F5344CB8AC3E}">
        <p14:creationId xmlns:p14="http://schemas.microsoft.com/office/powerpoint/2010/main" val="300991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ea typeface="ＭＳ Ｐゴシック"/>
                <a:cs typeface="Arial"/>
              </a:rPr>
              <a:t>Regional Class Research Vessel Design</a:t>
            </a:r>
          </a:p>
          <a:p>
            <a:r>
              <a:rPr lang="en-US" dirty="0">
                <a:latin typeface="Arial"/>
                <a:ea typeface="ＭＳ Ｐゴシック"/>
                <a:cs typeface="Arial"/>
              </a:rPr>
              <a:t>Mast Airflow Computational Fluid Dynamics (CFD) Study performed for Oregon State University</a:t>
            </a:r>
          </a:p>
          <a:p>
            <a:r>
              <a:rPr lang="en-US" dirty="0">
                <a:latin typeface="Arial"/>
                <a:ea typeface="ＭＳ Ｐゴシック"/>
                <a:cs typeface="Arial"/>
              </a:rPr>
              <a:t>July 6, 2020</a:t>
            </a:r>
          </a:p>
          <a:p>
            <a:endParaRPr lang="en-US" dirty="0">
              <a:latin typeface="Arial"/>
              <a:ea typeface="ＭＳ Ｐゴシック"/>
              <a:cs typeface="Arial"/>
            </a:endParaRPr>
          </a:p>
          <a:p>
            <a:r>
              <a:rPr lang="en-US" dirty="0">
                <a:latin typeface="Arial"/>
                <a:ea typeface="ＭＳ Ｐゴシック"/>
                <a:cs typeface="Arial"/>
              </a:rPr>
              <a:t>Results of the CFD study indicate that meteorological instrumentation installed atop the current forward and main mast design will encounter clean airflow. Airflow likely to pick up mist or salt particulates from sea water is almost entirely diverted down and along the vessel’s sides as a result of the bow shape.</a:t>
            </a:r>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97D1315-AA84-4CB8-A301-CBF9CE5A9C48}" type="slidenum">
              <a:rPr lang="en-US" altLang="en-US"/>
              <a:pPr/>
              <a:t>4</a:t>
            </a:fld>
            <a:endParaRPr lang="en-US" altLang="en-US"/>
          </a:p>
        </p:txBody>
      </p:sp>
    </p:spTree>
    <p:extLst>
      <p:ext uri="{BB962C8B-B14F-4D97-AF65-F5344CB8AC3E}">
        <p14:creationId xmlns:p14="http://schemas.microsoft.com/office/powerpoint/2010/main" val="31537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0113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32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81000"/>
            <a:ext cx="20955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61341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1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02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2260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087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78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269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50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473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908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32B937-C13C-ADE1-F3F1-9F043835817E}"/>
              </a:ext>
            </a:extLst>
          </p:cNvPr>
          <p:cNvSpPr>
            <a:spLocks noGrp="1" noChangeArrowheads="1"/>
          </p:cNvSpPr>
          <p:nvPr>
            <p:ph type="title"/>
          </p:nvPr>
        </p:nvSpPr>
        <p:spPr bwMode="auto">
          <a:xfrm>
            <a:off x="381000" y="381000"/>
            <a:ext cx="8382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45593E9D-274E-8C38-880E-EBD673521578}"/>
              </a:ext>
            </a:extLst>
          </p:cNvPr>
          <p:cNvSpPr>
            <a:spLocks noGrp="1" noChangeArrowheads="1"/>
          </p:cNvSpPr>
          <p:nvPr>
            <p:ph type="body" idx="1"/>
          </p:nvPr>
        </p:nvSpPr>
        <p:spPr bwMode="auto">
          <a:xfrm>
            <a:off x="381000" y="1246188"/>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Text Box 10">
            <a:extLst>
              <a:ext uri="{FF2B5EF4-FFF2-40B4-BE49-F238E27FC236}">
                <a16:creationId xmlns:a16="http://schemas.microsoft.com/office/drawing/2014/main" id="{06AF0F8F-B7FC-5BB5-620A-4F924E439A4C}"/>
              </a:ext>
            </a:extLst>
          </p:cNvPr>
          <p:cNvSpPr txBox="1">
            <a:spLocks noChangeArrowheads="1"/>
          </p:cNvSpPr>
          <p:nvPr userDrawn="1"/>
        </p:nvSpPr>
        <p:spPr bwMode="auto">
          <a:xfrm>
            <a:off x="3638550" y="6018213"/>
            <a:ext cx="2486025" cy="304800"/>
          </a:xfrm>
          <a:prstGeom prst="rect">
            <a:avLst/>
          </a:prstGeom>
          <a:noFill/>
          <a:ln w="9525">
            <a:noFill/>
            <a:miter lim="800000"/>
            <a:headEnd/>
            <a:tailEnd/>
          </a:ln>
        </p:spPr>
        <p:txBody>
          <a:bodyPr wrap="none">
            <a:spAutoFit/>
          </a:bodyPr>
          <a:lstStyle/>
          <a:p>
            <a:pPr>
              <a:defRPr/>
            </a:pPr>
            <a:r>
              <a:rPr lang="en-US" sz="1400" b="1" dirty="0">
                <a:solidFill>
                  <a:srgbClr val="FF0000"/>
                </a:solidFill>
                <a:latin typeface="Arial" charset="0"/>
                <a:ea typeface="ＭＳ Ｐゴシック" charset="-128"/>
              </a:rPr>
              <a:t>http://</a:t>
            </a:r>
            <a:r>
              <a:rPr lang="en-US" sz="1400" b="1" dirty="0" err="1">
                <a:solidFill>
                  <a:srgbClr val="FF0000"/>
                </a:solidFill>
                <a:latin typeface="Arial" charset="0"/>
                <a:ea typeface="ＭＳ Ｐゴシック" charset="-128"/>
              </a:rPr>
              <a:t>samos.coaps.fsu.edu</a:t>
            </a:r>
            <a:endParaRPr lang="en-US" sz="1400" b="1" dirty="0">
              <a:solidFill>
                <a:srgbClr val="FF0000"/>
              </a:solidFill>
              <a:latin typeface="Arial" charset="0"/>
              <a:ea typeface="ＭＳ Ｐゴシック" charset="-128"/>
            </a:endParaRPr>
          </a:p>
        </p:txBody>
      </p:sp>
      <p:sp>
        <p:nvSpPr>
          <p:cNvPr id="1035" name="Line 11">
            <a:extLst>
              <a:ext uri="{FF2B5EF4-FFF2-40B4-BE49-F238E27FC236}">
                <a16:creationId xmlns:a16="http://schemas.microsoft.com/office/drawing/2014/main" id="{6BDD34CC-EC70-30C0-EA3E-B6DF1A6D3AB6}"/>
              </a:ext>
            </a:extLst>
          </p:cNvPr>
          <p:cNvSpPr>
            <a:spLocks noChangeShapeType="1"/>
          </p:cNvSpPr>
          <p:nvPr userDrawn="1"/>
        </p:nvSpPr>
        <p:spPr bwMode="auto">
          <a:xfrm>
            <a:off x="381000" y="1143000"/>
            <a:ext cx="8382000" cy="0"/>
          </a:xfrm>
          <a:prstGeom prst="line">
            <a:avLst/>
          </a:prstGeom>
          <a:noFill/>
          <a:ln w="28575">
            <a:solidFill>
              <a:srgbClr val="5F6DB2"/>
            </a:solidFill>
            <a:round/>
            <a:headEnd/>
            <a:tailEnd/>
          </a:ln>
          <a:effectLst/>
        </p:spPr>
        <p:txBody>
          <a:bodyPr wrap="none" anchor="ctr"/>
          <a:lstStyle/>
          <a:p>
            <a:pPr>
              <a:defRPr/>
            </a:pPr>
            <a:endParaRPr lang="en-US">
              <a:latin typeface="Arial" charset="0"/>
              <a:ea typeface="ＭＳ Ｐゴシック" charset="-128"/>
            </a:endParaRPr>
          </a:p>
        </p:txBody>
      </p:sp>
      <p:sp>
        <p:nvSpPr>
          <p:cNvPr id="1037" name="Line 13">
            <a:extLst>
              <a:ext uri="{FF2B5EF4-FFF2-40B4-BE49-F238E27FC236}">
                <a16:creationId xmlns:a16="http://schemas.microsoft.com/office/drawing/2014/main" id="{307EDD2B-F01C-4D00-8297-BC9185478285}"/>
              </a:ext>
            </a:extLst>
          </p:cNvPr>
          <p:cNvSpPr>
            <a:spLocks noChangeShapeType="1"/>
          </p:cNvSpPr>
          <p:nvPr userDrawn="1"/>
        </p:nvSpPr>
        <p:spPr bwMode="auto">
          <a:xfrm>
            <a:off x="381000" y="6019800"/>
            <a:ext cx="8382000" cy="0"/>
          </a:xfrm>
          <a:prstGeom prst="line">
            <a:avLst/>
          </a:prstGeom>
          <a:noFill/>
          <a:ln w="19050">
            <a:solidFill>
              <a:srgbClr val="5F6DB2"/>
            </a:solidFill>
            <a:round/>
            <a:headEnd/>
            <a:tailEnd/>
          </a:ln>
          <a:effectLst/>
        </p:spPr>
        <p:txBody>
          <a:bodyPr wrap="none" anchor="ctr"/>
          <a:lstStyle/>
          <a:p>
            <a:pPr>
              <a:defRPr/>
            </a:pPr>
            <a:endParaRPr lang="en-US">
              <a:latin typeface="Arial" charset="0"/>
              <a:ea typeface="ＭＳ Ｐゴシック" charset="-128"/>
            </a:endParaRPr>
          </a:p>
        </p:txBody>
      </p:sp>
      <p:pic>
        <p:nvPicPr>
          <p:cNvPr id="1031" name="Picture 14" descr="COAPS_logo">
            <a:extLst>
              <a:ext uri="{FF2B5EF4-FFF2-40B4-BE49-F238E27FC236}">
                <a16:creationId xmlns:a16="http://schemas.microsoft.com/office/drawing/2014/main" id="{F8E8C330-00E6-F13F-89DA-F23D7293B30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05800" y="6096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noaa_logo_transparent">
            <a:extLst>
              <a:ext uri="{FF2B5EF4-FFF2-40B4-BE49-F238E27FC236}">
                <a16:creationId xmlns:a16="http://schemas.microsoft.com/office/drawing/2014/main" id="{49365D6A-FB98-2E73-5D1A-286E6DEA8E8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96200" y="60960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nsf_trans.gif">
            <a:extLst>
              <a:ext uri="{FF2B5EF4-FFF2-40B4-BE49-F238E27FC236}">
                <a16:creationId xmlns:a16="http://schemas.microsoft.com/office/drawing/2014/main" id="{EAD3B0FD-0296-85B6-B5AC-55333E36D43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053263" y="6072188"/>
            <a:ext cx="5937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9" descr="samos">
            <a:extLst>
              <a:ext uri="{FF2B5EF4-FFF2-40B4-BE49-F238E27FC236}">
                <a16:creationId xmlns:a16="http://schemas.microsoft.com/office/drawing/2014/main" id="{C1170BDB-CE97-A64B-A2BA-868326247D22}"/>
              </a:ext>
            </a:extLst>
          </p:cNvPr>
          <p:cNvPicPr>
            <a:picLocks noGrp="1"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77825" y="6172200"/>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5pPr>
      <a:lvl6pPr marL="4572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6pPr>
      <a:lvl7pPr marL="9144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7pPr>
      <a:lvl8pPr marL="13716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8pPr>
      <a:lvl9pPr marL="1828800" algn="ctr" rtl="0" fontAlgn="base">
        <a:spcBef>
          <a:spcPct val="0"/>
        </a:spcBef>
        <a:spcAft>
          <a:spcPct val="0"/>
        </a:spcAft>
        <a:defRPr sz="3600">
          <a:solidFill>
            <a:srgbClr val="FF0000"/>
          </a:solidFill>
          <a:effectLst>
            <a:outerShdw blurRad="38100" dist="38100" dir="2700000" algn="tl">
              <a:srgbClr val="DDDDDD"/>
            </a:outerShdw>
          </a:effectLst>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FF0000"/>
        </a:buClr>
        <a:buFont typeface="Times" panose="02020603050405020304" pitchFamily="18"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5F6DB2"/>
        </a:buClr>
        <a:buFont typeface="Times" panose="02020603050405020304" pitchFamily="18"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FF0000"/>
        </a:buClr>
        <a:buSzPct val="80000"/>
        <a:buFont typeface="Wingdings" panose="05000000000000000000" pitchFamily="2" charset="2"/>
        <a:buChar char="§"/>
        <a:defRPr>
          <a:solidFill>
            <a:schemeClr val="tx1"/>
          </a:solidFill>
          <a:latin typeface="+mn-lt"/>
          <a:ea typeface="+mn-ea"/>
        </a:defRPr>
      </a:lvl3pPr>
      <a:lvl4pPr marL="1600200" indent="-228600" algn="l" rtl="0" eaLnBrk="0" fontAlgn="base" hangingPunct="0">
        <a:spcBef>
          <a:spcPct val="20000"/>
        </a:spcBef>
        <a:spcAft>
          <a:spcPct val="0"/>
        </a:spcAft>
        <a:buClr>
          <a:srgbClr val="5F6DB2"/>
        </a:buClr>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BC4C-0CA3-60ED-B5A4-42CFCEF9C132}"/>
              </a:ext>
            </a:extLst>
          </p:cNvPr>
          <p:cNvSpPr>
            <a:spLocks noGrp="1"/>
          </p:cNvSpPr>
          <p:nvPr>
            <p:ph type="ctrTitle"/>
          </p:nvPr>
        </p:nvSpPr>
        <p:spPr/>
        <p:txBody>
          <a:bodyPr/>
          <a:lstStyle/>
          <a:p>
            <a:r>
              <a:rPr lang="en-US" dirty="0"/>
              <a:t>Sensor Siting and Exposure</a:t>
            </a:r>
          </a:p>
        </p:txBody>
      </p:sp>
      <p:sp>
        <p:nvSpPr>
          <p:cNvPr id="4" name="Subtitle 3">
            <a:extLst>
              <a:ext uri="{FF2B5EF4-FFF2-40B4-BE49-F238E27FC236}">
                <a16:creationId xmlns:a16="http://schemas.microsoft.com/office/drawing/2014/main" id="{EDDD8C6E-7CC8-7E02-80D7-A684416FB4C3}"/>
              </a:ext>
            </a:extLst>
          </p:cNvPr>
          <p:cNvSpPr>
            <a:spLocks noGrp="1"/>
          </p:cNvSpPr>
          <p:nvPr>
            <p:ph type="subTitle" idx="1"/>
          </p:nvPr>
        </p:nvSpPr>
        <p:spPr/>
        <p:txBody>
          <a:bodyPr/>
          <a:lstStyle/>
          <a:p>
            <a:r>
              <a:rPr lang="en-US" dirty="0"/>
              <a:t>Presented by Marc Castells</a:t>
            </a:r>
          </a:p>
        </p:txBody>
      </p:sp>
    </p:spTree>
    <p:extLst>
      <p:ext uri="{BB962C8B-B14F-4D97-AF65-F5344CB8AC3E}">
        <p14:creationId xmlns:p14="http://schemas.microsoft.com/office/powerpoint/2010/main" val="4130937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2C93-B200-8C13-309E-53CBB7C77557}"/>
              </a:ext>
            </a:extLst>
          </p:cNvPr>
          <p:cNvSpPr>
            <a:spLocks noGrp="1"/>
          </p:cNvSpPr>
          <p:nvPr>
            <p:ph type="title"/>
          </p:nvPr>
        </p:nvSpPr>
        <p:spPr/>
        <p:txBody>
          <a:bodyPr/>
          <a:lstStyle/>
          <a:p>
            <a:r>
              <a:rPr lang="en-US" dirty="0"/>
              <a:t>Flow Distortion</a:t>
            </a:r>
          </a:p>
        </p:txBody>
      </p:sp>
      <p:pic>
        <p:nvPicPr>
          <p:cNvPr id="18" name="Picture 18" descr="A picture containing chart&#10;&#10;Description automatically generated">
            <a:extLst>
              <a:ext uri="{FF2B5EF4-FFF2-40B4-BE49-F238E27FC236}">
                <a16:creationId xmlns:a16="http://schemas.microsoft.com/office/drawing/2014/main" id="{EA8B8C6F-B089-11C3-B365-143799CEB038}"/>
              </a:ext>
            </a:extLst>
          </p:cNvPr>
          <p:cNvPicPr>
            <a:picLocks noGrp="1" noChangeAspect="1"/>
          </p:cNvPicPr>
          <p:nvPr>
            <p:ph idx="1"/>
          </p:nvPr>
        </p:nvPicPr>
        <p:blipFill>
          <a:blip r:embed="rId3"/>
          <a:stretch>
            <a:fillRect/>
          </a:stretch>
        </p:blipFill>
        <p:spPr>
          <a:xfrm>
            <a:off x="885702" y="1198736"/>
            <a:ext cx="7382494" cy="2219597"/>
          </a:xfrm>
        </p:spPr>
      </p:pic>
      <p:pic>
        <p:nvPicPr>
          <p:cNvPr id="20" name="Picture 20">
            <a:extLst>
              <a:ext uri="{FF2B5EF4-FFF2-40B4-BE49-F238E27FC236}">
                <a16:creationId xmlns:a16="http://schemas.microsoft.com/office/drawing/2014/main" id="{285603E8-9AAC-9293-CCC8-DC358D9AEACF}"/>
              </a:ext>
            </a:extLst>
          </p:cNvPr>
          <p:cNvPicPr>
            <a:picLocks noChangeAspect="1"/>
          </p:cNvPicPr>
          <p:nvPr/>
        </p:nvPicPr>
        <p:blipFill>
          <a:blip r:embed="rId4"/>
          <a:stretch>
            <a:fillRect/>
          </a:stretch>
        </p:blipFill>
        <p:spPr>
          <a:xfrm>
            <a:off x="884712" y="3513458"/>
            <a:ext cx="7374577" cy="2473343"/>
          </a:xfrm>
          <a:prstGeom prst="rect">
            <a:avLst/>
          </a:prstGeom>
        </p:spPr>
      </p:pic>
    </p:spTree>
    <p:extLst>
      <p:ext uri="{BB962C8B-B14F-4D97-AF65-F5344CB8AC3E}">
        <p14:creationId xmlns:p14="http://schemas.microsoft.com/office/powerpoint/2010/main" val="150502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53B5-79A9-266C-9CB2-13222E3FD20D}"/>
              </a:ext>
            </a:extLst>
          </p:cNvPr>
          <p:cNvSpPr>
            <a:spLocks noGrp="1"/>
          </p:cNvSpPr>
          <p:nvPr>
            <p:ph type="title"/>
          </p:nvPr>
        </p:nvSpPr>
        <p:spPr/>
        <p:txBody>
          <a:bodyPr/>
          <a:lstStyle/>
          <a:p>
            <a:r>
              <a:rPr lang="en-US" dirty="0" err="1"/>
              <a:t>Forwemast</a:t>
            </a:r>
            <a:r>
              <a:rPr lang="en-US" dirty="0"/>
              <a:t> and Mainmast</a:t>
            </a:r>
          </a:p>
        </p:txBody>
      </p:sp>
      <p:pic>
        <p:nvPicPr>
          <p:cNvPr id="6" name="Picture 6" descr="Chart, surface chart&#10;&#10;Description automatically generated">
            <a:extLst>
              <a:ext uri="{FF2B5EF4-FFF2-40B4-BE49-F238E27FC236}">
                <a16:creationId xmlns:a16="http://schemas.microsoft.com/office/drawing/2014/main" id="{C7A24E06-E5D4-ACFC-65C5-6AE7438F4FF8}"/>
              </a:ext>
            </a:extLst>
          </p:cNvPr>
          <p:cNvPicPr>
            <a:picLocks noGrp="1" noChangeAspect="1"/>
          </p:cNvPicPr>
          <p:nvPr>
            <p:ph sz="half" idx="1"/>
          </p:nvPr>
        </p:nvPicPr>
        <p:blipFill>
          <a:blip r:embed="rId3"/>
          <a:stretch>
            <a:fillRect/>
          </a:stretch>
        </p:blipFill>
        <p:spPr>
          <a:xfrm>
            <a:off x="381000" y="2803515"/>
            <a:ext cx="3530930" cy="3116385"/>
          </a:xfrm>
        </p:spPr>
      </p:pic>
      <p:pic>
        <p:nvPicPr>
          <p:cNvPr id="7" name="Picture 7">
            <a:extLst>
              <a:ext uri="{FF2B5EF4-FFF2-40B4-BE49-F238E27FC236}">
                <a16:creationId xmlns:a16="http://schemas.microsoft.com/office/drawing/2014/main" id="{115D4EED-33A6-DA82-060D-1A4D38B65BBD}"/>
              </a:ext>
            </a:extLst>
          </p:cNvPr>
          <p:cNvPicPr>
            <a:picLocks noGrp="1" noChangeAspect="1"/>
          </p:cNvPicPr>
          <p:nvPr>
            <p:ph sz="half" idx="2"/>
          </p:nvPr>
        </p:nvPicPr>
        <p:blipFill>
          <a:blip r:embed="rId4"/>
          <a:stretch>
            <a:fillRect/>
          </a:stretch>
        </p:blipFill>
        <p:spPr>
          <a:xfrm>
            <a:off x="392875" y="1185028"/>
            <a:ext cx="8370124" cy="1444891"/>
          </a:xfrm>
        </p:spPr>
      </p:pic>
      <p:pic>
        <p:nvPicPr>
          <p:cNvPr id="8" name="Picture 8">
            <a:extLst>
              <a:ext uri="{FF2B5EF4-FFF2-40B4-BE49-F238E27FC236}">
                <a16:creationId xmlns:a16="http://schemas.microsoft.com/office/drawing/2014/main" id="{D8433279-1BAE-EA43-E315-B3BAD1037F21}"/>
              </a:ext>
            </a:extLst>
          </p:cNvPr>
          <p:cNvPicPr>
            <a:picLocks noChangeAspect="1"/>
          </p:cNvPicPr>
          <p:nvPr/>
        </p:nvPicPr>
        <p:blipFill>
          <a:blip r:embed="rId5"/>
          <a:stretch>
            <a:fillRect/>
          </a:stretch>
        </p:blipFill>
        <p:spPr>
          <a:xfrm>
            <a:off x="4091049" y="3129709"/>
            <a:ext cx="4653148" cy="2369985"/>
          </a:xfrm>
          <a:prstGeom prst="rect">
            <a:avLst/>
          </a:prstGeom>
        </p:spPr>
      </p:pic>
    </p:spTree>
    <p:extLst>
      <p:ext uri="{BB962C8B-B14F-4D97-AF65-F5344CB8AC3E}">
        <p14:creationId xmlns:p14="http://schemas.microsoft.com/office/powerpoint/2010/main" val="349978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samos">
            <a:extLst>
              <a:ext uri="{FF2B5EF4-FFF2-40B4-BE49-F238E27FC236}">
                <a16:creationId xmlns:a16="http://schemas.microsoft.com/office/drawing/2014/main" id="{4A46049E-7240-096A-D477-A6B80231697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6172200"/>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7B52F11-B6A7-F62F-E118-EF9EDBDBE083}"/>
              </a:ext>
            </a:extLst>
          </p:cNvPr>
          <p:cNvSpPr>
            <a:spLocks noGrp="1"/>
          </p:cNvSpPr>
          <p:nvPr>
            <p:ph type="title"/>
          </p:nvPr>
        </p:nvSpPr>
        <p:spPr/>
        <p:txBody>
          <a:bodyPr/>
          <a:lstStyle/>
          <a:p>
            <a:r>
              <a:rPr lang="en-US" altLang="en-US">
                <a:effectLst>
                  <a:outerShdw blurRad="38100" dist="38100" dir="2700000" algn="tl">
                    <a:srgbClr val="C0C0C0"/>
                  </a:outerShdw>
                </a:effectLst>
              </a:rPr>
              <a:t>Instrument Location</a:t>
            </a:r>
          </a:p>
        </p:txBody>
      </p:sp>
      <p:pic>
        <p:nvPicPr>
          <p:cNvPr id="14340" name="Content Placeholder 6" descr="instrument_location.jpg">
            <a:extLst>
              <a:ext uri="{FF2B5EF4-FFF2-40B4-BE49-F238E27FC236}">
                <a16:creationId xmlns:a16="http://schemas.microsoft.com/office/drawing/2014/main" id="{4A46942D-2B86-647F-CFD8-5B1B854FE68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9" b="188"/>
          <a:stretch/>
        </p:blipFill>
        <p:spPr>
          <a:xfrm>
            <a:off x="1475" y="80450"/>
            <a:ext cx="9144477" cy="6727151"/>
          </a:xfrm>
        </p:spPr>
      </p:pic>
      <p:sp>
        <p:nvSpPr>
          <p:cNvPr id="2" name="TextBox 1">
            <a:extLst>
              <a:ext uri="{FF2B5EF4-FFF2-40B4-BE49-F238E27FC236}">
                <a16:creationId xmlns:a16="http://schemas.microsoft.com/office/drawing/2014/main" id="{619CB30D-A1FC-0FDC-4499-9A0EC6209E6F}"/>
              </a:ext>
            </a:extLst>
          </p:cNvPr>
          <p:cNvSpPr txBox="1"/>
          <p:nvPr/>
        </p:nvSpPr>
        <p:spPr>
          <a:xfrm>
            <a:off x="384772" y="369723"/>
            <a:ext cx="39835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rPr>
              <a:t>Radiation</a:t>
            </a:r>
            <a:endParaRPr lang="en-US" dirty="0"/>
          </a:p>
        </p:txBody>
      </p:sp>
      <p:pic>
        <p:nvPicPr>
          <p:cNvPr id="9" name="Picture 8">
            <a:extLst>
              <a:ext uri="{FF2B5EF4-FFF2-40B4-BE49-F238E27FC236}">
                <a16:creationId xmlns:a16="http://schemas.microsoft.com/office/drawing/2014/main" id="{931ED424-73F9-FA5E-7741-BCBD5DFDBF93}"/>
              </a:ext>
            </a:extLst>
          </p:cNvPr>
          <p:cNvPicPr>
            <a:picLocks noChangeAspect="1" noChangeArrowheads="1"/>
          </p:cNvPicPr>
          <p:nvPr/>
        </p:nvPicPr>
        <p:blipFill>
          <a:blip r:embed="rId5" cstate="print"/>
          <a:srcRect/>
          <a:stretch>
            <a:fillRect/>
          </a:stretch>
        </p:blipFill>
        <p:spPr bwMode="auto">
          <a:xfrm>
            <a:off x="374684" y="3394953"/>
            <a:ext cx="2273123" cy="1600200"/>
          </a:xfrm>
          <a:prstGeom prst="rect">
            <a:avLst/>
          </a:prstGeom>
          <a:noFill/>
          <a:ln w="9525">
            <a:noFill/>
            <a:miter lim="800000"/>
            <a:headEnd/>
            <a:tailEnd/>
          </a:ln>
          <a:effectLst/>
        </p:spPr>
      </p:pic>
    </p:spTree>
    <p:extLst>
      <p:ext uri="{BB962C8B-B14F-4D97-AF65-F5344CB8AC3E}">
        <p14:creationId xmlns:p14="http://schemas.microsoft.com/office/powerpoint/2010/main" val="33546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D0BA-0815-3D78-12C7-E8EB88F7275F}"/>
              </a:ext>
            </a:extLst>
          </p:cNvPr>
          <p:cNvSpPr>
            <a:spLocks noGrp="1"/>
          </p:cNvSpPr>
          <p:nvPr>
            <p:ph type="title"/>
          </p:nvPr>
        </p:nvSpPr>
        <p:spPr/>
        <p:txBody>
          <a:bodyPr/>
          <a:lstStyle/>
          <a:p>
            <a:r>
              <a:rPr lang="en-US" dirty="0"/>
              <a:t>Radiation Sensor</a:t>
            </a:r>
          </a:p>
        </p:txBody>
      </p:sp>
      <p:sp>
        <p:nvSpPr>
          <p:cNvPr id="3" name="Content Placeholder 2">
            <a:extLst>
              <a:ext uri="{FF2B5EF4-FFF2-40B4-BE49-F238E27FC236}">
                <a16:creationId xmlns:a16="http://schemas.microsoft.com/office/drawing/2014/main" id="{957258C7-BBCC-3E86-768A-9E676C4F94EB}"/>
              </a:ext>
            </a:extLst>
          </p:cNvPr>
          <p:cNvSpPr>
            <a:spLocks noGrp="1"/>
          </p:cNvSpPr>
          <p:nvPr>
            <p:ph idx="1"/>
          </p:nvPr>
        </p:nvSpPr>
        <p:spPr>
          <a:xfrm>
            <a:off x="186447" y="1246188"/>
            <a:ext cx="6193277" cy="4648200"/>
          </a:xfrm>
        </p:spPr>
        <p:txBody>
          <a:bodyPr/>
          <a:lstStyle/>
          <a:p>
            <a:r>
              <a:rPr lang="en-US" dirty="0">
                <a:ea typeface="+mn-lt"/>
                <a:cs typeface="+mn-lt"/>
              </a:rPr>
              <a:t>Upward-facing radiometers need an all-round, horizon-to-horizon view with minimal obstruction by parts of the ship, which will cast shadows on the pyranometer and be a source of thermal radiation for the pyrgeometer.</a:t>
            </a:r>
          </a:p>
          <a:p>
            <a:endParaRPr lang="en-US" dirty="0">
              <a:ea typeface="ＭＳ Ｐゴシック"/>
              <a:cs typeface="+mn-lt"/>
            </a:endParaRPr>
          </a:p>
          <a:p>
            <a:r>
              <a:rPr lang="en-US" dirty="0">
                <a:ea typeface="+mn-lt"/>
                <a:cs typeface="+mn-lt"/>
              </a:rPr>
              <a:t>Possible locations are the top of the mainmast or foremast, providing they are accessible at sea under moderate weather conditions so that the domes can by cleaned periodically and the desiccant replaced.</a:t>
            </a:r>
            <a:endParaRPr lang="en-US" dirty="0">
              <a:ea typeface="ＭＳ Ｐゴシック"/>
              <a:cs typeface="+mn-lt"/>
            </a:endParaRPr>
          </a:p>
        </p:txBody>
      </p:sp>
      <p:pic>
        <p:nvPicPr>
          <p:cNvPr id="6" name="Picture 6" descr="A picture containing outdoor&#10;&#10;Description automatically generated">
            <a:extLst>
              <a:ext uri="{FF2B5EF4-FFF2-40B4-BE49-F238E27FC236}">
                <a16:creationId xmlns:a16="http://schemas.microsoft.com/office/drawing/2014/main" id="{9FCFBF6E-8385-6574-7E67-CBAD48F718CE}"/>
              </a:ext>
            </a:extLst>
          </p:cNvPr>
          <p:cNvPicPr>
            <a:picLocks noChangeAspect="1"/>
          </p:cNvPicPr>
          <p:nvPr/>
        </p:nvPicPr>
        <p:blipFill>
          <a:blip r:embed="rId3"/>
          <a:stretch>
            <a:fillRect/>
          </a:stretch>
        </p:blipFill>
        <p:spPr>
          <a:xfrm>
            <a:off x="6106538" y="1475789"/>
            <a:ext cx="2743200" cy="3128211"/>
          </a:xfrm>
          <a:prstGeom prst="rect">
            <a:avLst/>
          </a:prstGeom>
        </p:spPr>
      </p:pic>
    </p:spTree>
    <p:extLst>
      <p:ext uri="{BB962C8B-B14F-4D97-AF65-F5344CB8AC3E}">
        <p14:creationId xmlns:p14="http://schemas.microsoft.com/office/powerpoint/2010/main" val="42993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samos">
            <a:extLst>
              <a:ext uri="{FF2B5EF4-FFF2-40B4-BE49-F238E27FC236}">
                <a16:creationId xmlns:a16="http://schemas.microsoft.com/office/drawing/2014/main" id="{4A46049E-7240-096A-D477-A6B80231697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6172200"/>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7B52F11-B6A7-F62F-E118-EF9EDBDBE083}"/>
              </a:ext>
            </a:extLst>
          </p:cNvPr>
          <p:cNvSpPr>
            <a:spLocks noGrp="1"/>
          </p:cNvSpPr>
          <p:nvPr>
            <p:ph type="title"/>
          </p:nvPr>
        </p:nvSpPr>
        <p:spPr/>
        <p:txBody>
          <a:bodyPr/>
          <a:lstStyle/>
          <a:p>
            <a:r>
              <a:rPr lang="en-US" altLang="en-US">
                <a:effectLst>
                  <a:outerShdw blurRad="38100" dist="38100" dir="2700000" algn="tl">
                    <a:srgbClr val="C0C0C0"/>
                  </a:outerShdw>
                </a:effectLst>
              </a:rPr>
              <a:t>Instrument Location</a:t>
            </a:r>
          </a:p>
        </p:txBody>
      </p:sp>
      <p:pic>
        <p:nvPicPr>
          <p:cNvPr id="14340" name="Content Placeholder 6" descr="instrument_location.jpg">
            <a:extLst>
              <a:ext uri="{FF2B5EF4-FFF2-40B4-BE49-F238E27FC236}">
                <a16:creationId xmlns:a16="http://schemas.microsoft.com/office/drawing/2014/main" id="{4A46942D-2B86-647F-CFD8-5B1B854FE68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9" b="188"/>
          <a:stretch/>
        </p:blipFill>
        <p:spPr>
          <a:xfrm>
            <a:off x="1475" y="80450"/>
            <a:ext cx="9144477" cy="6727151"/>
          </a:xfrm>
        </p:spPr>
      </p:pic>
      <p:sp>
        <p:nvSpPr>
          <p:cNvPr id="2" name="TextBox 1">
            <a:extLst>
              <a:ext uri="{FF2B5EF4-FFF2-40B4-BE49-F238E27FC236}">
                <a16:creationId xmlns:a16="http://schemas.microsoft.com/office/drawing/2014/main" id="{619CB30D-A1FC-0FDC-4499-9A0EC6209E6F}"/>
              </a:ext>
            </a:extLst>
          </p:cNvPr>
          <p:cNvSpPr txBox="1"/>
          <p:nvPr/>
        </p:nvSpPr>
        <p:spPr>
          <a:xfrm>
            <a:off x="384772" y="369723"/>
            <a:ext cx="39835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rPr>
              <a:t>Rainfall</a:t>
            </a:r>
            <a:endParaRPr lang="en-US" dirty="0"/>
          </a:p>
        </p:txBody>
      </p:sp>
      <p:pic>
        <p:nvPicPr>
          <p:cNvPr id="6" name="Picture 6" descr="A picture containing text&#10;&#10;Description automatically generated">
            <a:extLst>
              <a:ext uri="{FF2B5EF4-FFF2-40B4-BE49-F238E27FC236}">
                <a16:creationId xmlns:a16="http://schemas.microsoft.com/office/drawing/2014/main" id="{08603ABE-E253-E557-7046-058440B80508}"/>
              </a:ext>
            </a:extLst>
          </p:cNvPr>
          <p:cNvPicPr>
            <a:picLocks noChangeAspect="1"/>
          </p:cNvPicPr>
          <p:nvPr/>
        </p:nvPicPr>
        <p:blipFill>
          <a:blip r:embed="rId5"/>
          <a:stretch>
            <a:fillRect/>
          </a:stretch>
        </p:blipFill>
        <p:spPr>
          <a:xfrm>
            <a:off x="1692613" y="3425995"/>
            <a:ext cx="2743200" cy="1367883"/>
          </a:xfrm>
          <a:prstGeom prst="rect">
            <a:avLst/>
          </a:prstGeom>
        </p:spPr>
      </p:pic>
      <p:pic>
        <p:nvPicPr>
          <p:cNvPr id="7" name="Picture 7" descr="A picture containing text, device, gauge&#10;&#10;Description automatically generated">
            <a:extLst>
              <a:ext uri="{FF2B5EF4-FFF2-40B4-BE49-F238E27FC236}">
                <a16:creationId xmlns:a16="http://schemas.microsoft.com/office/drawing/2014/main" id="{00895C6D-8409-4E23-8880-E0309A9EA04C}"/>
              </a:ext>
            </a:extLst>
          </p:cNvPr>
          <p:cNvPicPr>
            <a:picLocks noChangeAspect="1"/>
          </p:cNvPicPr>
          <p:nvPr/>
        </p:nvPicPr>
        <p:blipFill>
          <a:blip r:embed="rId6"/>
          <a:stretch>
            <a:fillRect/>
          </a:stretch>
        </p:blipFill>
        <p:spPr>
          <a:xfrm>
            <a:off x="390524" y="3420893"/>
            <a:ext cx="921291" cy="2350852"/>
          </a:xfrm>
          <a:prstGeom prst="rect">
            <a:avLst/>
          </a:prstGeom>
        </p:spPr>
      </p:pic>
    </p:spTree>
    <p:extLst>
      <p:ext uri="{BB962C8B-B14F-4D97-AF65-F5344CB8AC3E}">
        <p14:creationId xmlns:p14="http://schemas.microsoft.com/office/powerpoint/2010/main" val="263085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10;&#10;Description automatically generated">
            <a:extLst>
              <a:ext uri="{FF2B5EF4-FFF2-40B4-BE49-F238E27FC236}">
                <a16:creationId xmlns:a16="http://schemas.microsoft.com/office/drawing/2014/main" id="{32CE2E30-3635-4F3C-EDA7-C5674C293B16}"/>
              </a:ext>
            </a:extLst>
          </p:cNvPr>
          <p:cNvPicPr>
            <a:picLocks noGrp="1" noChangeAspect="1"/>
          </p:cNvPicPr>
          <p:nvPr>
            <p:ph idx="1"/>
          </p:nvPr>
        </p:nvPicPr>
        <p:blipFill>
          <a:blip r:embed="rId3"/>
          <a:stretch>
            <a:fillRect/>
          </a:stretch>
        </p:blipFill>
        <p:spPr>
          <a:xfrm>
            <a:off x="-4557" y="492294"/>
            <a:ext cx="9153114" cy="6192465"/>
          </a:xfrm>
        </p:spPr>
      </p:pic>
      <p:grpSp>
        <p:nvGrpSpPr>
          <p:cNvPr id="12" name="Group 11">
            <a:extLst>
              <a:ext uri="{FF2B5EF4-FFF2-40B4-BE49-F238E27FC236}">
                <a16:creationId xmlns:a16="http://schemas.microsoft.com/office/drawing/2014/main" id="{6C36BFBC-76FF-985B-1BD3-451DD29B4FEB}"/>
              </a:ext>
            </a:extLst>
          </p:cNvPr>
          <p:cNvGrpSpPr/>
          <p:nvPr/>
        </p:nvGrpSpPr>
        <p:grpSpPr>
          <a:xfrm>
            <a:off x="5123877" y="1985036"/>
            <a:ext cx="425584" cy="527812"/>
            <a:chOff x="5143500" y="1749568"/>
            <a:chExt cx="425584" cy="527812"/>
          </a:xfrm>
        </p:grpSpPr>
        <p:sp>
          <p:nvSpPr>
            <p:cNvPr id="5" name="Oval 4">
              <a:extLst>
                <a:ext uri="{FF2B5EF4-FFF2-40B4-BE49-F238E27FC236}">
                  <a16:creationId xmlns:a16="http://schemas.microsoft.com/office/drawing/2014/main" id="{0CAB1108-65EC-E87B-DC29-CFA16DC29086}"/>
                </a:ext>
              </a:extLst>
            </p:cNvPr>
            <p:cNvSpPr/>
            <p:nvPr/>
          </p:nvSpPr>
          <p:spPr bwMode="auto">
            <a:xfrm>
              <a:off x="5304089" y="2189830"/>
              <a:ext cx="87550" cy="8755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 name="TextBox 5">
              <a:extLst>
                <a:ext uri="{FF2B5EF4-FFF2-40B4-BE49-F238E27FC236}">
                  <a16:creationId xmlns:a16="http://schemas.microsoft.com/office/drawing/2014/main" id="{4AFDBADE-B06D-DEE9-13F9-650A6EB52F00}"/>
                </a:ext>
              </a:extLst>
            </p:cNvPr>
            <p:cNvSpPr txBox="1"/>
            <p:nvPr/>
          </p:nvSpPr>
          <p:spPr>
            <a:xfrm>
              <a:off x="5143500" y="1749568"/>
              <a:ext cx="4255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a:ea typeface="ＭＳ Ｐゴシック"/>
                </a:rPr>
                <a:t>C</a:t>
              </a:r>
            </a:p>
          </p:txBody>
        </p:sp>
      </p:grpSp>
      <p:sp>
        <p:nvSpPr>
          <p:cNvPr id="8" name="Title 7">
            <a:extLst>
              <a:ext uri="{FF2B5EF4-FFF2-40B4-BE49-F238E27FC236}">
                <a16:creationId xmlns:a16="http://schemas.microsoft.com/office/drawing/2014/main" id="{97ACA6B4-6BFC-7A0D-EC07-43628A61E8E9}"/>
              </a:ext>
            </a:extLst>
          </p:cNvPr>
          <p:cNvSpPr>
            <a:spLocks noGrp="1"/>
          </p:cNvSpPr>
          <p:nvPr>
            <p:ph type="title"/>
          </p:nvPr>
        </p:nvSpPr>
        <p:spPr/>
        <p:txBody>
          <a:bodyPr/>
          <a:lstStyle/>
          <a:p>
            <a:r>
              <a:rPr lang="en-US" dirty="0"/>
              <a:t>Rainfall</a:t>
            </a:r>
          </a:p>
        </p:txBody>
      </p:sp>
      <p:grpSp>
        <p:nvGrpSpPr>
          <p:cNvPr id="11" name="Group 10">
            <a:extLst>
              <a:ext uri="{FF2B5EF4-FFF2-40B4-BE49-F238E27FC236}">
                <a16:creationId xmlns:a16="http://schemas.microsoft.com/office/drawing/2014/main" id="{FBC2E1C4-E47F-EDD9-87A1-54C22019125B}"/>
              </a:ext>
            </a:extLst>
          </p:cNvPr>
          <p:cNvGrpSpPr/>
          <p:nvPr/>
        </p:nvGrpSpPr>
        <p:grpSpPr>
          <a:xfrm>
            <a:off x="109436" y="2087270"/>
            <a:ext cx="425584" cy="554478"/>
            <a:chOff x="109436" y="2577828"/>
            <a:chExt cx="425584" cy="554478"/>
          </a:xfrm>
        </p:grpSpPr>
        <p:sp>
          <p:nvSpPr>
            <p:cNvPr id="9" name="Oval 8">
              <a:extLst>
                <a:ext uri="{FF2B5EF4-FFF2-40B4-BE49-F238E27FC236}">
                  <a16:creationId xmlns:a16="http://schemas.microsoft.com/office/drawing/2014/main" id="{EA97EB20-4611-E3C0-0B15-8E3B8A3DC6F9}"/>
                </a:ext>
              </a:extLst>
            </p:cNvPr>
            <p:cNvSpPr/>
            <p:nvPr/>
          </p:nvSpPr>
          <p:spPr bwMode="auto">
            <a:xfrm>
              <a:off x="272373" y="3044756"/>
              <a:ext cx="87550" cy="8755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TextBox 9">
              <a:extLst>
                <a:ext uri="{FF2B5EF4-FFF2-40B4-BE49-F238E27FC236}">
                  <a16:creationId xmlns:a16="http://schemas.microsoft.com/office/drawing/2014/main" id="{C9A47BB1-FD0C-2DD2-1B1D-C7452CD22853}"/>
                </a:ext>
              </a:extLst>
            </p:cNvPr>
            <p:cNvSpPr txBox="1"/>
            <p:nvPr/>
          </p:nvSpPr>
          <p:spPr>
            <a:xfrm>
              <a:off x="109436" y="2577828"/>
              <a:ext cx="4255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rgbClr val="FF0000"/>
                  </a:solidFill>
                  <a:latin typeface="Arial"/>
                  <a:ea typeface="ＭＳ Ｐゴシック"/>
                </a:rPr>
                <a:t>A</a:t>
              </a:r>
            </a:p>
          </p:txBody>
        </p:sp>
      </p:grpSp>
    </p:spTree>
    <p:extLst>
      <p:ext uri="{BB962C8B-B14F-4D97-AF65-F5344CB8AC3E}">
        <p14:creationId xmlns:p14="http://schemas.microsoft.com/office/powerpoint/2010/main" val="3815698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D0BA-0815-3D78-12C7-E8EB88F7275F}"/>
              </a:ext>
            </a:extLst>
          </p:cNvPr>
          <p:cNvSpPr>
            <a:spLocks noGrp="1"/>
          </p:cNvSpPr>
          <p:nvPr>
            <p:ph type="title"/>
          </p:nvPr>
        </p:nvSpPr>
        <p:spPr/>
        <p:txBody>
          <a:bodyPr/>
          <a:lstStyle/>
          <a:p>
            <a:r>
              <a:rPr lang="en-US" dirty="0"/>
              <a:t>Rainfall Sensor</a:t>
            </a:r>
          </a:p>
        </p:txBody>
      </p:sp>
      <p:sp>
        <p:nvSpPr>
          <p:cNvPr id="3" name="Content Placeholder 2">
            <a:extLst>
              <a:ext uri="{FF2B5EF4-FFF2-40B4-BE49-F238E27FC236}">
                <a16:creationId xmlns:a16="http://schemas.microsoft.com/office/drawing/2014/main" id="{957258C7-BBCC-3E86-768A-9E676C4F94EB}"/>
              </a:ext>
            </a:extLst>
          </p:cNvPr>
          <p:cNvSpPr>
            <a:spLocks noGrp="1"/>
          </p:cNvSpPr>
          <p:nvPr>
            <p:ph idx="1"/>
          </p:nvPr>
        </p:nvSpPr>
        <p:spPr>
          <a:xfrm>
            <a:off x="186447" y="1246188"/>
            <a:ext cx="6193277" cy="4648200"/>
          </a:xfrm>
        </p:spPr>
        <p:txBody>
          <a:bodyPr/>
          <a:lstStyle/>
          <a:p>
            <a:r>
              <a:rPr lang="en-US" dirty="0">
                <a:ea typeface="+mn-lt"/>
                <a:cs typeface="+mn-lt"/>
              </a:rPr>
              <a:t>Accurate measurements of rainfall on ships has a strong dependence on location of the instruments, with the foremast being the best location.</a:t>
            </a:r>
          </a:p>
          <a:p>
            <a:endParaRPr lang="en-US" dirty="0">
              <a:ea typeface="ＭＳ Ｐゴシック"/>
              <a:cs typeface="+mn-lt"/>
            </a:endParaRPr>
          </a:p>
          <a:p>
            <a:r>
              <a:rPr lang="en-US" dirty="0">
                <a:ea typeface="+mn-lt"/>
                <a:cs typeface="+mn-lt"/>
              </a:rPr>
              <a:t>Funnel gauges should not be mounted in a location of strong updrafts, such as on a rail just above the side of the ship or above the wheelhouse, where they will lose catch.</a:t>
            </a:r>
          </a:p>
          <a:p>
            <a:endParaRPr lang="en-US" dirty="0">
              <a:ea typeface="ＭＳ Ｐゴシック"/>
              <a:cs typeface="+mn-lt"/>
            </a:endParaRPr>
          </a:p>
          <a:p>
            <a:r>
              <a:rPr lang="en-US" dirty="0">
                <a:ea typeface="+mn-lt"/>
                <a:cs typeface="+mn-lt"/>
              </a:rPr>
              <a:t>Rain gauges located on the aft part of the ship may overestimate by catching water that has accumulated on the superstructure. </a:t>
            </a:r>
            <a:endParaRPr lang="en-US" dirty="0">
              <a:ea typeface="ＭＳ Ｐゴシック"/>
              <a:cs typeface="+mn-lt"/>
            </a:endParaRPr>
          </a:p>
        </p:txBody>
      </p:sp>
      <p:pic>
        <p:nvPicPr>
          <p:cNvPr id="4" name="Picture 4" descr="A picture containing outdoor, water, day&#10;&#10;Description automatically generated">
            <a:extLst>
              <a:ext uri="{FF2B5EF4-FFF2-40B4-BE49-F238E27FC236}">
                <a16:creationId xmlns:a16="http://schemas.microsoft.com/office/drawing/2014/main" id="{7D43AA0C-BD24-5FA1-385B-71112EBB1AA3}"/>
              </a:ext>
            </a:extLst>
          </p:cNvPr>
          <p:cNvPicPr>
            <a:picLocks noChangeAspect="1"/>
          </p:cNvPicPr>
          <p:nvPr/>
        </p:nvPicPr>
        <p:blipFill>
          <a:blip r:embed="rId3"/>
          <a:stretch>
            <a:fillRect/>
          </a:stretch>
        </p:blipFill>
        <p:spPr>
          <a:xfrm>
            <a:off x="6252453" y="1970393"/>
            <a:ext cx="2743200" cy="2795618"/>
          </a:xfrm>
          <a:prstGeom prst="rect">
            <a:avLst/>
          </a:prstGeom>
        </p:spPr>
      </p:pic>
    </p:spTree>
    <p:extLst>
      <p:ext uri="{BB962C8B-B14F-4D97-AF65-F5344CB8AC3E}">
        <p14:creationId xmlns:p14="http://schemas.microsoft.com/office/powerpoint/2010/main" val="203427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0445-DF1B-0267-B3CD-C3ACC81A8626}"/>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8A5EFB67-3B52-D92C-6883-76B767B3F287}"/>
              </a:ext>
            </a:extLst>
          </p:cNvPr>
          <p:cNvSpPr>
            <a:spLocks noGrp="1"/>
          </p:cNvSpPr>
          <p:nvPr>
            <p:ph idx="1"/>
          </p:nvPr>
        </p:nvSpPr>
        <p:spPr>
          <a:xfrm>
            <a:off x="89171" y="1197550"/>
            <a:ext cx="8953499" cy="4648200"/>
          </a:xfrm>
        </p:spPr>
        <p:txBody>
          <a:bodyPr/>
          <a:lstStyle/>
          <a:p>
            <a:pPr>
              <a:spcBef>
                <a:spcPct val="30000"/>
              </a:spcBef>
            </a:pPr>
            <a:r>
              <a:rPr lang="en-US" dirty="0">
                <a:ea typeface="+mn-lt"/>
                <a:cs typeface="+mn-lt"/>
              </a:rPr>
              <a:t>Sensor location and exposure will be a compromise between the scientifically “best” location for the sensor and the operational realities on board a vessel.</a:t>
            </a:r>
          </a:p>
          <a:p>
            <a:pPr>
              <a:spcBef>
                <a:spcPct val="30000"/>
              </a:spcBef>
            </a:pPr>
            <a:endParaRPr lang="en-US" dirty="0">
              <a:ea typeface="+mn-lt"/>
              <a:cs typeface="+mn-lt"/>
            </a:endParaRPr>
          </a:p>
          <a:p>
            <a:pPr>
              <a:spcBef>
                <a:spcPct val="30000"/>
              </a:spcBef>
            </a:pPr>
            <a:r>
              <a:rPr lang="en-US" dirty="0">
                <a:ea typeface="+mn-lt"/>
                <a:cs typeface="+mn-lt"/>
              </a:rPr>
              <a:t>Ideally, sensors should be exposed to the air before it flows over the bulk of the vessel’s decks and super structure, i.e. forward on the ship, ahead of the engine and air-conditioner exhausts, preferably high on a forward mast, high enough to be above spray when the ship pitches in heavy seas.</a:t>
            </a:r>
          </a:p>
          <a:p>
            <a:pPr>
              <a:spcBef>
                <a:spcPct val="30000"/>
              </a:spcBef>
            </a:pPr>
            <a:endParaRPr lang="en-US" dirty="0">
              <a:ea typeface="+mn-lt"/>
              <a:cs typeface="+mn-lt"/>
            </a:endParaRPr>
          </a:p>
          <a:p>
            <a:pPr>
              <a:spcBef>
                <a:spcPct val="30000"/>
              </a:spcBef>
            </a:pPr>
            <a:r>
              <a:rPr lang="en-US" dirty="0">
                <a:ea typeface="+mn-lt"/>
                <a:cs typeface="+mn-lt"/>
              </a:rPr>
              <a:t>Deploying redundant sensors can allow the selection of data from the sensor that is best exposed to the vessel-relative wind flow.</a:t>
            </a:r>
            <a:endParaRPr lang="en-US" dirty="0">
              <a:cs typeface="Arial"/>
            </a:endParaRPr>
          </a:p>
          <a:p>
            <a:pPr>
              <a:spcBef>
                <a:spcPts val="0"/>
              </a:spcBef>
              <a:spcAft>
                <a:spcPts val="0"/>
              </a:spcAft>
            </a:pPr>
            <a:endParaRPr lang="en-US" dirty="0">
              <a:cs typeface="Arial"/>
            </a:endParaRPr>
          </a:p>
          <a:p>
            <a:endParaRPr lang="en-US" dirty="0">
              <a:cs typeface="Arial"/>
            </a:endParaRPr>
          </a:p>
        </p:txBody>
      </p:sp>
    </p:spTree>
    <p:extLst>
      <p:ext uri="{BB962C8B-B14F-4D97-AF65-F5344CB8AC3E}">
        <p14:creationId xmlns:p14="http://schemas.microsoft.com/office/powerpoint/2010/main" val="324300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5093-32EF-76A4-F6D3-F8B6DE22C01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72A6626-BA1E-7C69-E99E-5A01D360BA81}"/>
              </a:ext>
            </a:extLst>
          </p:cNvPr>
          <p:cNvSpPr>
            <a:spLocks noGrp="1"/>
          </p:cNvSpPr>
          <p:nvPr>
            <p:ph idx="1"/>
          </p:nvPr>
        </p:nvSpPr>
        <p:spPr/>
        <p:txBody>
          <a:bodyPr/>
          <a:lstStyle/>
          <a:p>
            <a:r>
              <a:rPr lang="en-US" b="1" dirty="0">
                <a:ea typeface="+mn-lt"/>
                <a:cs typeface="+mn-lt"/>
              </a:rPr>
              <a:t>Location of the sensors is the most critical aspect for accurate measurement of meteorological variables.</a:t>
            </a:r>
            <a:endParaRPr lang="en-US" dirty="0">
              <a:ea typeface="ＭＳ Ｐゴシック"/>
              <a:cs typeface="+mn-lt"/>
            </a:endParaRPr>
          </a:p>
          <a:p>
            <a:endParaRPr lang="en-US" b="1" dirty="0">
              <a:ea typeface="+mn-lt"/>
              <a:cs typeface="+mn-lt"/>
            </a:endParaRPr>
          </a:p>
          <a:p>
            <a:r>
              <a:rPr lang="en-US" dirty="0">
                <a:ea typeface="+mn-lt"/>
                <a:cs typeface="+mn-lt"/>
              </a:rPr>
              <a:t>The difficulties of making these measurements aboard a ship include:</a:t>
            </a:r>
            <a:endParaRPr lang="en-US"/>
          </a:p>
          <a:p>
            <a:pPr lvl="1"/>
            <a:r>
              <a:rPr lang="en-US" dirty="0">
                <a:ea typeface="+mn-lt"/>
                <a:cs typeface="+mn-lt"/>
              </a:rPr>
              <a:t>alteration of airflow by the vessel structure prior to air reaching the sensor (known as flow distortion);</a:t>
            </a:r>
            <a:endParaRPr lang="en-US" dirty="0"/>
          </a:p>
          <a:p>
            <a:pPr lvl="1"/>
            <a:r>
              <a:rPr lang="en-US" dirty="0">
                <a:ea typeface="+mn-lt"/>
                <a:cs typeface="+mn-lt"/>
              </a:rPr>
              <a:t>exposure of the sensor to sea spray, salt contamination, and vessel exhaust;</a:t>
            </a:r>
            <a:endParaRPr lang="en-US" dirty="0">
              <a:cs typeface="Arial"/>
            </a:endParaRPr>
          </a:p>
          <a:p>
            <a:pPr lvl="1"/>
            <a:r>
              <a:rPr lang="en-US" dirty="0">
                <a:ea typeface="+mn-lt"/>
                <a:cs typeface="+mn-lt"/>
              </a:rPr>
              <a:t>vessel motion influencing collected data; and</a:t>
            </a:r>
            <a:endParaRPr lang="en-US" dirty="0"/>
          </a:p>
          <a:p>
            <a:pPr lvl="1"/>
            <a:r>
              <a:rPr lang="en-US" dirty="0">
                <a:cs typeface="Arial"/>
              </a:rPr>
              <a:t>maintaining hard to reach instruments while underway.</a:t>
            </a:r>
          </a:p>
          <a:p>
            <a:endParaRPr lang="en-US" dirty="0"/>
          </a:p>
        </p:txBody>
      </p:sp>
    </p:spTree>
    <p:extLst>
      <p:ext uri="{BB962C8B-B14F-4D97-AF65-F5344CB8AC3E}">
        <p14:creationId xmlns:p14="http://schemas.microsoft.com/office/powerpoint/2010/main" val="10343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samos">
            <a:extLst>
              <a:ext uri="{FF2B5EF4-FFF2-40B4-BE49-F238E27FC236}">
                <a16:creationId xmlns:a16="http://schemas.microsoft.com/office/drawing/2014/main" id="{4A46049E-7240-096A-D477-A6B80231697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6172200"/>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7B52F11-B6A7-F62F-E118-EF9EDBDBE083}"/>
              </a:ext>
            </a:extLst>
          </p:cNvPr>
          <p:cNvSpPr>
            <a:spLocks noGrp="1"/>
          </p:cNvSpPr>
          <p:nvPr>
            <p:ph type="title"/>
          </p:nvPr>
        </p:nvSpPr>
        <p:spPr/>
        <p:txBody>
          <a:bodyPr/>
          <a:lstStyle/>
          <a:p>
            <a:r>
              <a:rPr lang="en-US" altLang="en-US">
                <a:effectLst>
                  <a:outerShdw blurRad="38100" dist="38100" dir="2700000" algn="tl">
                    <a:srgbClr val="C0C0C0"/>
                  </a:outerShdw>
                </a:effectLst>
              </a:rPr>
              <a:t>Instrument Location</a:t>
            </a:r>
          </a:p>
        </p:txBody>
      </p:sp>
      <p:pic>
        <p:nvPicPr>
          <p:cNvPr id="14340" name="Content Placeholder 6" descr="instrument_location.jpg">
            <a:extLst>
              <a:ext uri="{FF2B5EF4-FFF2-40B4-BE49-F238E27FC236}">
                <a16:creationId xmlns:a16="http://schemas.microsoft.com/office/drawing/2014/main" id="{4A46942D-2B86-647F-CFD8-5B1B854FE68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9" b="188"/>
          <a:stretch/>
        </p:blipFill>
        <p:spPr>
          <a:xfrm>
            <a:off x="1475" y="80450"/>
            <a:ext cx="9144477" cy="6727151"/>
          </a:xfrm>
        </p:spPr>
      </p:pic>
      <p:sp>
        <p:nvSpPr>
          <p:cNvPr id="2" name="TextBox 1">
            <a:extLst>
              <a:ext uri="{FF2B5EF4-FFF2-40B4-BE49-F238E27FC236}">
                <a16:creationId xmlns:a16="http://schemas.microsoft.com/office/drawing/2014/main" id="{619CB30D-A1FC-0FDC-4499-9A0EC6209E6F}"/>
              </a:ext>
            </a:extLst>
          </p:cNvPr>
          <p:cNvSpPr txBox="1"/>
          <p:nvPr/>
        </p:nvSpPr>
        <p:spPr>
          <a:xfrm>
            <a:off x="384773" y="3446096"/>
            <a:ext cx="398352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dirty="0">
                <a:solidFill>
                  <a:srgbClr val="FF0000"/>
                </a:solidFill>
                <a:latin typeface="Arial"/>
                <a:ea typeface="ＭＳ Ｐゴシック"/>
              </a:rPr>
              <a:t>Air temperature</a:t>
            </a:r>
          </a:p>
          <a:p>
            <a:pPr marL="342900" indent="-342900">
              <a:buFont typeface="Arial"/>
              <a:buChar char="•"/>
            </a:pPr>
            <a:r>
              <a:rPr lang="en-US" dirty="0">
                <a:solidFill>
                  <a:srgbClr val="FF0000"/>
                </a:solidFill>
                <a:latin typeface="Arial"/>
                <a:ea typeface="ＭＳ Ｐゴシック"/>
              </a:rPr>
              <a:t>Humidity</a:t>
            </a:r>
          </a:p>
          <a:p>
            <a:pPr marL="342900" indent="-342900">
              <a:buFont typeface="Arial"/>
              <a:buChar char="•"/>
            </a:pPr>
            <a:r>
              <a:rPr lang="en-US" dirty="0">
                <a:solidFill>
                  <a:srgbClr val="FF0000"/>
                </a:solidFill>
                <a:latin typeface="Arial"/>
                <a:ea typeface="ＭＳ Ｐゴシック"/>
              </a:rPr>
              <a:t>Wind speed/direction</a:t>
            </a:r>
            <a:endParaRPr lang="en-US" dirty="0" err="1">
              <a:solidFill>
                <a:srgbClr val="FF0000"/>
              </a:solidFill>
            </a:endParaRPr>
          </a:p>
          <a:p>
            <a:pPr marL="342900" indent="-342900">
              <a:buFont typeface="Arial"/>
              <a:buChar char="•"/>
            </a:pPr>
            <a:r>
              <a:rPr lang="en-US" dirty="0">
                <a:solidFill>
                  <a:srgbClr val="FF0000"/>
                </a:solidFill>
                <a:latin typeface="Arial"/>
                <a:ea typeface="ＭＳ Ｐゴシック"/>
              </a:rPr>
              <a:t>Radiation</a:t>
            </a:r>
          </a:p>
          <a:p>
            <a:pPr marL="342900" indent="-342900">
              <a:buFont typeface="Arial"/>
              <a:buChar char="•"/>
            </a:pPr>
            <a:r>
              <a:rPr lang="en-US" dirty="0">
                <a:solidFill>
                  <a:srgbClr val="FF0000"/>
                </a:solidFill>
                <a:latin typeface="Arial"/>
                <a:ea typeface="ＭＳ Ｐゴシック"/>
              </a:rPr>
              <a:t>Rainfall</a:t>
            </a:r>
          </a:p>
        </p:txBody>
      </p:sp>
      <p:sp>
        <p:nvSpPr>
          <p:cNvPr id="6" name="TextBox 5">
            <a:extLst>
              <a:ext uri="{FF2B5EF4-FFF2-40B4-BE49-F238E27FC236}">
                <a16:creationId xmlns:a16="http://schemas.microsoft.com/office/drawing/2014/main" id="{639FDB1C-35BE-22EE-6ED4-BBA8575E2EEA}"/>
              </a:ext>
            </a:extLst>
          </p:cNvPr>
          <p:cNvSpPr txBox="1"/>
          <p:nvPr/>
        </p:nvSpPr>
        <p:spPr>
          <a:xfrm>
            <a:off x="243191" y="340468"/>
            <a:ext cx="34519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rPr>
              <a:t>Sensor Siting Locations</a:t>
            </a: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samos">
            <a:extLst>
              <a:ext uri="{FF2B5EF4-FFF2-40B4-BE49-F238E27FC236}">
                <a16:creationId xmlns:a16="http://schemas.microsoft.com/office/drawing/2014/main" id="{4A46049E-7240-096A-D477-A6B80231697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6172200"/>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7B52F11-B6A7-F62F-E118-EF9EDBDBE083}"/>
              </a:ext>
            </a:extLst>
          </p:cNvPr>
          <p:cNvSpPr>
            <a:spLocks noGrp="1"/>
          </p:cNvSpPr>
          <p:nvPr>
            <p:ph type="title"/>
          </p:nvPr>
        </p:nvSpPr>
        <p:spPr/>
        <p:txBody>
          <a:bodyPr/>
          <a:lstStyle/>
          <a:p>
            <a:r>
              <a:rPr lang="en-US" altLang="en-US">
                <a:effectLst>
                  <a:outerShdw blurRad="38100" dist="38100" dir="2700000" algn="tl">
                    <a:srgbClr val="C0C0C0"/>
                  </a:outerShdw>
                </a:effectLst>
              </a:rPr>
              <a:t>Instrument Location</a:t>
            </a:r>
          </a:p>
        </p:txBody>
      </p:sp>
      <p:pic>
        <p:nvPicPr>
          <p:cNvPr id="14340" name="Content Placeholder 6" descr="instrument_location.jpg">
            <a:extLst>
              <a:ext uri="{FF2B5EF4-FFF2-40B4-BE49-F238E27FC236}">
                <a16:creationId xmlns:a16="http://schemas.microsoft.com/office/drawing/2014/main" id="{4A46942D-2B86-647F-CFD8-5B1B854FE68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9" b="188"/>
          <a:stretch/>
        </p:blipFill>
        <p:spPr>
          <a:xfrm>
            <a:off x="1475" y="80450"/>
            <a:ext cx="9144477" cy="6727151"/>
          </a:xfrm>
        </p:spPr>
      </p:pic>
      <p:sp>
        <p:nvSpPr>
          <p:cNvPr id="2" name="TextBox 1">
            <a:extLst>
              <a:ext uri="{FF2B5EF4-FFF2-40B4-BE49-F238E27FC236}">
                <a16:creationId xmlns:a16="http://schemas.microsoft.com/office/drawing/2014/main" id="{619CB30D-A1FC-0FDC-4499-9A0EC6209E6F}"/>
              </a:ext>
            </a:extLst>
          </p:cNvPr>
          <p:cNvSpPr txBox="1"/>
          <p:nvPr/>
        </p:nvSpPr>
        <p:spPr>
          <a:xfrm>
            <a:off x="384772" y="369723"/>
            <a:ext cx="39835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rPr>
              <a:t>Air Temperature</a:t>
            </a:r>
          </a:p>
        </p:txBody>
      </p:sp>
      <p:pic>
        <p:nvPicPr>
          <p:cNvPr id="3" name="Picture 5" descr="A picture containing metalware&#10;&#10;Description automatically generated">
            <a:extLst>
              <a:ext uri="{FF2B5EF4-FFF2-40B4-BE49-F238E27FC236}">
                <a16:creationId xmlns:a16="http://schemas.microsoft.com/office/drawing/2014/main" id="{AF2760DC-F00B-194A-CFE4-D27199A862A7}"/>
              </a:ext>
            </a:extLst>
          </p:cNvPr>
          <p:cNvPicPr>
            <a:picLocks noChangeAspect="1"/>
          </p:cNvPicPr>
          <p:nvPr/>
        </p:nvPicPr>
        <p:blipFill>
          <a:blip r:embed="rId5"/>
          <a:stretch>
            <a:fillRect/>
          </a:stretch>
        </p:blipFill>
        <p:spPr>
          <a:xfrm>
            <a:off x="378873" y="3427075"/>
            <a:ext cx="1552575" cy="1876425"/>
          </a:xfrm>
          <a:prstGeom prst="rect">
            <a:avLst/>
          </a:prstGeom>
        </p:spPr>
      </p:pic>
    </p:spTree>
    <p:extLst>
      <p:ext uri="{BB962C8B-B14F-4D97-AF65-F5344CB8AC3E}">
        <p14:creationId xmlns:p14="http://schemas.microsoft.com/office/powerpoint/2010/main" val="411744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D0BA-0815-3D78-12C7-E8EB88F7275F}"/>
              </a:ext>
            </a:extLst>
          </p:cNvPr>
          <p:cNvSpPr>
            <a:spLocks noGrp="1"/>
          </p:cNvSpPr>
          <p:nvPr>
            <p:ph type="title"/>
          </p:nvPr>
        </p:nvSpPr>
        <p:spPr/>
        <p:txBody>
          <a:bodyPr/>
          <a:lstStyle/>
          <a:p>
            <a:r>
              <a:rPr lang="en-US" dirty="0"/>
              <a:t>Air Temperature Sensor</a:t>
            </a:r>
          </a:p>
        </p:txBody>
      </p:sp>
      <p:sp>
        <p:nvSpPr>
          <p:cNvPr id="3" name="Content Placeholder 2">
            <a:extLst>
              <a:ext uri="{FF2B5EF4-FFF2-40B4-BE49-F238E27FC236}">
                <a16:creationId xmlns:a16="http://schemas.microsoft.com/office/drawing/2014/main" id="{957258C7-BBCC-3E86-768A-9E676C4F94EB}"/>
              </a:ext>
            </a:extLst>
          </p:cNvPr>
          <p:cNvSpPr>
            <a:spLocks noGrp="1"/>
          </p:cNvSpPr>
          <p:nvPr>
            <p:ph idx="1"/>
          </p:nvPr>
        </p:nvSpPr>
        <p:spPr>
          <a:xfrm>
            <a:off x="381000" y="1197550"/>
            <a:ext cx="4345022" cy="4648200"/>
          </a:xfrm>
        </p:spPr>
        <p:txBody>
          <a:bodyPr/>
          <a:lstStyle/>
          <a:p>
            <a:r>
              <a:rPr lang="en-US" dirty="0"/>
              <a:t>Mounted as far forward as possible to avoid heat contamination from the ship.</a:t>
            </a:r>
          </a:p>
          <a:p>
            <a:endParaRPr lang="en-US" dirty="0"/>
          </a:p>
          <a:p>
            <a:r>
              <a:rPr lang="en-US" dirty="0"/>
              <a:t>Having duplicate sensors to port and starboard provides better data recovery.</a:t>
            </a:r>
          </a:p>
          <a:p>
            <a:endParaRPr lang="en-US" dirty="0"/>
          </a:p>
          <a:p>
            <a:r>
              <a:rPr lang="en-US" dirty="0"/>
              <a:t>Sensor should be shielded and ventilated.</a:t>
            </a:r>
          </a:p>
          <a:p>
            <a:endParaRPr lang="en-US" dirty="0"/>
          </a:p>
          <a:p>
            <a:r>
              <a:rPr lang="en-US" dirty="0"/>
              <a:t>Must avoid sea spray being drawn into the air inlet.</a:t>
            </a:r>
          </a:p>
        </p:txBody>
      </p:sp>
      <p:pic>
        <p:nvPicPr>
          <p:cNvPr id="4" name="Picture 4" descr="Diagram&#10;&#10;Description automatically generated">
            <a:extLst>
              <a:ext uri="{FF2B5EF4-FFF2-40B4-BE49-F238E27FC236}">
                <a16:creationId xmlns:a16="http://schemas.microsoft.com/office/drawing/2014/main" id="{CE3FEBFE-62F3-9903-AA6C-1F3BBDEBEEFA}"/>
              </a:ext>
            </a:extLst>
          </p:cNvPr>
          <p:cNvPicPr>
            <a:picLocks noChangeAspect="1"/>
          </p:cNvPicPr>
          <p:nvPr/>
        </p:nvPicPr>
        <p:blipFill>
          <a:blip r:embed="rId3"/>
          <a:stretch>
            <a:fillRect/>
          </a:stretch>
        </p:blipFill>
        <p:spPr>
          <a:xfrm>
            <a:off x="4574432" y="1715767"/>
            <a:ext cx="4141551" cy="3523742"/>
          </a:xfrm>
          <a:prstGeom prst="rect">
            <a:avLst/>
          </a:prstGeom>
        </p:spPr>
      </p:pic>
    </p:spTree>
    <p:extLst>
      <p:ext uri="{BB962C8B-B14F-4D97-AF65-F5344CB8AC3E}">
        <p14:creationId xmlns:p14="http://schemas.microsoft.com/office/powerpoint/2010/main" val="122314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samos">
            <a:extLst>
              <a:ext uri="{FF2B5EF4-FFF2-40B4-BE49-F238E27FC236}">
                <a16:creationId xmlns:a16="http://schemas.microsoft.com/office/drawing/2014/main" id="{4A46049E-7240-096A-D477-A6B80231697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6172200"/>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7B52F11-B6A7-F62F-E118-EF9EDBDBE083}"/>
              </a:ext>
            </a:extLst>
          </p:cNvPr>
          <p:cNvSpPr>
            <a:spLocks noGrp="1"/>
          </p:cNvSpPr>
          <p:nvPr>
            <p:ph type="title"/>
          </p:nvPr>
        </p:nvSpPr>
        <p:spPr/>
        <p:txBody>
          <a:bodyPr/>
          <a:lstStyle/>
          <a:p>
            <a:r>
              <a:rPr lang="en-US" altLang="en-US">
                <a:effectLst>
                  <a:outerShdw blurRad="38100" dist="38100" dir="2700000" algn="tl">
                    <a:srgbClr val="C0C0C0"/>
                  </a:outerShdw>
                </a:effectLst>
              </a:rPr>
              <a:t>Instrument Location</a:t>
            </a:r>
          </a:p>
        </p:txBody>
      </p:sp>
      <p:pic>
        <p:nvPicPr>
          <p:cNvPr id="14340" name="Content Placeholder 6" descr="instrument_location.jpg">
            <a:extLst>
              <a:ext uri="{FF2B5EF4-FFF2-40B4-BE49-F238E27FC236}">
                <a16:creationId xmlns:a16="http://schemas.microsoft.com/office/drawing/2014/main" id="{4A46942D-2B86-647F-CFD8-5B1B854FE68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9" b="188"/>
          <a:stretch/>
        </p:blipFill>
        <p:spPr>
          <a:xfrm>
            <a:off x="1475" y="80450"/>
            <a:ext cx="9144477" cy="6727151"/>
          </a:xfrm>
        </p:spPr>
      </p:pic>
      <p:sp>
        <p:nvSpPr>
          <p:cNvPr id="2" name="TextBox 1">
            <a:extLst>
              <a:ext uri="{FF2B5EF4-FFF2-40B4-BE49-F238E27FC236}">
                <a16:creationId xmlns:a16="http://schemas.microsoft.com/office/drawing/2014/main" id="{619CB30D-A1FC-0FDC-4499-9A0EC6209E6F}"/>
              </a:ext>
            </a:extLst>
          </p:cNvPr>
          <p:cNvSpPr txBox="1"/>
          <p:nvPr/>
        </p:nvSpPr>
        <p:spPr>
          <a:xfrm>
            <a:off x="384772" y="369723"/>
            <a:ext cx="39835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rPr>
              <a:t>Humidity</a:t>
            </a:r>
            <a:endParaRPr lang="en-US" dirty="0"/>
          </a:p>
        </p:txBody>
      </p:sp>
      <p:pic>
        <p:nvPicPr>
          <p:cNvPr id="3" name="Picture 3" descr="A picture containing metalware&#10;&#10;Description automatically generated">
            <a:extLst>
              <a:ext uri="{FF2B5EF4-FFF2-40B4-BE49-F238E27FC236}">
                <a16:creationId xmlns:a16="http://schemas.microsoft.com/office/drawing/2014/main" id="{60C7CA2B-9F10-D662-5D28-CDA6BCECF9F6}"/>
              </a:ext>
            </a:extLst>
          </p:cNvPr>
          <p:cNvPicPr>
            <a:picLocks noChangeAspect="1"/>
          </p:cNvPicPr>
          <p:nvPr/>
        </p:nvPicPr>
        <p:blipFill>
          <a:blip r:embed="rId5"/>
          <a:stretch>
            <a:fillRect/>
          </a:stretch>
        </p:blipFill>
        <p:spPr>
          <a:xfrm>
            <a:off x="378873" y="3439235"/>
            <a:ext cx="1552575" cy="1876425"/>
          </a:xfrm>
          <a:prstGeom prst="rect">
            <a:avLst/>
          </a:prstGeom>
        </p:spPr>
      </p:pic>
    </p:spTree>
    <p:extLst>
      <p:ext uri="{BB962C8B-B14F-4D97-AF65-F5344CB8AC3E}">
        <p14:creationId xmlns:p14="http://schemas.microsoft.com/office/powerpoint/2010/main" val="226549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D0BA-0815-3D78-12C7-E8EB88F7275F}"/>
              </a:ext>
            </a:extLst>
          </p:cNvPr>
          <p:cNvSpPr>
            <a:spLocks noGrp="1"/>
          </p:cNvSpPr>
          <p:nvPr>
            <p:ph type="title"/>
          </p:nvPr>
        </p:nvSpPr>
        <p:spPr/>
        <p:txBody>
          <a:bodyPr/>
          <a:lstStyle/>
          <a:p>
            <a:r>
              <a:rPr lang="en-US" dirty="0"/>
              <a:t>Humidity Sensor</a:t>
            </a:r>
          </a:p>
        </p:txBody>
      </p:sp>
      <p:sp>
        <p:nvSpPr>
          <p:cNvPr id="3" name="Content Placeholder 2">
            <a:extLst>
              <a:ext uri="{FF2B5EF4-FFF2-40B4-BE49-F238E27FC236}">
                <a16:creationId xmlns:a16="http://schemas.microsoft.com/office/drawing/2014/main" id="{957258C7-BBCC-3E86-768A-9E676C4F94EB}"/>
              </a:ext>
            </a:extLst>
          </p:cNvPr>
          <p:cNvSpPr>
            <a:spLocks noGrp="1"/>
          </p:cNvSpPr>
          <p:nvPr>
            <p:ph idx="1"/>
          </p:nvPr>
        </p:nvSpPr>
        <p:spPr>
          <a:xfrm>
            <a:off x="381000" y="1246188"/>
            <a:ext cx="6241915" cy="4648200"/>
          </a:xfrm>
        </p:spPr>
        <p:txBody>
          <a:bodyPr/>
          <a:lstStyle/>
          <a:p>
            <a:r>
              <a:rPr lang="en-US" dirty="0"/>
              <a:t>Not affected much by wind and temperature distortion of the ship.</a:t>
            </a:r>
          </a:p>
          <a:p>
            <a:endParaRPr lang="en-US" dirty="0"/>
          </a:p>
          <a:p>
            <a:r>
              <a:rPr lang="en-US" dirty="0"/>
              <a:t>However, air temperature surrounding humidity sensor must be recorded, and the two measurements are usually made in the same package.</a:t>
            </a:r>
          </a:p>
          <a:p>
            <a:endParaRPr lang="en-US" dirty="0"/>
          </a:p>
          <a:p>
            <a:r>
              <a:rPr lang="en-US" dirty="0"/>
              <a:t>Therefore, the more stringent exposure requirements of the temperature sensor ensure that the humidity sensor is also well exposed.</a:t>
            </a:r>
          </a:p>
        </p:txBody>
      </p:sp>
      <p:pic>
        <p:nvPicPr>
          <p:cNvPr id="5" name="Picture 3" descr="A picture containing metalware&#10;&#10;Description automatically generated">
            <a:extLst>
              <a:ext uri="{FF2B5EF4-FFF2-40B4-BE49-F238E27FC236}">
                <a16:creationId xmlns:a16="http://schemas.microsoft.com/office/drawing/2014/main" id="{0FCF51FF-C8E7-DDC0-E47D-E5C3184273DB}"/>
              </a:ext>
            </a:extLst>
          </p:cNvPr>
          <p:cNvPicPr>
            <a:picLocks noChangeAspect="1"/>
          </p:cNvPicPr>
          <p:nvPr/>
        </p:nvPicPr>
        <p:blipFill>
          <a:blip r:embed="rId3"/>
          <a:stretch>
            <a:fillRect/>
          </a:stretch>
        </p:blipFill>
        <p:spPr>
          <a:xfrm>
            <a:off x="6555937" y="2186799"/>
            <a:ext cx="2087596" cy="2484403"/>
          </a:xfrm>
          <a:prstGeom prst="rect">
            <a:avLst/>
          </a:prstGeom>
        </p:spPr>
      </p:pic>
    </p:spTree>
    <p:extLst>
      <p:ext uri="{BB962C8B-B14F-4D97-AF65-F5344CB8AC3E}">
        <p14:creationId xmlns:p14="http://schemas.microsoft.com/office/powerpoint/2010/main" val="429139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samos">
            <a:extLst>
              <a:ext uri="{FF2B5EF4-FFF2-40B4-BE49-F238E27FC236}">
                <a16:creationId xmlns:a16="http://schemas.microsoft.com/office/drawing/2014/main" id="{4A46049E-7240-096A-D477-A6B802316973}"/>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6172200"/>
            <a:ext cx="457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a:extLst>
              <a:ext uri="{FF2B5EF4-FFF2-40B4-BE49-F238E27FC236}">
                <a16:creationId xmlns:a16="http://schemas.microsoft.com/office/drawing/2014/main" id="{37B52F11-B6A7-F62F-E118-EF9EDBDBE083}"/>
              </a:ext>
            </a:extLst>
          </p:cNvPr>
          <p:cNvSpPr>
            <a:spLocks noGrp="1"/>
          </p:cNvSpPr>
          <p:nvPr>
            <p:ph type="title"/>
          </p:nvPr>
        </p:nvSpPr>
        <p:spPr/>
        <p:txBody>
          <a:bodyPr/>
          <a:lstStyle/>
          <a:p>
            <a:r>
              <a:rPr lang="en-US" altLang="en-US">
                <a:effectLst>
                  <a:outerShdw blurRad="38100" dist="38100" dir="2700000" algn="tl">
                    <a:srgbClr val="C0C0C0"/>
                  </a:outerShdw>
                </a:effectLst>
              </a:rPr>
              <a:t>Instrument Location</a:t>
            </a:r>
          </a:p>
        </p:txBody>
      </p:sp>
      <p:pic>
        <p:nvPicPr>
          <p:cNvPr id="14340" name="Content Placeholder 6" descr="instrument_location.jpg">
            <a:extLst>
              <a:ext uri="{FF2B5EF4-FFF2-40B4-BE49-F238E27FC236}">
                <a16:creationId xmlns:a16="http://schemas.microsoft.com/office/drawing/2014/main" id="{4A46942D-2B86-647F-CFD8-5B1B854FE68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39" b="188"/>
          <a:stretch/>
        </p:blipFill>
        <p:spPr>
          <a:xfrm>
            <a:off x="1475" y="80450"/>
            <a:ext cx="9144477" cy="6727151"/>
          </a:xfrm>
        </p:spPr>
      </p:pic>
      <p:sp>
        <p:nvSpPr>
          <p:cNvPr id="2" name="TextBox 1">
            <a:extLst>
              <a:ext uri="{FF2B5EF4-FFF2-40B4-BE49-F238E27FC236}">
                <a16:creationId xmlns:a16="http://schemas.microsoft.com/office/drawing/2014/main" id="{619CB30D-A1FC-0FDC-4499-9A0EC6209E6F}"/>
              </a:ext>
            </a:extLst>
          </p:cNvPr>
          <p:cNvSpPr txBox="1"/>
          <p:nvPr/>
        </p:nvSpPr>
        <p:spPr>
          <a:xfrm>
            <a:off x="384772" y="369723"/>
            <a:ext cx="39835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latin typeface="Arial"/>
                <a:ea typeface="ＭＳ Ｐゴシック"/>
              </a:rPr>
              <a:t>Wind speed/direction</a:t>
            </a:r>
            <a:endParaRPr lang="en-US" dirty="0"/>
          </a:p>
        </p:txBody>
      </p:sp>
      <p:pic>
        <p:nvPicPr>
          <p:cNvPr id="4" name="Picture 4" descr="A picture containing outdoor object&#10;&#10;Description automatically generated">
            <a:extLst>
              <a:ext uri="{FF2B5EF4-FFF2-40B4-BE49-F238E27FC236}">
                <a16:creationId xmlns:a16="http://schemas.microsoft.com/office/drawing/2014/main" id="{D5A6A66A-E452-66D1-26DC-AE438396D09A}"/>
              </a:ext>
            </a:extLst>
          </p:cNvPr>
          <p:cNvPicPr>
            <a:picLocks noChangeAspect="1"/>
          </p:cNvPicPr>
          <p:nvPr/>
        </p:nvPicPr>
        <p:blipFill>
          <a:blip r:embed="rId5"/>
          <a:stretch>
            <a:fillRect/>
          </a:stretch>
        </p:blipFill>
        <p:spPr>
          <a:xfrm>
            <a:off x="221913" y="3289165"/>
            <a:ext cx="1598984" cy="1921212"/>
          </a:xfrm>
          <a:prstGeom prst="rect">
            <a:avLst/>
          </a:prstGeom>
        </p:spPr>
      </p:pic>
      <p:pic>
        <p:nvPicPr>
          <p:cNvPr id="7" name="Picture 5" descr="Diagram&#10;&#10;Description automatically generated">
            <a:extLst>
              <a:ext uri="{FF2B5EF4-FFF2-40B4-BE49-F238E27FC236}">
                <a16:creationId xmlns:a16="http://schemas.microsoft.com/office/drawing/2014/main" id="{96ED382B-3238-50C3-8F92-E60B25F373D3}"/>
              </a:ext>
            </a:extLst>
          </p:cNvPr>
          <p:cNvPicPr>
            <a:picLocks noChangeAspect="1"/>
          </p:cNvPicPr>
          <p:nvPr/>
        </p:nvPicPr>
        <p:blipFill>
          <a:blip r:embed="rId6"/>
          <a:stretch>
            <a:fillRect/>
          </a:stretch>
        </p:blipFill>
        <p:spPr>
          <a:xfrm>
            <a:off x="2079388" y="3384415"/>
            <a:ext cx="595617" cy="1718554"/>
          </a:xfrm>
          <a:prstGeom prst="rect">
            <a:avLst/>
          </a:prstGeom>
        </p:spPr>
      </p:pic>
    </p:spTree>
    <p:extLst>
      <p:ext uri="{BB962C8B-B14F-4D97-AF65-F5344CB8AC3E}">
        <p14:creationId xmlns:p14="http://schemas.microsoft.com/office/powerpoint/2010/main" val="114319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D0BA-0815-3D78-12C7-E8EB88F7275F}"/>
              </a:ext>
            </a:extLst>
          </p:cNvPr>
          <p:cNvSpPr>
            <a:spLocks noGrp="1"/>
          </p:cNvSpPr>
          <p:nvPr>
            <p:ph type="title"/>
          </p:nvPr>
        </p:nvSpPr>
        <p:spPr/>
        <p:txBody>
          <a:bodyPr/>
          <a:lstStyle/>
          <a:p>
            <a:r>
              <a:rPr lang="en-US" dirty="0"/>
              <a:t>Wind Speed and Direction Sensor</a:t>
            </a:r>
          </a:p>
        </p:txBody>
      </p:sp>
      <p:sp>
        <p:nvSpPr>
          <p:cNvPr id="3" name="Content Placeholder 2">
            <a:extLst>
              <a:ext uri="{FF2B5EF4-FFF2-40B4-BE49-F238E27FC236}">
                <a16:creationId xmlns:a16="http://schemas.microsoft.com/office/drawing/2014/main" id="{957258C7-BBCC-3E86-768A-9E676C4F94EB}"/>
              </a:ext>
            </a:extLst>
          </p:cNvPr>
          <p:cNvSpPr>
            <a:spLocks noGrp="1"/>
          </p:cNvSpPr>
          <p:nvPr>
            <p:ph idx="1"/>
          </p:nvPr>
        </p:nvSpPr>
        <p:spPr>
          <a:xfrm>
            <a:off x="186447" y="1246188"/>
            <a:ext cx="7591628" cy="4648200"/>
          </a:xfrm>
        </p:spPr>
        <p:txBody>
          <a:bodyPr/>
          <a:lstStyle/>
          <a:p>
            <a:r>
              <a:rPr lang="en-US" dirty="0"/>
              <a:t>Should have no obstruction upwind.</a:t>
            </a:r>
          </a:p>
          <a:p>
            <a:endParaRPr lang="en-US" dirty="0"/>
          </a:p>
          <a:p>
            <a:r>
              <a:rPr lang="en-US" dirty="0"/>
              <a:t>A single speed/direction sensor can be mounted on a forward-facing arm from a foremast or high on the mainmast.</a:t>
            </a:r>
          </a:p>
          <a:p>
            <a:endParaRPr lang="en-US" dirty="0"/>
          </a:p>
          <a:p>
            <a:r>
              <a:rPr lang="en-US" dirty="0">
                <a:ea typeface="+mn-lt"/>
                <a:cs typeface="+mn-lt"/>
              </a:rPr>
              <a:t>With only one set of instruments, there will always be a sector astern over which the relative wind will be in error.</a:t>
            </a:r>
          </a:p>
          <a:p>
            <a:endParaRPr lang="en-US" dirty="0">
              <a:ea typeface="+mn-lt"/>
              <a:cs typeface="+mn-lt"/>
            </a:endParaRPr>
          </a:p>
          <a:p>
            <a:pPr>
              <a:spcBef>
                <a:spcPct val="30000"/>
              </a:spcBef>
            </a:pPr>
            <a:r>
              <a:rPr lang="en-US" dirty="0">
                <a:ea typeface="+mn-lt"/>
                <a:cs typeface="+mn-lt"/>
              </a:rPr>
              <a:t>If two wind sets are available, it is good practice to mount one on each side of the ship and give preference to whichever has the best exposure to the relative wind.</a:t>
            </a:r>
          </a:p>
        </p:txBody>
      </p:sp>
      <p:pic>
        <p:nvPicPr>
          <p:cNvPr id="4" name="Picture 4" descr="A picture containing outdoor object&#10;&#10;Description automatically generated">
            <a:extLst>
              <a:ext uri="{FF2B5EF4-FFF2-40B4-BE49-F238E27FC236}">
                <a16:creationId xmlns:a16="http://schemas.microsoft.com/office/drawing/2014/main" id="{C6F1E2F4-C18A-C99F-610D-C00D52394E3B}"/>
              </a:ext>
            </a:extLst>
          </p:cNvPr>
          <p:cNvPicPr>
            <a:picLocks noChangeAspect="1"/>
          </p:cNvPicPr>
          <p:nvPr/>
        </p:nvPicPr>
        <p:blipFill>
          <a:blip r:embed="rId3"/>
          <a:stretch>
            <a:fillRect/>
          </a:stretch>
        </p:blipFill>
        <p:spPr>
          <a:xfrm>
            <a:off x="7383902" y="1234197"/>
            <a:ext cx="1598984" cy="1921212"/>
          </a:xfrm>
          <a:prstGeom prst="rect">
            <a:avLst/>
          </a:prstGeom>
        </p:spPr>
      </p:pic>
      <p:pic>
        <p:nvPicPr>
          <p:cNvPr id="5" name="Picture 5">
            <a:extLst>
              <a:ext uri="{FF2B5EF4-FFF2-40B4-BE49-F238E27FC236}">
                <a16:creationId xmlns:a16="http://schemas.microsoft.com/office/drawing/2014/main" id="{1C5BF482-4C7B-9D25-B668-14A5EA28F8AE}"/>
              </a:ext>
            </a:extLst>
          </p:cNvPr>
          <p:cNvPicPr>
            <a:picLocks noChangeAspect="1"/>
          </p:cNvPicPr>
          <p:nvPr/>
        </p:nvPicPr>
        <p:blipFill>
          <a:blip r:embed="rId4"/>
          <a:stretch>
            <a:fillRect/>
          </a:stretch>
        </p:blipFill>
        <p:spPr>
          <a:xfrm>
            <a:off x="7782229" y="3299298"/>
            <a:ext cx="923925" cy="2667000"/>
          </a:xfrm>
          <a:prstGeom prst="rect">
            <a:avLst/>
          </a:prstGeom>
        </p:spPr>
      </p:pic>
    </p:spTree>
    <p:extLst>
      <p:ext uri="{BB962C8B-B14F-4D97-AF65-F5344CB8AC3E}">
        <p14:creationId xmlns:p14="http://schemas.microsoft.com/office/powerpoint/2010/main" val="9808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TotalTime>
  <Words>2</Words>
  <Application>Microsoft Office PowerPoint</Application>
  <PresentationFormat>On-screen Show (4:3)</PresentationFormat>
  <Paragraphs>1</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 Presentation</vt:lpstr>
      <vt:lpstr>Sensor Siting and Exposure</vt:lpstr>
      <vt:lpstr>Introduction</vt:lpstr>
      <vt:lpstr>Instrument Location</vt:lpstr>
      <vt:lpstr>Instrument Location</vt:lpstr>
      <vt:lpstr>Air Temperature Sensor</vt:lpstr>
      <vt:lpstr>Instrument Location</vt:lpstr>
      <vt:lpstr>Humidity Sensor</vt:lpstr>
      <vt:lpstr>Instrument Location</vt:lpstr>
      <vt:lpstr>Wind Speed and Direction Sensor</vt:lpstr>
      <vt:lpstr>Flow Distortion</vt:lpstr>
      <vt:lpstr>Forwemast and Mainmast</vt:lpstr>
      <vt:lpstr>Instrument Location</vt:lpstr>
      <vt:lpstr>Radiation Sensor</vt:lpstr>
      <vt:lpstr>Instrument Location</vt:lpstr>
      <vt:lpstr>Rainfall</vt:lpstr>
      <vt:lpstr>Rainfall Sensor</vt:lpstr>
      <vt:lpstr>Takeaways</vt:lpstr>
    </vt:vector>
  </TitlesOfParts>
  <Company>COAPS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Shawn Smith</cp:lastModifiedBy>
  <cp:revision>484</cp:revision>
  <dcterms:modified xsi:type="dcterms:W3CDTF">2022-10-31T02:51:23Z</dcterms:modified>
</cp:coreProperties>
</file>