
<file path=[Content_Types].xml><?xml version="1.0" encoding="utf-8"?>
<Types xmlns="http://schemas.openxmlformats.org/package/2006/content-types">
  <Default ContentType="image/jpeg" Extension="jpg"/>
  <Default ContentType="application/vnd.openxmlformats-officedocument.vmlDrawing" Extension="vml"/>
  <Default ContentType="application/vnd.openxmlformats-officedocument.oleObject" Extension="bin"/>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oleObject" PartName="/ppt/embeddings/oleObject1.bin"/>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http://customooxmlschemas.google.com/">
      <go:slidesCustomData xmlns:go="http://customooxmlschemas.google.com/" r:id="rId33" roundtripDataSignature="AMtx7mhcGJllEcrXBxWUbUWbuDZjjC7YS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customschemas.google.com/relationships/presentationmetadata" Target="metadata"/><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2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2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2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2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2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2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2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24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6200" y="0"/>
            <a:ext cx="2971800" cy="4572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2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2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2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2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2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2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2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24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 name="Google Shape;6;n"/>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360"/>
              </a:spcBef>
              <a:spcAft>
                <a:spcPts val="0"/>
              </a:spcAft>
              <a:buSzPts val="1400"/>
              <a:buNone/>
              <a:defRPr b="0" i="0" sz="1200" u="none" cap="none" strike="noStrike">
                <a:solidFill>
                  <a:schemeClr val="dk1"/>
                </a:solidFill>
                <a:latin typeface="Arial"/>
                <a:ea typeface="Arial"/>
                <a:cs typeface="Arial"/>
                <a:sym typeface="Arial"/>
              </a:defRPr>
            </a:lvl1pPr>
            <a:lvl2pPr indent="-228600" lvl="1" marL="914400" marR="0" rtl="0" algn="l">
              <a:spcBef>
                <a:spcPts val="360"/>
              </a:spcBef>
              <a:spcAft>
                <a:spcPts val="0"/>
              </a:spcAft>
              <a:buSzPts val="1400"/>
              <a:buNone/>
              <a:defRPr b="0" i="0" sz="1200" u="none" cap="none" strike="noStrike">
                <a:solidFill>
                  <a:schemeClr val="dk1"/>
                </a:solidFill>
                <a:latin typeface="Arial"/>
                <a:ea typeface="Arial"/>
                <a:cs typeface="Arial"/>
                <a:sym typeface="Arial"/>
              </a:defRPr>
            </a:lvl2pPr>
            <a:lvl3pPr indent="-228600" lvl="2" marL="1371600" marR="0" rtl="0" algn="l">
              <a:spcBef>
                <a:spcPts val="360"/>
              </a:spcBef>
              <a:spcAft>
                <a:spcPts val="0"/>
              </a:spcAft>
              <a:buSzPts val="1400"/>
              <a:buNone/>
              <a:defRPr b="0" i="0" sz="1200" u="none" cap="none" strike="noStrike">
                <a:solidFill>
                  <a:schemeClr val="dk1"/>
                </a:solidFill>
                <a:latin typeface="Arial"/>
                <a:ea typeface="Arial"/>
                <a:cs typeface="Arial"/>
                <a:sym typeface="Arial"/>
              </a:defRPr>
            </a:lvl3pPr>
            <a:lvl4pPr indent="-228600" lvl="3" marL="1828800" marR="0" rtl="0" algn="l">
              <a:spcBef>
                <a:spcPts val="360"/>
              </a:spcBef>
              <a:spcAft>
                <a:spcPts val="0"/>
              </a:spcAft>
              <a:buSzPts val="1400"/>
              <a:buNone/>
              <a:defRPr b="0" i="0" sz="1200" u="none" cap="none" strike="noStrike">
                <a:solidFill>
                  <a:schemeClr val="dk1"/>
                </a:solidFill>
                <a:latin typeface="Arial"/>
                <a:ea typeface="Arial"/>
                <a:cs typeface="Arial"/>
                <a:sym typeface="Arial"/>
              </a:defRPr>
            </a:lvl4pPr>
            <a:lvl5pPr indent="-228600" lvl="4" marL="2286000" marR="0" rtl="0" algn="l">
              <a:spcBef>
                <a:spcPts val="360"/>
              </a:spcBef>
              <a:spcAft>
                <a:spcPts val="0"/>
              </a:spcAft>
              <a:buSzPts val="1400"/>
              <a:buNone/>
              <a:defRPr b="0" i="0" sz="1200" u="none" cap="none" strike="noStrike">
                <a:solidFill>
                  <a:schemeClr val="dk1"/>
                </a:solidFill>
                <a:latin typeface="Arial"/>
                <a:ea typeface="Arial"/>
                <a:cs typeface="Arial"/>
                <a:sym typeface="Arial"/>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6800"/>
            <a:ext cx="2971800" cy="4572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2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2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2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2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2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2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2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24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57" name="Google Shape;57;p1: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228600" lvl="0" marL="228600" rtl="0" algn="l">
              <a:spcBef>
                <a:spcPts val="360"/>
              </a:spcBef>
              <a:spcAft>
                <a:spcPts val="0"/>
              </a:spcAft>
              <a:buNone/>
            </a:pPr>
            <a:r>
              <a:t/>
            </a:r>
            <a:endParaRPr/>
          </a:p>
          <a:p>
            <a:pPr indent="-228600" lvl="0" marL="228600" rtl="0" algn="l">
              <a:spcBef>
                <a:spcPts val="360"/>
              </a:spcBef>
              <a:spcAft>
                <a:spcPts val="0"/>
              </a:spcAft>
              <a:buNone/>
            </a:pPr>
            <a:r>
              <a:t/>
            </a:r>
            <a:endParaRPr/>
          </a:p>
          <a:p>
            <a:pPr indent="-228600" lvl="0" marL="228600" rtl="0" algn="l">
              <a:spcBef>
                <a:spcPts val="360"/>
              </a:spcBef>
              <a:spcAft>
                <a:spcPts val="0"/>
              </a:spcAft>
              <a:buNone/>
            </a:pPr>
            <a:r>
              <a:t/>
            </a:r>
            <a:endParaRPr/>
          </a:p>
          <a:p>
            <a:pPr indent="-152400" lvl="0" marL="228600" rtl="0" algn="l">
              <a:spcBef>
                <a:spcPts val="360"/>
              </a:spcBef>
              <a:spcAft>
                <a:spcPts val="0"/>
              </a:spcAft>
              <a:buClr>
                <a:schemeClr val="dk1"/>
              </a:buClr>
              <a:buSzPts val="1200"/>
              <a:buFont typeface="Arial"/>
              <a:buNone/>
            </a:pPr>
            <a:r>
              <a:t/>
            </a:r>
            <a:endParaRPr>
              <a:latin typeface="Arial"/>
              <a:ea typeface="Arial"/>
              <a:cs typeface="Arial"/>
              <a:sym typeface="Arial"/>
            </a:endParaRPr>
          </a:p>
        </p:txBody>
      </p:sp>
      <p:sp>
        <p:nvSpPr>
          <p:cNvPr id="58" name="Google Shape;58;p1: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30" name="Google Shape;130;p10: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US"/>
              <a:t>Facilitator Notes:</a:t>
            </a:r>
            <a:endParaRPr b="1"/>
          </a:p>
          <a:p>
            <a:pPr indent="0" lvl="0" marL="0" rtl="0" algn="l">
              <a:spcBef>
                <a:spcPts val="360"/>
              </a:spcBef>
              <a:spcAft>
                <a:spcPts val="0"/>
              </a:spcAft>
              <a:buNone/>
            </a:pPr>
            <a:r>
              <a:rPr lang="en-US"/>
              <a:t>Noted Australian scientist </a:t>
            </a:r>
            <a:r>
              <a:rPr lang="en-US">
                <a:latin typeface="Arial"/>
                <a:ea typeface="Arial"/>
                <a:cs typeface="Arial"/>
                <a:sym typeface="Arial"/>
              </a:rPr>
              <a:t>Frank Bradley using </a:t>
            </a:r>
            <a:r>
              <a:rPr lang="en-US"/>
              <a:t>a</a:t>
            </a:r>
            <a:r>
              <a:rPr lang="en-US">
                <a:latin typeface="Arial"/>
                <a:ea typeface="Arial"/>
                <a:cs typeface="Arial"/>
                <a:sym typeface="Arial"/>
              </a:rPr>
              <a:t> ventilated psychrometer to measure air temperature and humidity. When doing these handheld comparis</a:t>
            </a:r>
            <a:r>
              <a:rPr lang="en-US"/>
              <a:t>ons, i</a:t>
            </a:r>
            <a:r>
              <a:rPr lang="en-US">
                <a:latin typeface="Arial"/>
                <a:ea typeface="Arial"/>
                <a:cs typeface="Arial"/>
                <a:sym typeface="Arial"/>
              </a:rPr>
              <a:t>f possible, you want to take measurements as near as possible to the location of the automated sensor.</a:t>
            </a:r>
            <a:endParaRPr/>
          </a:p>
          <a:p>
            <a:pPr indent="0" lvl="0" marL="0" rtl="0" algn="l">
              <a:spcBef>
                <a:spcPts val="360"/>
              </a:spcBef>
              <a:spcAft>
                <a:spcPts val="0"/>
              </a:spcAft>
              <a:buNone/>
            </a:pPr>
            <a:r>
              <a:t/>
            </a:r>
            <a:endParaRPr>
              <a:latin typeface="Arial"/>
              <a:ea typeface="Arial"/>
              <a:cs typeface="Arial"/>
              <a:sym typeface="Arial"/>
            </a:endParaRPr>
          </a:p>
          <a:p>
            <a:pPr indent="0" lvl="0" marL="0" rtl="0" algn="l">
              <a:spcBef>
                <a:spcPts val="360"/>
              </a:spcBef>
              <a:spcAft>
                <a:spcPts val="0"/>
              </a:spcAft>
              <a:buNone/>
            </a:pPr>
            <a:r>
              <a:rPr lang="en-US">
                <a:latin typeface="Arial"/>
                <a:ea typeface="Arial"/>
                <a:cs typeface="Arial"/>
                <a:sym typeface="Arial"/>
              </a:rPr>
              <a:t>Comparison to nearby station (buoy or coastal station) – best for pressure, air temperature, and humidity (sometimes wind). Need to realize that land stations can be affected by local conditions, so a location very near the ship is best.</a:t>
            </a:r>
            <a:endParaRPr/>
          </a:p>
          <a:p>
            <a:pPr indent="0" lvl="0" marL="0" rtl="0" algn="l">
              <a:spcBef>
                <a:spcPts val="360"/>
              </a:spcBef>
              <a:spcAft>
                <a:spcPts val="0"/>
              </a:spcAft>
              <a:buNone/>
            </a:pPr>
            <a:r>
              <a:t/>
            </a:r>
            <a:endParaRPr>
              <a:latin typeface="Arial"/>
              <a:ea typeface="Arial"/>
              <a:cs typeface="Arial"/>
              <a:sym typeface="Arial"/>
            </a:endParaRPr>
          </a:p>
          <a:p>
            <a:pPr indent="0" lvl="0" marL="0" rtl="0" algn="l">
              <a:spcBef>
                <a:spcPts val="360"/>
              </a:spcBef>
              <a:spcAft>
                <a:spcPts val="0"/>
              </a:spcAft>
              <a:buNone/>
            </a:pPr>
            <a:r>
              <a:t/>
            </a:r>
            <a:endParaRPr>
              <a:latin typeface="Arial"/>
              <a:ea typeface="Arial"/>
              <a:cs typeface="Arial"/>
              <a:sym typeface="Arial"/>
            </a:endParaRPr>
          </a:p>
        </p:txBody>
      </p:sp>
      <p:sp>
        <p:nvSpPr>
          <p:cNvPr id="131" name="Google Shape;131;p10: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38" name="Google Shape;138;p11: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US"/>
              <a:t>Facilitator’s notes:</a:t>
            </a:r>
            <a:r>
              <a:rPr lang="en-US"/>
              <a:t> </a:t>
            </a:r>
            <a:endParaRPr/>
          </a:p>
          <a:p>
            <a:pPr indent="0" lvl="0" marL="0" rtl="0" algn="l">
              <a:spcBef>
                <a:spcPts val="0"/>
              </a:spcBef>
              <a:spcAft>
                <a:spcPts val="0"/>
              </a:spcAft>
              <a:buNone/>
            </a:pPr>
            <a:r>
              <a:rPr lang="en-US"/>
              <a:t>physically plausible: for example, checking to see that relative humidity values aren’t negative.  These are broad ranges, as opposed to comparing values to a known marine climatology.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These are all tests that SAMOS has automated.</a:t>
            </a:r>
            <a:endParaRPr/>
          </a:p>
        </p:txBody>
      </p:sp>
      <p:sp>
        <p:nvSpPr>
          <p:cNvPr id="139" name="Google Shape;139;p11: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45" name="Google Shape;145;p12: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US"/>
              <a:t>Facilitator Notes:</a:t>
            </a:r>
            <a:endParaRPr b="1"/>
          </a:p>
          <a:p>
            <a:pPr indent="0" lvl="0" marL="0" rtl="0" algn="l">
              <a:spcBef>
                <a:spcPts val="0"/>
              </a:spcBef>
              <a:spcAft>
                <a:spcPts val="0"/>
              </a:spcAft>
              <a:buNone/>
            </a:pPr>
            <a:r>
              <a:t/>
            </a:r>
            <a:endParaRPr b="1"/>
          </a:p>
          <a:p>
            <a:pPr indent="0" lvl="0" marL="0" rtl="0" algn="l">
              <a:spcBef>
                <a:spcPts val="0"/>
              </a:spcBef>
              <a:spcAft>
                <a:spcPts val="0"/>
              </a:spcAft>
              <a:buNone/>
            </a:pPr>
            <a:r>
              <a:rPr lang="en-US"/>
              <a:t>Visual inspection and use of metadata can identify problems that are difficult to determine with automated tests.   This is where the accuracy and completeness of metadata becomes really important.</a:t>
            </a:r>
            <a:endParaRPr strike="sngStrike"/>
          </a:p>
          <a:p>
            <a:pPr indent="0" lvl="0" marL="0" rtl="0" algn="l">
              <a:spcBef>
                <a:spcPts val="360"/>
              </a:spcBef>
              <a:spcAft>
                <a:spcPts val="0"/>
              </a:spcAft>
              <a:buNone/>
            </a:pPr>
            <a:r>
              <a:t/>
            </a:r>
            <a:endParaRPr>
              <a:latin typeface="Arial"/>
              <a:ea typeface="Arial"/>
              <a:cs typeface="Arial"/>
              <a:sym typeface="Arial"/>
            </a:endParaRPr>
          </a:p>
          <a:p>
            <a:pPr indent="0" lvl="0" marL="0" rtl="0" algn="l">
              <a:spcBef>
                <a:spcPts val="360"/>
              </a:spcBef>
              <a:spcAft>
                <a:spcPts val="0"/>
              </a:spcAft>
              <a:buNone/>
            </a:pPr>
            <a:r>
              <a:rPr lang="en-US"/>
              <a:t>In the example, n</a:t>
            </a:r>
            <a:r>
              <a:rPr lang="en-US">
                <a:latin typeface="Arial"/>
                <a:ea typeface="Arial"/>
                <a:cs typeface="Arial"/>
                <a:sym typeface="Arial"/>
              </a:rPr>
              <a:t>ote that air temperature, dew point temperature, and humidity all show anomalous values when the ship-relative winds are from the vicinity of the vessel stern (around 170-200 degrees).  </a:t>
            </a:r>
            <a:endParaRPr/>
          </a:p>
          <a:p>
            <a:pPr indent="0" lvl="0" marL="0" rtl="0" algn="l">
              <a:spcBef>
                <a:spcPts val="360"/>
              </a:spcBef>
              <a:spcAft>
                <a:spcPts val="0"/>
              </a:spcAft>
              <a:buClr>
                <a:schemeClr val="dk1"/>
              </a:buClr>
              <a:buFont typeface="Arial"/>
              <a:buNone/>
            </a:pPr>
            <a:r>
              <a:t/>
            </a:r>
            <a:endParaRPr strike="sngStrike"/>
          </a:p>
          <a:p>
            <a:pPr indent="0" lvl="0" marL="0" rtl="0" algn="l">
              <a:spcBef>
                <a:spcPts val="360"/>
              </a:spcBef>
              <a:spcAft>
                <a:spcPts val="0"/>
              </a:spcAft>
              <a:buClr>
                <a:schemeClr val="dk1"/>
              </a:buClr>
              <a:buFont typeface="Arial"/>
              <a:buNone/>
            </a:pPr>
            <a:r>
              <a:rPr lang="en-US"/>
              <a:t>Ship names removed from examples. Not judging operators, just showing real-world examples.</a:t>
            </a:r>
            <a:endParaRPr/>
          </a:p>
        </p:txBody>
      </p:sp>
      <p:sp>
        <p:nvSpPr>
          <p:cNvPr id="146" name="Google Shape;146;p12: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54" name="Google Shape;154;p13: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US"/>
              <a:t>Facilitator Notes:</a:t>
            </a:r>
            <a:endParaRPr b="1"/>
          </a:p>
          <a:p>
            <a:pPr indent="0" lvl="0" marL="0" rtl="0" algn="l">
              <a:spcBef>
                <a:spcPts val="360"/>
              </a:spcBef>
              <a:spcAft>
                <a:spcPts val="0"/>
              </a:spcAft>
              <a:buNone/>
            </a:pPr>
            <a:r>
              <a:rPr lang="en-US"/>
              <a:t>In this case, a d</a:t>
            </a:r>
            <a:r>
              <a:rPr lang="en-US">
                <a:latin typeface="Arial"/>
                <a:ea typeface="Arial"/>
                <a:cs typeface="Arial"/>
                <a:sym typeface="Arial"/>
              </a:rPr>
              <a:t>igital photo of the vessel along with the reported position of the air temperature sensor (on main mast forward of stack) allowed us to confirm that the suspect air temperatures are caused by stack exhaust passing the thermometers.  </a:t>
            </a:r>
            <a:r>
              <a:rPr lang="en-US"/>
              <a:t>METADATA really matters! </a:t>
            </a:r>
            <a:endParaRPr/>
          </a:p>
          <a:p>
            <a:pPr indent="0" lvl="0" marL="0" rtl="0" algn="l">
              <a:spcBef>
                <a:spcPts val="360"/>
              </a:spcBef>
              <a:spcAft>
                <a:spcPts val="0"/>
              </a:spcAft>
              <a:buNone/>
            </a:pPr>
            <a:r>
              <a:t/>
            </a:r>
            <a:endParaRPr>
              <a:latin typeface="Arial"/>
              <a:ea typeface="Arial"/>
              <a:cs typeface="Arial"/>
              <a:sym typeface="Arial"/>
            </a:endParaRPr>
          </a:p>
          <a:p>
            <a:pPr indent="0" lvl="0" marL="0" rtl="0" algn="l">
              <a:spcBef>
                <a:spcPts val="360"/>
              </a:spcBef>
              <a:spcAft>
                <a:spcPts val="0"/>
              </a:spcAft>
              <a:buNone/>
            </a:pPr>
            <a:r>
              <a:rPr b="1" lang="en-US">
                <a:latin typeface="Arial"/>
                <a:ea typeface="Arial"/>
                <a:cs typeface="Arial"/>
                <a:sym typeface="Arial"/>
              </a:rPr>
              <a:t>Prompt:</a:t>
            </a:r>
            <a:r>
              <a:rPr lang="en-US">
                <a:latin typeface="Arial"/>
                <a:ea typeface="Arial"/>
                <a:cs typeface="Arial"/>
                <a:sym typeface="Arial"/>
              </a:rPr>
              <a:t> Can you recommend a possible solution here?</a:t>
            </a:r>
            <a:endParaRPr/>
          </a:p>
          <a:p>
            <a:pPr indent="0" lvl="0" marL="0" rtl="0" algn="l">
              <a:spcBef>
                <a:spcPts val="360"/>
              </a:spcBef>
              <a:spcAft>
                <a:spcPts val="0"/>
              </a:spcAft>
              <a:buNone/>
            </a:pPr>
            <a:r>
              <a:t/>
            </a:r>
            <a:endParaRPr>
              <a:latin typeface="Arial"/>
              <a:ea typeface="Arial"/>
              <a:cs typeface="Arial"/>
              <a:sym typeface="Arial"/>
            </a:endParaRPr>
          </a:p>
          <a:p>
            <a:pPr indent="0" lvl="0" marL="0" rtl="0" algn="l">
              <a:spcBef>
                <a:spcPts val="360"/>
              </a:spcBef>
              <a:spcAft>
                <a:spcPts val="0"/>
              </a:spcAft>
              <a:buNone/>
            </a:pPr>
            <a:r>
              <a:rPr b="1" lang="en-US">
                <a:latin typeface="Arial"/>
                <a:ea typeface="Arial"/>
                <a:cs typeface="Arial"/>
                <a:sym typeface="Arial"/>
              </a:rPr>
              <a:t>Answer:</a:t>
            </a:r>
            <a:r>
              <a:rPr lang="en-US">
                <a:latin typeface="Arial"/>
                <a:ea typeface="Arial"/>
                <a:cs typeface="Arial"/>
                <a:sym typeface="Arial"/>
              </a:rPr>
              <a:t> Move the air temperature sensor farther forward, possibly to the bow mast.</a:t>
            </a:r>
            <a:endParaRPr/>
          </a:p>
        </p:txBody>
      </p:sp>
      <p:sp>
        <p:nvSpPr>
          <p:cNvPr id="155" name="Google Shape;155;p13: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61" name="Google Shape;161;p14: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US"/>
              <a:t>Facilitator’s notes:</a:t>
            </a:r>
            <a:endParaRPr b="1"/>
          </a:p>
          <a:p>
            <a:pPr indent="0" lvl="0" marL="0" rtl="0" algn="l">
              <a:spcBef>
                <a:spcPts val="0"/>
              </a:spcBef>
              <a:spcAft>
                <a:spcPts val="0"/>
              </a:spcAft>
              <a:buNone/>
            </a:pPr>
            <a:r>
              <a:rPr lang="en-US"/>
              <a:t>Filling out metadata for sensors not a “one and done” activity.  Details need to be kept current.  For example, after a sensor comes back from calibration.  For the most part we rely on the tech community to notify us when anything changes.  </a:t>
            </a:r>
            <a:r>
              <a:rPr lang="en-US"/>
              <a:t>W</a:t>
            </a:r>
            <a:r>
              <a:rPr lang="en-US"/>
              <a:t>e recognize marine techs are very busy, typically with many more and higher priorities going on all the time.  </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US"/>
              <a:t>Prompt:</a:t>
            </a:r>
            <a:r>
              <a:rPr lang="en-US"/>
              <a:t> Basically we've been trying for a while to improve the timeliness of metadata updates reported to SAMOS.  What would you propose?</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US"/>
              <a:t>Answer:</a:t>
            </a:r>
            <a:r>
              <a:rPr lang="en-US"/>
              <a:t> suggestions?  (some in-house methods/ideas on next slide)</a:t>
            </a:r>
            <a:endParaRPr/>
          </a:p>
        </p:txBody>
      </p:sp>
      <p:sp>
        <p:nvSpPr>
          <p:cNvPr id="162" name="Google Shape;162;p14: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78" name="Google Shape;178;p15: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US"/>
              <a:t>Facilitator’s Notes:</a:t>
            </a:r>
            <a:endParaRPr b="1"/>
          </a:p>
          <a:p>
            <a:pPr indent="0" lvl="0" marL="0" rtl="0" algn="l">
              <a:spcBef>
                <a:spcPts val="0"/>
              </a:spcBef>
              <a:spcAft>
                <a:spcPts val="0"/>
              </a:spcAft>
              <a:buNone/>
            </a:pPr>
            <a:r>
              <a:rPr lang="en-US"/>
              <a:t>(bottom right) b</a:t>
            </a:r>
            <a:r>
              <a:rPr lang="en-US"/>
              <a:t>lank SAMOS instrument metadata form, (top left) enhanced spreadsheet of current metadata values, (bottom left) metadata update web interface.  Other ideas: check in with vessel 3 or 4 set times per year? some kind of a “checkout” system for current info for a single variable (maybe a web service:  URL query returns a JSON of the info)?</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360"/>
              </a:spcBef>
              <a:spcAft>
                <a:spcPts val="0"/>
              </a:spcAft>
              <a:buNone/>
            </a:pPr>
            <a:r>
              <a:rPr lang="en-US"/>
              <a:t>Other ideas???</a:t>
            </a:r>
            <a:endParaRPr/>
          </a:p>
        </p:txBody>
      </p:sp>
      <p:sp>
        <p:nvSpPr>
          <p:cNvPr id="179" name="Google Shape;179;p15: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1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rPr b="1" lang="en-US"/>
              <a:t>Facilitator’s notes:</a:t>
            </a:r>
            <a:endParaRPr b="1"/>
          </a:p>
          <a:p>
            <a:pPr indent="0" lvl="0" marL="0" rtl="0" algn="l">
              <a:spcBef>
                <a:spcPts val="360"/>
              </a:spcBef>
              <a:spcAft>
                <a:spcPts val="0"/>
              </a:spcAft>
              <a:buNone/>
            </a:pPr>
            <a:r>
              <a:rPr lang="en-US"/>
              <a:t>While these days meteorological data collection at sea occurs primarily via automated sensing systems, providing quality data to the community still requires end-to-end human effort.  “QA,” the monitoring and </a:t>
            </a:r>
            <a:r>
              <a:rPr lang="en-US"/>
              <a:t>maintaining</a:t>
            </a:r>
            <a:r>
              <a:rPr lang="en-US"/>
              <a:t> of sensors to promote quality measurements is the </a:t>
            </a:r>
            <a:r>
              <a:rPr lang="en-US"/>
              <a:t>responsibility</a:t>
            </a:r>
            <a:r>
              <a:rPr lang="en-US"/>
              <a:t> of the technician.  Data centers and data users are in charge of assessing collected data and making decisions about data fitness based on objective means (like automated tests) and subjective/manual interpretations (such as visual data flagging).  A final note that in the realm of QC, current metadata is vital for both the automated and manual processes, so it’s important to keep metadata up-to-date for your sensors. </a:t>
            </a:r>
            <a:endParaRPr/>
          </a:p>
          <a:p>
            <a:pPr indent="0" lvl="0" marL="0" rtl="0" algn="l">
              <a:spcBef>
                <a:spcPts val="360"/>
              </a:spcBef>
              <a:spcAft>
                <a:spcPts val="0"/>
              </a:spcAft>
              <a:buNone/>
            </a:pPr>
            <a:r>
              <a:t/>
            </a:r>
            <a:endParaRPr/>
          </a:p>
          <a:p>
            <a:pPr indent="0" lvl="0" marL="0" rtl="0" algn="l">
              <a:spcBef>
                <a:spcPts val="360"/>
              </a:spcBef>
              <a:spcAft>
                <a:spcPts val="0"/>
              </a:spcAft>
              <a:buNone/>
            </a:pPr>
            <a:r>
              <a:rPr b="1" lang="en-US"/>
              <a:t>Prompt:</a:t>
            </a:r>
            <a:r>
              <a:rPr lang="en-US"/>
              <a:t> Any questions?</a:t>
            </a:r>
            <a:endParaRPr/>
          </a:p>
        </p:txBody>
      </p:sp>
      <p:sp>
        <p:nvSpPr>
          <p:cNvPr id="192" name="Google Shape;192;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p1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98" name="Google Shape;198;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04" name="Google Shape;204;p19: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latin typeface="Arial"/>
                <a:ea typeface="Arial"/>
                <a:cs typeface="Arial"/>
                <a:sym typeface="Arial"/>
              </a:rPr>
              <a:t>NOTE: One concern with “all-in-one” met packages is that sensors likely have varying life expectancy.</a:t>
            </a:r>
            <a:endParaRPr/>
          </a:p>
          <a:p>
            <a:pPr indent="0" lvl="0" marL="0" rtl="0" algn="l">
              <a:spcBef>
                <a:spcPts val="360"/>
              </a:spcBef>
              <a:spcAft>
                <a:spcPts val="0"/>
              </a:spcAft>
              <a:buNone/>
            </a:pPr>
            <a:r>
              <a:t/>
            </a:r>
            <a:endParaRPr>
              <a:latin typeface="Arial"/>
              <a:ea typeface="Arial"/>
              <a:cs typeface="Arial"/>
              <a:sym typeface="Arial"/>
            </a:endParaRPr>
          </a:p>
          <a:p>
            <a:pPr indent="0" lvl="0" marL="0" rtl="0" algn="l">
              <a:spcBef>
                <a:spcPts val="360"/>
              </a:spcBef>
              <a:spcAft>
                <a:spcPts val="0"/>
              </a:spcAft>
              <a:buNone/>
            </a:pPr>
            <a:r>
              <a:rPr b="1" lang="en-US">
                <a:latin typeface="Arial"/>
                <a:ea typeface="Arial"/>
                <a:cs typeface="Arial"/>
                <a:sym typeface="Arial"/>
              </a:rPr>
              <a:t>Calibration</a:t>
            </a:r>
            <a:endParaRPr/>
          </a:p>
          <a:p>
            <a:pPr indent="0" lvl="0" marL="0" rtl="0" algn="l">
              <a:spcBef>
                <a:spcPts val="360"/>
              </a:spcBef>
              <a:spcAft>
                <a:spcPts val="0"/>
              </a:spcAft>
              <a:buNone/>
            </a:pPr>
            <a:r>
              <a:rPr lang="en-US">
                <a:latin typeface="Arial"/>
                <a:ea typeface="Arial"/>
                <a:cs typeface="Arial"/>
                <a:sym typeface="Arial"/>
              </a:rPr>
              <a:t>Minimum – Follow manufacturer instructions</a:t>
            </a:r>
            <a:endParaRPr/>
          </a:p>
          <a:p>
            <a:pPr indent="0" lvl="0" marL="0" rtl="0" algn="l">
              <a:spcBef>
                <a:spcPts val="360"/>
              </a:spcBef>
              <a:spcAft>
                <a:spcPts val="0"/>
              </a:spcAft>
              <a:buNone/>
            </a:pPr>
            <a:r>
              <a:rPr lang="en-US">
                <a:latin typeface="Arial"/>
                <a:ea typeface="Arial"/>
                <a:cs typeface="Arial"/>
                <a:sym typeface="Arial"/>
              </a:rPr>
              <a:t>Realistic – Yearly</a:t>
            </a:r>
            <a:endParaRPr/>
          </a:p>
          <a:p>
            <a:pPr indent="0" lvl="0" marL="0" rtl="0" algn="l">
              <a:spcBef>
                <a:spcPts val="360"/>
              </a:spcBef>
              <a:spcAft>
                <a:spcPts val="0"/>
              </a:spcAft>
              <a:buNone/>
            </a:pPr>
            <a:r>
              <a:rPr lang="en-US">
                <a:latin typeface="Arial"/>
                <a:ea typeface="Arial"/>
                <a:cs typeface="Arial"/>
                <a:sym typeface="Arial"/>
              </a:rPr>
              <a:t>Ideal – Before and after each cruise</a:t>
            </a:r>
            <a:endParaRPr/>
          </a:p>
          <a:p>
            <a:pPr indent="0" lvl="0" marL="0" rtl="0" algn="l">
              <a:spcBef>
                <a:spcPts val="360"/>
              </a:spcBef>
              <a:spcAft>
                <a:spcPts val="0"/>
              </a:spcAft>
              <a:buNone/>
            </a:pPr>
            <a:r>
              <a:t/>
            </a:r>
            <a:endParaRPr>
              <a:latin typeface="Arial"/>
              <a:ea typeface="Arial"/>
              <a:cs typeface="Arial"/>
              <a:sym typeface="Arial"/>
            </a:endParaRPr>
          </a:p>
          <a:p>
            <a:pPr indent="0" lvl="0" marL="0" rtl="0" algn="l">
              <a:spcBef>
                <a:spcPts val="360"/>
              </a:spcBef>
              <a:spcAft>
                <a:spcPts val="0"/>
              </a:spcAft>
              <a:buNone/>
            </a:pPr>
            <a:r>
              <a:rPr lang="en-US">
                <a:latin typeface="Arial"/>
                <a:ea typeface="Arial"/>
                <a:cs typeface="Arial"/>
                <a:sym typeface="Arial"/>
              </a:rPr>
              <a:t>Record calibration history and make available to users.</a:t>
            </a:r>
            <a:endParaRPr/>
          </a:p>
          <a:p>
            <a:pPr indent="0" lvl="0" marL="0" rtl="0" algn="l">
              <a:spcBef>
                <a:spcPts val="360"/>
              </a:spcBef>
              <a:spcAft>
                <a:spcPts val="0"/>
              </a:spcAft>
              <a:buNone/>
            </a:pPr>
            <a:r>
              <a:t/>
            </a:r>
            <a:endParaRPr>
              <a:latin typeface="Arial"/>
              <a:ea typeface="Arial"/>
              <a:cs typeface="Arial"/>
              <a:sym typeface="Arial"/>
            </a:endParaRPr>
          </a:p>
        </p:txBody>
      </p:sp>
      <p:sp>
        <p:nvSpPr>
          <p:cNvPr id="205" name="Google Shape;205;p19: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11" name="Google Shape;211;p20: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US"/>
              <a:t>Facilitator Notes:</a:t>
            </a:r>
            <a:endParaRPr b="1"/>
          </a:p>
          <a:p>
            <a:pPr indent="0" lvl="0" marL="0" rtl="0" algn="l">
              <a:spcBef>
                <a:spcPts val="360"/>
              </a:spcBef>
              <a:spcAft>
                <a:spcPts val="0"/>
              </a:spcAft>
              <a:buNone/>
            </a:pPr>
            <a:r>
              <a:t/>
            </a:r>
            <a:endParaRPr>
              <a:latin typeface="Arial"/>
              <a:ea typeface="Arial"/>
              <a:cs typeface="Arial"/>
              <a:sym typeface="Arial"/>
            </a:endParaRPr>
          </a:p>
          <a:p>
            <a:pPr indent="0" lvl="0" marL="0" rtl="0" algn="l">
              <a:spcBef>
                <a:spcPts val="360"/>
              </a:spcBef>
              <a:spcAft>
                <a:spcPts val="0"/>
              </a:spcAft>
              <a:buNone/>
            </a:pPr>
            <a:r>
              <a:rPr lang="en-US">
                <a:latin typeface="Arial"/>
                <a:ea typeface="Arial"/>
                <a:cs typeface="Arial"/>
                <a:sym typeface="Arial"/>
              </a:rPr>
              <a:t>Bird guano is a big problem on radiometers and rain gauges.</a:t>
            </a:r>
            <a:endParaRPr/>
          </a:p>
          <a:p>
            <a:pPr indent="0" lvl="0" marL="0" rtl="0" algn="l">
              <a:spcBef>
                <a:spcPts val="360"/>
              </a:spcBef>
              <a:spcAft>
                <a:spcPts val="0"/>
              </a:spcAft>
              <a:buNone/>
            </a:pPr>
            <a:r>
              <a:t/>
            </a:r>
            <a:endParaRPr>
              <a:latin typeface="Arial"/>
              <a:ea typeface="Arial"/>
              <a:cs typeface="Arial"/>
              <a:sym typeface="Arial"/>
            </a:endParaRPr>
          </a:p>
          <a:p>
            <a:pPr indent="0" lvl="0" marL="0" rtl="0" algn="l">
              <a:spcBef>
                <a:spcPts val="360"/>
              </a:spcBef>
              <a:spcAft>
                <a:spcPts val="0"/>
              </a:spcAft>
              <a:buNone/>
            </a:pPr>
            <a:r>
              <a:rPr lang="en-US">
                <a:latin typeface="Arial"/>
                <a:ea typeface="Arial"/>
                <a:cs typeface="Arial"/>
                <a:sym typeface="Arial"/>
              </a:rPr>
              <a:t>Salt build-up will reduce the quality of relative humidity measurements.</a:t>
            </a:r>
            <a:endParaRPr/>
          </a:p>
        </p:txBody>
      </p:sp>
      <p:sp>
        <p:nvSpPr>
          <p:cNvPr id="212" name="Google Shape;212;p20: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5" name="Google Shape;65;p2: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US"/>
              <a:t>Facilitator’s notes: </a:t>
            </a:r>
            <a:endParaRPr/>
          </a:p>
          <a:p>
            <a:pPr indent="0" lvl="0" marL="0" rtl="0" algn="l">
              <a:spcBef>
                <a:spcPts val="0"/>
              </a:spcBef>
              <a:spcAft>
                <a:spcPts val="0"/>
              </a:spcAft>
              <a:buNone/>
            </a:pPr>
            <a:r>
              <a:rPr lang="en-US"/>
              <a:t>Sensor data is just</a:t>
            </a:r>
            <a:r>
              <a:rPr lang="en-US"/>
              <a:t> numbers.  Metadata is all the supplementary information that gives data “weight,” or context. </a:t>
            </a:r>
            <a:endParaRPr/>
          </a:p>
          <a:p>
            <a:pPr indent="0" lvl="0" marL="0" rtl="0" algn="l">
              <a:spcBef>
                <a:spcPts val="0"/>
              </a:spcBef>
              <a:spcAft>
                <a:spcPts val="0"/>
              </a:spcAft>
              <a:buNone/>
            </a:pPr>
            <a:r>
              <a:rPr b="1" lang="en-US"/>
              <a:t>Prompt:</a:t>
            </a:r>
            <a:r>
              <a:rPr lang="en-US"/>
              <a:t> </a:t>
            </a:r>
            <a:endParaRPr/>
          </a:p>
          <a:p>
            <a:pPr indent="0" lvl="0" marL="0" rtl="0" algn="l">
              <a:spcBef>
                <a:spcPts val="0"/>
              </a:spcBef>
              <a:spcAft>
                <a:spcPts val="0"/>
              </a:spcAft>
              <a:buNone/>
            </a:pPr>
            <a:r>
              <a:rPr lang="en-US"/>
              <a:t>There are many different types and avenues of metadata.  As marine technicians collecting weather and ocean surface observations, w</a:t>
            </a:r>
            <a:r>
              <a:rPr b="0" lang="en-US"/>
              <a:t>hat do you think are the key components for you to document metadata-wise?</a:t>
            </a:r>
            <a:endParaRPr b="0"/>
          </a:p>
          <a:p>
            <a:pPr indent="0" lvl="0" marL="0" rtl="0" algn="l">
              <a:spcBef>
                <a:spcPts val="0"/>
              </a:spcBef>
              <a:spcAft>
                <a:spcPts val="0"/>
              </a:spcAft>
              <a:buNone/>
            </a:pPr>
            <a:r>
              <a:rPr b="1" lang="en-US"/>
              <a:t>Answers:</a:t>
            </a:r>
            <a:r>
              <a:rPr lang="en-US"/>
              <a:t> (next slide)</a:t>
            </a:r>
            <a:endParaRPr/>
          </a:p>
        </p:txBody>
      </p:sp>
      <p:sp>
        <p:nvSpPr>
          <p:cNvPr id="66" name="Google Shape;66;p2: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p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19" name="Google Shape;219;p21: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US"/>
              <a:t>Facilitator Notes:</a:t>
            </a:r>
            <a:endParaRPr b="1"/>
          </a:p>
          <a:p>
            <a:pPr indent="0" lvl="0" marL="0" rtl="0" algn="l">
              <a:spcBef>
                <a:spcPts val="360"/>
              </a:spcBef>
              <a:spcAft>
                <a:spcPts val="0"/>
              </a:spcAft>
              <a:buNone/>
            </a:pPr>
            <a:r>
              <a:t/>
            </a:r>
            <a:endParaRPr>
              <a:latin typeface="Arial"/>
              <a:ea typeface="Arial"/>
              <a:cs typeface="Arial"/>
              <a:sym typeface="Arial"/>
            </a:endParaRPr>
          </a:p>
          <a:p>
            <a:pPr indent="0" lvl="0" marL="0" rtl="0" algn="l">
              <a:spcBef>
                <a:spcPts val="360"/>
              </a:spcBef>
              <a:spcAft>
                <a:spcPts val="0"/>
              </a:spcAft>
              <a:buNone/>
            </a:pPr>
            <a:r>
              <a:rPr lang="en-US">
                <a:latin typeface="Arial"/>
                <a:ea typeface="Arial"/>
                <a:cs typeface="Arial"/>
                <a:sym typeface="Arial"/>
              </a:rPr>
              <a:t>When the values flagged as suspect by a trained data analyst are plotted versus the ship-relative wind, a clear pattern emerges. The largest percentage of flagged air temperature occurs when the wind is from the stern of the vessel and are typically E, K, or S flags. </a:t>
            </a:r>
            <a:endParaRPr/>
          </a:p>
          <a:p>
            <a:pPr indent="0" lvl="0" marL="0" rtl="0" algn="l">
              <a:spcBef>
                <a:spcPts val="360"/>
              </a:spcBef>
              <a:spcAft>
                <a:spcPts val="0"/>
              </a:spcAft>
              <a:buNone/>
            </a:pPr>
            <a:r>
              <a:t/>
            </a:r>
            <a:endParaRPr>
              <a:latin typeface="Arial"/>
              <a:ea typeface="Arial"/>
              <a:cs typeface="Arial"/>
              <a:sym typeface="Arial"/>
            </a:endParaRPr>
          </a:p>
          <a:p>
            <a:pPr indent="0" lvl="0" marL="0" rtl="0" algn="l">
              <a:spcBef>
                <a:spcPts val="360"/>
              </a:spcBef>
              <a:spcAft>
                <a:spcPts val="0"/>
              </a:spcAft>
              <a:buNone/>
            </a:pPr>
            <a:r>
              <a:rPr b="1" lang="en-US">
                <a:latin typeface="Arial"/>
                <a:ea typeface="Arial"/>
                <a:cs typeface="Arial"/>
                <a:sym typeface="Arial"/>
              </a:rPr>
              <a:t>Prompt:</a:t>
            </a:r>
            <a:r>
              <a:rPr lang="en-US">
                <a:latin typeface="Arial"/>
                <a:ea typeface="Arial"/>
                <a:cs typeface="Arial"/>
                <a:sym typeface="Arial"/>
              </a:rPr>
              <a:t> What may cause air temperature to be influenced by ship-relative wind direction?</a:t>
            </a:r>
            <a:endParaRPr/>
          </a:p>
          <a:p>
            <a:pPr indent="0" lvl="0" marL="0" rtl="0" algn="l">
              <a:spcBef>
                <a:spcPts val="360"/>
              </a:spcBef>
              <a:spcAft>
                <a:spcPts val="0"/>
              </a:spcAft>
              <a:buNone/>
            </a:pPr>
            <a:r>
              <a:t/>
            </a:r>
            <a:endParaRPr>
              <a:latin typeface="Arial"/>
              <a:ea typeface="Arial"/>
              <a:cs typeface="Arial"/>
              <a:sym typeface="Arial"/>
            </a:endParaRPr>
          </a:p>
          <a:p>
            <a:pPr indent="0" lvl="0" marL="0" rtl="0" algn="l">
              <a:spcBef>
                <a:spcPts val="360"/>
              </a:spcBef>
              <a:spcAft>
                <a:spcPts val="0"/>
              </a:spcAft>
              <a:buNone/>
            </a:pPr>
            <a:r>
              <a:rPr b="1" lang="en-US">
                <a:latin typeface="Arial"/>
                <a:ea typeface="Arial"/>
                <a:cs typeface="Arial"/>
                <a:sym typeface="Arial"/>
              </a:rPr>
              <a:t>Answer: </a:t>
            </a:r>
            <a:r>
              <a:rPr lang="en-US">
                <a:latin typeface="Arial"/>
                <a:ea typeface="Arial"/>
                <a:cs typeface="Arial"/>
                <a:sym typeface="Arial"/>
              </a:rPr>
              <a:t>The exhaust plume from the ship passes over the temperature sensor. </a:t>
            </a:r>
            <a:endParaRPr/>
          </a:p>
          <a:p>
            <a:pPr indent="0" lvl="0" marL="0" rtl="0" algn="l">
              <a:spcBef>
                <a:spcPts val="360"/>
              </a:spcBef>
              <a:spcAft>
                <a:spcPts val="0"/>
              </a:spcAft>
              <a:buNone/>
            </a:pPr>
            <a:r>
              <a:t/>
            </a:r>
            <a:endParaRPr>
              <a:latin typeface="Arial"/>
              <a:ea typeface="Arial"/>
              <a:cs typeface="Arial"/>
              <a:sym typeface="Arial"/>
            </a:endParaRPr>
          </a:p>
          <a:p>
            <a:pPr indent="0" lvl="0" marL="0" rtl="0" algn="l">
              <a:spcBef>
                <a:spcPts val="360"/>
              </a:spcBef>
              <a:spcAft>
                <a:spcPts val="0"/>
              </a:spcAft>
              <a:buNone/>
            </a:pPr>
            <a:r>
              <a:rPr lang="en-US">
                <a:latin typeface="Arial"/>
                <a:ea typeface="Arial"/>
                <a:cs typeface="Arial"/>
                <a:sym typeface="Arial"/>
              </a:rPr>
              <a:t>Note: Dots represent flagged air temperatures (colors are different tests, but that is not important for this exercise).</a:t>
            </a:r>
            <a:endParaRPr/>
          </a:p>
          <a:p>
            <a:pPr indent="0" lvl="0" marL="0" rtl="0" algn="l">
              <a:spcBef>
                <a:spcPts val="360"/>
              </a:spcBef>
              <a:spcAft>
                <a:spcPts val="0"/>
              </a:spcAft>
              <a:buNone/>
            </a:pPr>
            <a:r>
              <a:rPr lang="en-US">
                <a:latin typeface="Arial"/>
                <a:ea typeface="Arial"/>
                <a:cs typeface="Arial"/>
                <a:sym typeface="Arial"/>
              </a:rPr>
              <a:t>Bars are % of air temperature data flagged in each 1-degree ship-relative wind bin.</a:t>
            </a:r>
            <a:endParaRPr/>
          </a:p>
        </p:txBody>
      </p:sp>
      <p:sp>
        <p:nvSpPr>
          <p:cNvPr id="220" name="Google Shape;220;p21: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p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26" name="Google Shape;226;p22: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latin typeface="Arial"/>
                <a:ea typeface="Arial"/>
                <a:cs typeface="Arial"/>
                <a:sym typeface="Arial"/>
              </a:rPr>
              <a:t>Here we see either GPS on the fritz, or we have some electrical interference. Clearly the vessel could not have traversed several degrees of lat and or lon and return to a reasonably expected location.</a:t>
            </a:r>
            <a:endParaRPr/>
          </a:p>
        </p:txBody>
      </p:sp>
      <p:sp>
        <p:nvSpPr>
          <p:cNvPr id="227" name="Google Shape;227;p22: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p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35" name="Google Shape;235;p23: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latin typeface="Arial"/>
                <a:ea typeface="Arial"/>
                <a:cs typeface="Arial"/>
                <a:sym typeface="Arial"/>
              </a:rPr>
              <a:t>In this example, we see acceleration spikes in the true wind direction and speed resulting from the vessel turning and speeding up as evident in the heading, platform speed, and true wind data.</a:t>
            </a:r>
            <a:endParaRPr/>
          </a:p>
        </p:txBody>
      </p:sp>
      <p:sp>
        <p:nvSpPr>
          <p:cNvPr id="236" name="Google Shape;236;p23: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p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54" name="Google Shape;254;p24: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latin typeface="Arial"/>
                <a:ea typeface="Arial"/>
                <a:cs typeface="Arial"/>
                <a:sym typeface="Arial"/>
              </a:rPr>
              <a:t>Here we see (vaguely) that the platform relative wind direction has changed (likely due to vessel maneuvers) and the true wind speed from the starboard anemometer decreases and there are 2 acceleration (deceleration) spikes in the port anemometer.  We also see the largest decreases in SPD2 when the relative winds are from around 220/270, or port aft of the vessel.  This wind must traverse the entire science deck of the vessel, the wheel house, stadck, etc and has thus been obstructed and velocity reduced.</a:t>
            </a:r>
            <a:endParaRPr/>
          </a:p>
        </p:txBody>
      </p:sp>
      <p:sp>
        <p:nvSpPr>
          <p:cNvPr id="255" name="Google Shape;255;p24: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p2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71" name="Google Shape;271;p25: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latin typeface="Arial"/>
                <a:ea typeface="Arial"/>
                <a:cs typeface="Arial"/>
                <a:sym typeface="Arial"/>
              </a:rPr>
              <a:t>Here we see anomalous variation in the pressure due to changing platform relative wind directions.  You can see pressure reduction when winds blow from about 270-350 degrees. These dynamic pressure changes can be reduced by using a Gill-type pressure port.</a:t>
            </a:r>
            <a:endParaRPr/>
          </a:p>
        </p:txBody>
      </p:sp>
      <p:sp>
        <p:nvSpPr>
          <p:cNvPr id="272" name="Google Shape;272;p25: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p2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80" name="Google Shape;280;p26: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latin typeface="Arial"/>
                <a:ea typeface="Arial"/>
                <a:cs typeface="Arial"/>
                <a:sym typeface="Arial"/>
              </a:rPr>
              <a:t>This example is of a maneuvering vessel resulting in high frequency variation of the relative winds’ direction and speed.  Here, we see increased temperatures at lower wind speeds as the winds rotate from 90-270, passing over the stern of the vessel, resulting in increased temperatures and reduced RH.</a:t>
            </a:r>
            <a:endParaRPr/>
          </a:p>
        </p:txBody>
      </p:sp>
      <p:sp>
        <p:nvSpPr>
          <p:cNvPr id="281" name="Google Shape;281;p26: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p2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99" name="Google Shape;299;p27: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latin typeface="Arial"/>
                <a:ea typeface="Arial"/>
                <a:cs typeface="Arial"/>
                <a:sym typeface="Arial"/>
              </a:rPr>
              <a:t>Use of flow meter in pipe may support additional QC tests for pumps being off.  In this example, we see dry air being taken in by the vessel bobbing in seas or with a leak in a line.</a:t>
            </a:r>
            <a:endParaRPr/>
          </a:p>
        </p:txBody>
      </p:sp>
      <p:sp>
        <p:nvSpPr>
          <p:cNvPr id="300" name="Google Shape;300;p27: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g17c92a3442a_0_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09" name="Google Shape;309;g17c92a3442a_0_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rPr lang="en-US"/>
              <a:t>SCS v5 and Coriolix (RCRV’s) generate instrument metadata in XML format that goes out automatically every time a SAMOS data file is sent.  This makes it easier on techs, you only need to enter the metadata in one place (in your data acquisition/assembly server) and it can get sent out to multiple data submission programs.  (Still need to ensure it’s kept up-to-date, though.)</a:t>
            </a:r>
            <a:endParaRPr/>
          </a:p>
        </p:txBody>
      </p:sp>
      <p:sp>
        <p:nvSpPr>
          <p:cNvPr id="310" name="Google Shape;310;g17c92a3442a_0_2:notes"/>
          <p:cNvSpPr txBox="1"/>
          <p:nvPr>
            <p:ph idx="12" type="sldNum"/>
          </p:nvPr>
        </p:nvSpPr>
        <p:spPr>
          <a:xfrm>
            <a:off x="3886200" y="8686800"/>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p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Font typeface="Arial"/>
              <a:buNone/>
            </a:pPr>
            <a:r>
              <a:rPr lang="en-US"/>
              <a:t>Additional note,</a:t>
            </a:r>
            <a:r>
              <a:rPr lang="en-US"/>
              <a:t> most data acquisition software may have built-in offsets of which the technician should be aware and which may need to be reported as metadata. An example would be the zero offset for aligning a wind sensor to the vessel.</a:t>
            </a:r>
            <a:endParaRPr/>
          </a:p>
        </p:txBody>
      </p:sp>
      <p:sp>
        <p:nvSpPr>
          <p:cNvPr id="76" name="Google Shape;76;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83" name="Google Shape;83;p4: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US"/>
              <a:t>Facilitator’s notes:</a:t>
            </a:r>
            <a:endParaRPr b="1"/>
          </a:p>
          <a:p>
            <a:pPr indent="0" lvl="0" marL="0" rtl="0" algn="l">
              <a:spcBef>
                <a:spcPts val="0"/>
              </a:spcBef>
              <a:spcAft>
                <a:spcPts val="0"/>
              </a:spcAft>
              <a:buNone/>
            </a:pPr>
            <a:r>
              <a:t/>
            </a:r>
            <a:endParaRPr/>
          </a:p>
          <a:p>
            <a:pPr indent="0" lvl="0" marL="0" rtl="0" algn="l">
              <a:spcBef>
                <a:spcPts val="0"/>
              </a:spcBef>
              <a:spcAft>
                <a:spcPts val="0"/>
              </a:spcAft>
              <a:buNone/>
            </a:pPr>
            <a:r>
              <a:rPr lang="en-US">
                <a:latin typeface="Arial"/>
                <a:ea typeface="Arial"/>
                <a:cs typeface="Arial"/>
                <a:sym typeface="Arial"/>
              </a:rPr>
              <a:t>At minimum, document the sensor</a:t>
            </a:r>
            <a:r>
              <a:rPr lang="en-US"/>
              <a:t>’s </a:t>
            </a:r>
            <a:r>
              <a:rPr lang="en-US">
                <a:latin typeface="Arial"/>
                <a:ea typeface="Arial"/>
                <a:cs typeface="Arial"/>
                <a:sym typeface="Arial"/>
              </a:rPr>
              <a:t>height above the mean water line (or the plimsol line) – </a:t>
            </a:r>
            <a:r>
              <a:rPr lang="en-US"/>
              <a:t>m</a:t>
            </a:r>
            <a:r>
              <a:rPr lang="en-US">
                <a:latin typeface="Arial"/>
                <a:ea typeface="Arial"/>
                <a:cs typeface="Arial"/>
                <a:sym typeface="Arial"/>
              </a:rPr>
              <a:t>ost important location </a:t>
            </a:r>
            <a:r>
              <a:rPr lang="en-US"/>
              <a:t>element</a:t>
            </a:r>
            <a:r>
              <a:rPr lang="en-US"/>
              <a:t> </a:t>
            </a:r>
            <a:r>
              <a:rPr lang="en-US">
                <a:latin typeface="Arial"/>
                <a:ea typeface="Arial"/>
                <a:cs typeface="Arial"/>
                <a:sym typeface="Arial"/>
              </a:rPr>
              <a:t>for science users</a:t>
            </a:r>
            <a:r>
              <a:rPr lang="en-US"/>
              <a:t>.</a:t>
            </a:r>
            <a:endParaRPr/>
          </a:p>
          <a:p>
            <a:pPr indent="0" lvl="0" marL="0" rtl="0" algn="l">
              <a:spcBef>
                <a:spcPts val="360"/>
              </a:spcBef>
              <a:spcAft>
                <a:spcPts val="0"/>
              </a:spcAft>
              <a:buNone/>
            </a:pPr>
            <a:r>
              <a:t/>
            </a:r>
            <a:endParaRPr/>
          </a:p>
          <a:p>
            <a:pPr indent="0" lvl="0" marL="0" rtl="0" algn="l">
              <a:spcBef>
                <a:spcPts val="360"/>
              </a:spcBef>
              <a:spcAft>
                <a:spcPts val="0"/>
              </a:spcAft>
              <a:buNone/>
            </a:pPr>
            <a:r>
              <a:rPr lang="en-US"/>
              <a:t>F</a:t>
            </a:r>
            <a:r>
              <a:rPr lang="en-US"/>
              <a:t>or sea temperature and salinity, it is essential to note the depth of the intake port for the sea water even if the TSG is far removed from the port. Users want to know the approximate ocean depth where the water came from.</a:t>
            </a:r>
            <a:endParaRPr/>
          </a:p>
          <a:p>
            <a:pPr indent="0" lvl="0" marL="0" rtl="0" algn="l">
              <a:spcBef>
                <a:spcPts val="360"/>
              </a:spcBef>
              <a:spcAft>
                <a:spcPts val="0"/>
              </a:spcAft>
              <a:buNone/>
            </a:pPr>
            <a:r>
              <a:t/>
            </a:r>
            <a:endParaRPr/>
          </a:p>
          <a:p>
            <a:pPr indent="0" lvl="0" marL="0" rtl="0" algn="l">
              <a:spcBef>
                <a:spcPts val="360"/>
              </a:spcBef>
              <a:spcAft>
                <a:spcPts val="0"/>
              </a:spcAft>
              <a:buClr>
                <a:schemeClr val="dk1"/>
              </a:buClr>
              <a:buFont typeface="Arial"/>
              <a:buNone/>
            </a:pPr>
            <a:r>
              <a:rPr lang="en-US"/>
              <a:t>If a vessel has a known location for an origin of an x, y, z coordinate system (usually from a survey), instruments can be measured from that origin, BUT it’s important to note that the difference in z between the origin and the plimsol must be known and recorded.</a:t>
            </a:r>
            <a:endParaRPr/>
          </a:p>
          <a:p>
            <a:pPr indent="0" lvl="0" marL="0" rtl="0" algn="l">
              <a:spcBef>
                <a:spcPts val="0"/>
              </a:spcBef>
              <a:spcAft>
                <a:spcPts val="0"/>
              </a:spcAft>
              <a:buClr>
                <a:schemeClr val="dk1"/>
              </a:buClr>
              <a:buSzPts val="1100"/>
              <a:buFont typeface="Arial"/>
              <a:buNone/>
            </a:pPr>
            <a:r>
              <a:t/>
            </a:r>
            <a:endParaRPr/>
          </a:p>
        </p:txBody>
      </p:sp>
      <p:sp>
        <p:nvSpPr>
          <p:cNvPr id="84" name="Google Shape;84;p4: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90" name="Google Shape;90;p5: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US"/>
              <a:t>Facilitator Notes:</a:t>
            </a:r>
            <a:endParaRPr b="1"/>
          </a:p>
          <a:p>
            <a:pPr indent="0" lvl="0" marL="0" rtl="0" algn="l">
              <a:spcBef>
                <a:spcPts val="360"/>
              </a:spcBef>
              <a:spcAft>
                <a:spcPts val="0"/>
              </a:spcAft>
              <a:buNone/>
            </a:pPr>
            <a:r>
              <a:rPr lang="en-US"/>
              <a:t>Some general rules of thumb to consider when composing images:</a:t>
            </a:r>
            <a:endParaRPr/>
          </a:p>
          <a:p>
            <a:pPr indent="-317500" lvl="0" marL="457200" rtl="0" algn="l">
              <a:spcBef>
                <a:spcPts val="360"/>
              </a:spcBef>
              <a:spcAft>
                <a:spcPts val="0"/>
              </a:spcAft>
              <a:buSzPts val="1400"/>
              <a:buChar char="●"/>
            </a:pPr>
            <a:r>
              <a:rPr lang="en-US"/>
              <a:t>Best to incorporate both a close-up of the instrument and an overview shot of the area.  </a:t>
            </a:r>
            <a:r>
              <a:rPr lang="en-US"/>
              <a:t>Composite graphics with labels are really helpful.</a:t>
            </a:r>
            <a:endParaRPr/>
          </a:p>
          <a:p>
            <a:pPr indent="-317500" lvl="0" marL="457200" rtl="0" algn="l">
              <a:spcBef>
                <a:spcPts val="0"/>
              </a:spcBef>
              <a:spcAft>
                <a:spcPts val="0"/>
              </a:spcAft>
              <a:buSzPts val="1400"/>
              <a:buChar char="●"/>
            </a:pPr>
            <a:r>
              <a:rPr lang="en-US"/>
              <a:t>close-ups show instrument and immediate surroundings clearly</a:t>
            </a:r>
            <a:endParaRPr/>
          </a:p>
          <a:p>
            <a:pPr indent="-317500" lvl="0" marL="457200" rtl="0" algn="l">
              <a:spcBef>
                <a:spcPts val="0"/>
              </a:spcBef>
              <a:spcAft>
                <a:spcPts val="0"/>
              </a:spcAft>
              <a:buSzPts val="1400"/>
              <a:buChar char="●"/>
            </a:pPr>
            <a:r>
              <a:rPr lang="en-US"/>
              <a:t>overviews shoot for ~5 m clearance</a:t>
            </a:r>
            <a:endParaRPr/>
          </a:p>
          <a:p>
            <a:pPr indent="-317500" lvl="0" marL="457200" rtl="0" algn="l">
              <a:spcBef>
                <a:spcPts val="0"/>
              </a:spcBef>
              <a:spcAft>
                <a:spcPts val="0"/>
              </a:spcAft>
              <a:buSzPts val="1400"/>
              <a:buChar char="●"/>
            </a:pPr>
            <a:r>
              <a:rPr lang="en-US"/>
              <a:t>Include anything that could “shadow” the instrument  (And especially with your light sensors, </a:t>
            </a:r>
            <a:r>
              <a:rPr lang="en-US"/>
              <a:t>SW/LW/PAR, </a:t>
            </a:r>
            <a:r>
              <a:rPr lang="en-US"/>
              <a:t>where literal cast shadows matter, this could mean including structures well outside of a 5 m radius, depending on how low on the deck the radiometers are in relation to the tallest structures, like the pilothouse or the stacks)</a:t>
            </a:r>
            <a:endParaRPr/>
          </a:p>
          <a:p>
            <a:pPr indent="-317500" lvl="0" marL="457200" rtl="0" algn="l">
              <a:spcBef>
                <a:spcPts val="0"/>
              </a:spcBef>
              <a:spcAft>
                <a:spcPts val="0"/>
              </a:spcAft>
              <a:buSzPts val="1400"/>
              <a:buChar char="●"/>
            </a:pPr>
            <a:r>
              <a:rPr lang="en-US"/>
              <a:t>Keep an eye toward demonstrating heights/distances, i.e., instrument height (try to include deck), clearance between instrument and ship’s equipment it might be mounted above (e.g. storage shed)</a:t>
            </a:r>
            <a:endParaRPr/>
          </a:p>
          <a:p>
            <a:pPr indent="-317500" lvl="0" marL="457200" rtl="0" algn="l">
              <a:spcBef>
                <a:spcPts val="0"/>
              </a:spcBef>
              <a:spcAft>
                <a:spcPts val="0"/>
              </a:spcAft>
              <a:buSzPts val="1400"/>
              <a:buChar char="●"/>
            </a:pPr>
            <a:r>
              <a:rPr lang="en-US"/>
              <a:t>Good port and stbd profile shots </a:t>
            </a:r>
            <a:r>
              <a:rPr lang="en-US"/>
              <a:t>will round it all out.  These shots are ideally taken</a:t>
            </a:r>
            <a:r>
              <a:rPr lang="en-US"/>
              <a:t> from shore/dock when the ship is in fully unobstructed view.  Or sometimes these days drone shots could be an option, you would just want the shot to be taken level with the ship. </a:t>
            </a:r>
            <a:endParaRPr/>
          </a:p>
          <a:p>
            <a:pPr indent="0" lvl="0" marL="0" rtl="0" algn="l">
              <a:spcBef>
                <a:spcPts val="360"/>
              </a:spcBef>
              <a:spcAft>
                <a:spcPts val="0"/>
              </a:spcAft>
              <a:buNone/>
            </a:pPr>
            <a:r>
              <a:rPr lang="en-US"/>
              <a:t>All useful to keep in mind when </a:t>
            </a:r>
            <a:r>
              <a:rPr lang="en-US"/>
              <a:t>working with schematics, too.</a:t>
            </a:r>
            <a:endParaRPr/>
          </a:p>
          <a:p>
            <a:pPr indent="0" lvl="0" marL="0" rtl="0" algn="l">
              <a:spcBef>
                <a:spcPts val="360"/>
              </a:spcBef>
              <a:spcAft>
                <a:spcPts val="0"/>
              </a:spcAft>
              <a:buNone/>
            </a:pPr>
            <a:r>
              <a:rPr lang="en-US" strike="sngStrike">
                <a:latin typeface="Arial"/>
                <a:ea typeface="Arial"/>
                <a:cs typeface="Arial"/>
                <a:sym typeface="Arial"/>
              </a:rPr>
              <a:t> </a:t>
            </a:r>
            <a:endParaRPr strike="sngStrike"/>
          </a:p>
        </p:txBody>
      </p:sp>
      <p:sp>
        <p:nvSpPr>
          <p:cNvPr id="91" name="Google Shape;91;p5: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98" name="Google Shape;98;p6: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US"/>
              <a:t>Facilitator’s Notes:</a:t>
            </a:r>
            <a:endParaRPr b="1"/>
          </a:p>
          <a:p>
            <a:pPr indent="0" lvl="0" marL="0" rtl="0" algn="l">
              <a:spcBef>
                <a:spcPts val="360"/>
              </a:spcBef>
              <a:spcAft>
                <a:spcPts val="0"/>
              </a:spcAft>
              <a:buNone/>
            </a:pPr>
            <a:r>
              <a:rPr lang="en-US"/>
              <a:t>N</a:t>
            </a:r>
            <a:r>
              <a:rPr lang="en-US"/>
              <a:t>ote the composite images and the clear labeling of sensors.  Also important to update imagery whenever sensors added or moved.</a:t>
            </a:r>
            <a:endParaRPr/>
          </a:p>
        </p:txBody>
      </p:sp>
      <p:sp>
        <p:nvSpPr>
          <p:cNvPr id="99" name="Google Shape;99;p6: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rPr b="1" lang="en-US"/>
              <a:t>Facilitator’s Notes:</a:t>
            </a:r>
            <a:r>
              <a:rPr lang="en-US"/>
              <a:t> </a:t>
            </a:r>
            <a:endParaRPr/>
          </a:p>
          <a:p>
            <a:pPr indent="0" lvl="0" marL="0" rtl="0" algn="l">
              <a:spcBef>
                <a:spcPts val="360"/>
              </a:spcBef>
              <a:spcAft>
                <a:spcPts val="0"/>
              </a:spcAft>
              <a:buClr>
                <a:schemeClr val="dk1"/>
              </a:buClr>
              <a:buFont typeface="Arial"/>
              <a:buNone/>
            </a:pPr>
            <a:r>
              <a:t/>
            </a:r>
            <a:endParaRPr/>
          </a:p>
          <a:p>
            <a:pPr indent="0" lvl="0" marL="0" rtl="0" algn="l">
              <a:spcBef>
                <a:spcPts val="360"/>
              </a:spcBef>
              <a:spcAft>
                <a:spcPts val="0"/>
              </a:spcAft>
              <a:buClr>
                <a:schemeClr val="dk1"/>
              </a:buClr>
              <a:buFont typeface="Arial"/>
              <a:buNone/>
            </a:pPr>
            <a:r>
              <a:rPr lang="en-US"/>
              <a:t>(SAMOS image upload web tool)</a:t>
            </a:r>
            <a:endParaRPr/>
          </a:p>
          <a:p>
            <a:pPr indent="0" lvl="0" marL="0" rtl="0" algn="l">
              <a:spcBef>
                <a:spcPts val="360"/>
              </a:spcBef>
              <a:spcAft>
                <a:spcPts val="0"/>
              </a:spcAft>
              <a:buClr>
                <a:schemeClr val="dk1"/>
              </a:buClr>
              <a:buFont typeface="Arial"/>
              <a:buNone/>
            </a:pPr>
            <a:r>
              <a:t/>
            </a:r>
            <a:endParaRPr/>
          </a:p>
          <a:p>
            <a:pPr indent="0" lvl="0" marL="0" rtl="0" algn="l">
              <a:spcBef>
                <a:spcPts val="360"/>
              </a:spcBef>
              <a:spcAft>
                <a:spcPts val="0"/>
              </a:spcAft>
              <a:buClr>
                <a:schemeClr val="dk1"/>
              </a:buClr>
              <a:buFont typeface="Arial"/>
              <a:buNone/>
            </a:pPr>
            <a:r>
              <a:rPr lang="en-US"/>
              <a:t>A</a:t>
            </a:r>
            <a:r>
              <a:rPr lang="en-US"/>
              <a:t> good picture really is worth a thousand words! </a:t>
            </a:r>
            <a:endParaRPr/>
          </a:p>
        </p:txBody>
      </p:sp>
      <p:sp>
        <p:nvSpPr>
          <p:cNvPr id="108" name="Google Shape;108;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p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rPr b="1" lang="en-US"/>
              <a:t>Prompt:</a:t>
            </a:r>
            <a:r>
              <a:rPr lang="en-US"/>
              <a:t>  QC, or quality control, takes place after the data has been collected and assembled.  Vs. quality assurance, or QA, which is the responsibility of the data collector.  As technicians, w</a:t>
            </a:r>
            <a:r>
              <a:rPr lang="en-US"/>
              <a:t>hat are some steps you can take to ensure the quality of the meteorological observations on your own vessels?</a:t>
            </a:r>
            <a:endParaRPr/>
          </a:p>
          <a:p>
            <a:pPr indent="0" lvl="0" marL="0" rtl="0" algn="l">
              <a:spcBef>
                <a:spcPts val="360"/>
              </a:spcBef>
              <a:spcAft>
                <a:spcPts val="0"/>
              </a:spcAft>
              <a:buNone/>
            </a:pPr>
            <a:r>
              <a:t/>
            </a:r>
            <a:endParaRPr/>
          </a:p>
          <a:p>
            <a:pPr indent="0" lvl="0" marL="0" rtl="0" algn="l">
              <a:spcBef>
                <a:spcPts val="360"/>
              </a:spcBef>
              <a:spcAft>
                <a:spcPts val="0"/>
              </a:spcAft>
              <a:buNone/>
            </a:pPr>
            <a:r>
              <a:rPr b="1" lang="en-US"/>
              <a:t>A</a:t>
            </a:r>
            <a:r>
              <a:rPr b="1" lang="en-US"/>
              <a:t>nswers:</a:t>
            </a:r>
            <a:r>
              <a:rPr lang="en-US"/>
              <a:t> (next slide) </a:t>
            </a:r>
            <a:endParaRPr/>
          </a:p>
        </p:txBody>
      </p:sp>
      <p:sp>
        <p:nvSpPr>
          <p:cNvPr id="115" name="Google Shape;115;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23" name="Google Shape;123;p9: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US"/>
              <a:t>Facilitator Notes:</a:t>
            </a:r>
            <a:endParaRPr b="1"/>
          </a:p>
          <a:p>
            <a:pPr indent="0" lvl="0" marL="0" rtl="0" algn="l">
              <a:spcBef>
                <a:spcPts val="360"/>
              </a:spcBef>
              <a:spcAft>
                <a:spcPts val="0"/>
              </a:spcAft>
              <a:buNone/>
            </a:pPr>
            <a:r>
              <a:t/>
            </a:r>
            <a:endParaRPr>
              <a:latin typeface="Arial"/>
              <a:ea typeface="Arial"/>
              <a:cs typeface="Arial"/>
              <a:sym typeface="Arial"/>
            </a:endParaRPr>
          </a:p>
          <a:p>
            <a:pPr indent="0" lvl="0" marL="0" rtl="0" algn="l">
              <a:spcBef>
                <a:spcPts val="360"/>
              </a:spcBef>
              <a:spcAft>
                <a:spcPts val="0"/>
              </a:spcAft>
              <a:buNone/>
            </a:pPr>
            <a:r>
              <a:rPr lang="en-US"/>
              <a:t>Sensor Exposure</a:t>
            </a:r>
            <a:r>
              <a:rPr b="1" lang="en-US">
                <a:latin typeface="Arial"/>
                <a:ea typeface="Arial"/>
                <a:cs typeface="Arial"/>
                <a:sym typeface="Arial"/>
              </a:rPr>
              <a:t> </a:t>
            </a:r>
            <a:r>
              <a:rPr lang="en-US">
                <a:latin typeface="Arial"/>
                <a:ea typeface="Arial"/>
                <a:cs typeface="Arial"/>
                <a:sym typeface="Arial"/>
              </a:rPr>
              <a:t>– covered in </a:t>
            </a:r>
            <a:r>
              <a:rPr lang="en-US"/>
              <a:t>the first session</a:t>
            </a:r>
            <a:r>
              <a:rPr lang="en-US">
                <a:latin typeface="Arial"/>
                <a:ea typeface="Arial"/>
                <a:cs typeface="Arial"/>
                <a:sym typeface="Arial"/>
              </a:rPr>
              <a:t>.</a:t>
            </a:r>
            <a:endParaRPr>
              <a:latin typeface="Arial"/>
              <a:ea typeface="Arial"/>
              <a:cs typeface="Arial"/>
              <a:sym typeface="Arial"/>
            </a:endParaRPr>
          </a:p>
          <a:p>
            <a:pPr indent="0" lvl="0" marL="0" rtl="0" algn="l">
              <a:spcBef>
                <a:spcPts val="360"/>
              </a:spcBef>
              <a:spcAft>
                <a:spcPts val="0"/>
              </a:spcAft>
              <a:buNone/>
            </a:pPr>
            <a:r>
              <a:t/>
            </a:r>
            <a:endParaRPr/>
          </a:p>
          <a:p>
            <a:pPr indent="0" lvl="0" marL="0" rtl="0" algn="l">
              <a:spcBef>
                <a:spcPts val="360"/>
              </a:spcBef>
              <a:spcAft>
                <a:spcPts val="0"/>
              </a:spcAft>
              <a:buNone/>
            </a:pPr>
            <a:r>
              <a:rPr lang="en-US"/>
              <a:t>The course content for these modules covers calibration, maintenance, and data monitoring in detail.  </a:t>
            </a:r>
            <a:endParaRPr/>
          </a:p>
          <a:p>
            <a:pPr indent="0" lvl="0" marL="0" rtl="0" algn="l">
              <a:spcBef>
                <a:spcPts val="360"/>
              </a:spcBef>
              <a:spcAft>
                <a:spcPts val="0"/>
              </a:spcAft>
              <a:buNone/>
            </a:pPr>
            <a:r>
              <a:t/>
            </a:r>
            <a:endParaRPr/>
          </a:p>
          <a:p>
            <a:pPr indent="0" lvl="0" marL="0" rtl="0" algn="l">
              <a:spcBef>
                <a:spcPts val="360"/>
              </a:spcBef>
              <a:spcAft>
                <a:spcPts val="0"/>
              </a:spcAft>
              <a:buNone/>
            </a:pPr>
            <a:r>
              <a:rPr lang="en-US"/>
              <a:t>Other key routines would be to always log the raw data from your sensors, and make sure you’ve read the sensor manuals</a:t>
            </a:r>
            <a:endParaRPr/>
          </a:p>
          <a:p>
            <a:pPr indent="0" lvl="0" marL="0" rtl="0" algn="l">
              <a:spcBef>
                <a:spcPts val="360"/>
              </a:spcBef>
              <a:spcAft>
                <a:spcPts val="0"/>
              </a:spcAft>
              <a:buNone/>
            </a:pPr>
            <a:r>
              <a:t/>
            </a:r>
            <a:endParaRPr>
              <a:latin typeface="Arial"/>
              <a:ea typeface="Arial"/>
              <a:cs typeface="Arial"/>
              <a:sym typeface="Arial"/>
            </a:endParaRPr>
          </a:p>
          <a:p>
            <a:pPr indent="0" lvl="0" marL="0" rtl="0" algn="l">
              <a:spcBef>
                <a:spcPts val="360"/>
              </a:spcBef>
              <a:spcAft>
                <a:spcPts val="0"/>
              </a:spcAft>
              <a:buNone/>
            </a:pPr>
            <a:r>
              <a:rPr b="1" lang="en-US"/>
              <a:t>Prompt:</a:t>
            </a:r>
            <a:r>
              <a:rPr lang="en-US"/>
              <a:t> As marine technicians, what are some</a:t>
            </a:r>
            <a:r>
              <a:rPr lang="en-US">
                <a:latin typeface="Arial"/>
                <a:ea typeface="Arial"/>
                <a:cs typeface="Arial"/>
                <a:sym typeface="Arial"/>
              </a:rPr>
              <a:t> ways </a:t>
            </a:r>
            <a:r>
              <a:rPr lang="en-US"/>
              <a:t>you </a:t>
            </a:r>
            <a:r>
              <a:rPr lang="en-US">
                <a:latin typeface="Arial"/>
                <a:ea typeface="Arial"/>
                <a:cs typeface="Arial"/>
                <a:sym typeface="Arial"/>
              </a:rPr>
              <a:t>check or monitor </a:t>
            </a:r>
            <a:r>
              <a:rPr lang="en-US"/>
              <a:t>the</a:t>
            </a:r>
            <a:r>
              <a:rPr lang="en-US">
                <a:latin typeface="Arial"/>
                <a:ea typeface="Arial"/>
                <a:cs typeface="Arial"/>
                <a:sym typeface="Arial"/>
              </a:rPr>
              <a:t> sensor output on your own vessels?</a:t>
            </a:r>
            <a:endParaRPr>
              <a:latin typeface="Arial"/>
              <a:ea typeface="Arial"/>
              <a:cs typeface="Arial"/>
              <a:sym typeface="Arial"/>
            </a:endParaRPr>
          </a:p>
          <a:p>
            <a:pPr indent="0" lvl="0" marL="0" rtl="0" algn="l">
              <a:spcBef>
                <a:spcPts val="360"/>
              </a:spcBef>
              <a:spcAft>
                <a:spcPts val="0"/>
              </a:spcAft>
              <a:buNone/>
            </a:pPr>
            <a:r>
              <a:t/>
            </a:r>
            <a:endParaRPr/>
          </a:p>
          <a:p>
            <a:pPr indent="0" lvl="0" marL="0" rtl="0" algn="l">
              <a:spcBef>
                <a:spcPts val="360"/>
              </a:spcBef>
              <a:spcAft>
                <a:spcPts val="0"/>
              </a:spcAft>
              <a:buNone/>
            </a:pPr>
            <a:r>
              <a:rPr b="1" lang="en-US"/>
              <a:t>Answers:</a:t>
            </a:r>
            <a:r>
              <a:rPr lang="en-US"/>
              <a:t> (next slide) </a:t>
            </a:r>
            <a:endParaRPr>
              <a:latin typeface="Arial"/>
              <a:ea typeface="Arial"/>
              <a:cs typeface="Arial"/>
              <a:sym typeface="Arial"/>
            </a:endParaRPr>
          </a:p>
          <a:p>
            <a:pPr indent="0" lvl="0" marL="0" rtl="0" algn="l">
              <a:spcBef>
                <a:spcPts val="360"/>
              </a:spcBef>
              <a:spcAft>
                <a:spcPts val="0"/>
              </a:spcAft>
              <a:buNone/>
            </a:pPr>
            <a:r>
              <a:t/>
            </a:r>
            <a:endParaRPr>
              <a:latin typeface="Arial"/>
              <a:ea typeface="Arial"/>
              <a:cs typeface="Arial"/>
              <a:sym typeface="Arial"/>
            </a:endParaRPr>
          </a:p>
        </p:txBody>
      </p:sp>
      <p:sp>
        <p:nvSpPr>
          <p:cNvPr id="124" name="Google Shape;124;p9: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9" name="Shape 19"/>
        <p:cNvGrpSpPr/>
        <p:nvPr/>
      </p:nvGrpSpPr>
      <p:grpSpPr>
        <a:xfrm>
          <a:off x="0" y="0"/>
          <a:ext cx="0" cy="0"/>
          <a:chOff x="0" y="0"/>
          <a:chExt cx="0" cy="0"/>
        </a:xfrm>
      </p:grpSpPr>
      <p:sp>
        <p:nvSpPr>
          <p:cNvPr id="20" name="Google Shape;20;p29"/>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1" name="Google Shape;21;p29"/>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Autofit/>
          </a:bodyPr>
          <a:lstStyle>
            <a:lvl1pPr lvl="0" algn="ctr">
              <a:spcBef>
                <a:spcPts val="440"/>
              </a:spcBef>
              <a:spcAft>
                <a:spcPts val="0"/>
              </a:spcAft>
              <a:buSzPts val="2200"/>
              <a:buNone/>
              <a:defRPr/>
            </a:lvl1pPr>
            <a:lvl2pPr lvl="1" algn="ctr">
              <a:spcBef>
                <a:spcPts val="400"/>
              </a:spcBef>
              <a:spcAft>
                <a:spcPts val="0"/>
              </a:spcAft>
              <a:buSzPts val="2000"/>
              <a:buNone/>
              <a:defRPr/>
            </a:lvl2pPr>
            <a:lvl3pPr lvl="2" algn="ctr">
              <a:spcBef>
                <a:spcPts val="480"/>
              </a:spcBef>
              <a:spcAft>
                <a:spcPts val="0"/>
              </a:spcAft>
              <a:buSzPts val="1920"/>
              <a:buNone/>
              <a:defRPr/>
            </a:lvl3pPr>
            <a:lvl4pPr lvl="3" algn="ctr">
              <a:spcBef>
                <a:spcPts val="320"/>
              </a:spcBef>
              <a:spcAft>
                <a:spcPts val="0"/>
              </a:spcAft>
              <a:buSzPts val="1600"/>
              <a:buFont typeface="Arial"/>
              <a:buNone/>
              <a:defRPr/>
            </a:lvl4pPr>
            <a:lvl5pPr lvl="4" algn="ctr">
              <a:spcBef>
                <a:spcPts val="320"/>
              </a:spcBef>
              <a:spcAft>
                <a:spcPts val="0"/>
              </a:spcAft>
              <a:buClr>
                <a:schemeClr val="dk1"/>
              </a:buClr>
              <a:buSzPts val="1600"/>
              <a:buFont typeface="Arial"/>
              <a:buNone/>
              <a:defRPr/>
            </a:lvl5pPr>
            <a:lvl6pPr lvl="5" algn="ctr">
              <a:spcBef>
                <a:spcPts val="320"/>
              </a:spcBef>
              <a:spcAft>
                <a:spcPts val="0"/>
              </a:spcAft>
              <a:buClr>
                <a:schemeClr val="dk1"/>
              </a:buClr>
              <a:buSzPts val="1600"/>
              <a:buFont typeface="Arial"/>
              <a:buNone/>
              <a:defRPr/>
            </a:lvl6pPr>
            <a:lvl7pPr lvl="6" algn="ctr">
              <a:spcBef>
                <a:spcPts val="320"/>
              </a:spcBef>
              <a:spcAft>
                <a:spcPts val="0"/>
              </a:spcAft>
              <a:buClr>
                <a:schemeClr val="dk1"/>
              </a:buClr>
              <a:buSzPts val="1600"/>
              <a:buFont typeface="Arial"/>
              <a:buNone/>
              <a:defRPr/>
            </a:lvl7pPr>
            <a:lvl8pPr lvl="7" algn="ctr">
              <a:spcBef>
                <a:spcPts val="320"/>
              </a:spcBef>
              <a:spcAft>
                <a:spcPts val="0"/>
              </a:spcAft>
              <a:buClr>
                <a:schemeClr val="dk1"/>
              </a:buClr>
              <a:buSzPts val="1600"/>
              <a:buFont typeface="Arial"/>
              <a:buNone/>
              <a:defRPr/>
            </a:lvl8pPr>
            <a:lvl9pPr lvl="8" algn="ctr">
              <a:spcBef>
                <a:spcPts val="320"/>
              </a:spcBef>
              <a:spcAft>
                <a:spcPts val="0"/>
              </a:spcAft>
              <a:buClr>
                <a:schemeClr val="dk1"/>
              </a:buClr>
              <a:buSzPts val="1600"/>
              <a:buFont typeface="Arial"/>
              <a:buNone/>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49" name="Shape 49"/>
        <p:cNvGrpSpPr/>
        <p:nvPr/>
      </p:nvGrpSpPr>
      <p:grpSpPr>
        <a:xfrm>
          <a:off x="0" y="0"/>
          <a:ext cx="0" cy="0"/>
          <a:chOff x="0" y="0"/>
          <a:chExt cx="0" cy="0"/>
        </a:xfrm>
      </p:grpSpPr>
      <p:sp>
        <p:nvSpPr>
          <p:cNvPr id="50" name="Google Shape;50;p38"/>
          <p:cNvSpPr txBox="1"/>
          <p:nvPr>
            <p:ph type="title"/>
          </p:nvPr>
        </p:nvSpPr>
        <p:spPr>
          <a:xfrm>
            <a:off x="381000" y="381000"/>
            <a:ext cx="8382000" cy="6858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51" name="Google Shape;51;p38"/>
          <p:cNvSpPr txBox="1"/>
          <p:nvPr>
            <p:ph idx="1" type="body"/>
          </p:nvPr>
        </p:nvSpPr>
        <p:spPr>
          <a:xfrm rot="5400000">
            <a:off x="2247900" y="-620712"/>
            <a:ext cx="4648200" cy="83820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SzPts val="1800"/>
              <a:buChar char="•"/>
              <a:defRPr/>
            </a:lvl1pPr>
            <a:lvl2pPr indent="-342900" lvl="1" marL="914400" algn="l">
              <a:spcBef>
                <a:spcPts val="360"/>
              </a:spcBef>
              <a:spcAft>
                <a:spcPts val="0"/>
              </a:spcAft>
              <a:buSzPts val="1800"/>
              <a:buChar char="•"/>
              <a:defRPr/>
            </a:lvl2pPr>
            <a:lvl3pPr indent="-320039" lvl="2" marL="1371600" algn="l">
              <a:spcBef>
                <a:spcPts val="360"/>
              </a:spcBef>
              <a:spcAft>
                <a:spcPts val="0"/>
              </a:spcAft>
              <a:buSzPts val="144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52" name="Shape 52"/>
        <p:cNvGrpSpPr/>
        <p:nvPr/>
      </p:nvGrpSpPr>
      <p:grpSpPr>
        <a:xfrm>
          <a:off x="0" y="0"/>
          <a:ext cx="0" cy="0"/>
          <a:chOff x="0" y="0"/>
          <a:chExt cx="0" cy="0"/>
        </a:xfrm>
      </p:grpSpPr>
      <p:sp>
        <p:nvSpPr>
          <p:cNvPr id="53" name="Google Shape;53;p39"/>
          <p:cNvSpPr txBox="1"/>
          <p:nvPr>
            <p:ph type="title"/>
          </p:nvPr>
        </p:nvSpPr>
        <p:spPr>
          <a:xfrm rot="5400000">
            <a:off x="4933950" y="2114550"/>
            <a:ext cx="5562600" cy="20955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54" name="Google Shape;54;p39"/>
          <p:cNvSpPr txBox="1"/>
          <p:nvPr>
            <p:ph idx="1" type="body"/>
          </p:nvPr>
        </p:nvSpPr>
        <p:spPr>
          <a:xfrm rot="5400000">
            <a:off x="666750" y="95250"/>
            <a:ext cx="5562600" cy="61341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SzPts val="1800"/>
              <a:buChar char="•"/>
              <a:defRPr/>
            </a:lvl1pPr>
            <a:lvl2pPr indent="-342900" lvl="1" marL="914400" algn="l">
              <a:spcBef>
                <a:spcPts val="360"/>
              </a:spcBef>
              <a:spcAft>
                <a:spcPts val="0"/>
              </a:spcAft>
              <a:buSzPts val="1800"/>
              <a:buChar char="•"/>
              <a:defRPr/>
            </a:lvl2pPr>
            <a:lvl3pPr indent="-320039" lvl="2" marL="1371600" algn="l">
              <a:spcBef>
                <a:spcPts val="360"/>
              </a:spcBef>
              <a:spcAft>
                <a:spcPts val="0"/>
              </a:spcAft>
              <a:buSzPts val="144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2" name="Shape 22"/>
        <p:cNvGrpSpPr/>
        <p:nvPr/>
      </p:nvGrpSpPr>
      <p:grpSpPr>
        <a:xfrm>
          <a:off x="0" y="0"/>
          <a:ext cx="0" cy="0"/>
          <a:chOff x="0" y="0"/>
          <a:chExt cx="0" cy="0"/>
        </a:xfrm>
      </p:grpSpPr>
      <p:sp>
        <p:nvSpPr>
          <p:cNvPr id="23" name="Google Shape;23;p30"/>
          <p:cNvSpPr txBox="1"/>
          <p:nvPr>
            <p:ph type="title"/>
          </p:nvPr>
        </p:nvSpPr>
        <p:spPr>
          <a:xfrm>
            <a:off x="381000" y="381000"/>
            <a:ext cx="8382000" cy="6858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4" name="Google Shape;24;p30"/>
          <p:cNvSpPr txBox="1"/>
          <p:nvPr>
            <p:ph idx="1" type="body"/>
          </p:nvPr>
        </p:nvSpPr>
        <p:spPr>
          <a:xfrm>
            <a:off x="381000" y="1246188"/>
            <a:ext cx="8382000" cy="46482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SzPts val="1800"/>
              <a:buChar char="•"/>
              <a:defRPr/>
            </a:lvl1pPr>
            <a:lvl2pPr indent="-342900" lvl="1" marL="914400" algn="l">
              <a:spcBef>
                <a:spcPts val="360"/>
              </a:spcBef>
              <a:spcAft>
                <a:spcPts val="0"/>
              </a:spcAft>
              <a:buSzPts val="1800"/>
              <a:buChar char="•"/>
              <a:defRPr/>
            </a:lvl2pPr>
            <a:lvl3pPr indent="-320039" lvl="2" marL="1371600" algn="l">
              <a:spcBef>
                <a:spcPts val="360"/>
              </a:spcBef>
              <a:spcAft>
                <a:spcPts val="0"/>
              </a:spcAft>
              <a:buSzPts val="144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5" name="Shape 25"/>
        <p:cNvGrpSpPr/>
        <p:nvPr/>
      </p:nvGrpSpPr>
      <p:grpSpPr>
        <a:xfrm>
          <a:off x="0" y="0"/>
          <a:ext cx="0" cy="0"/>
          <a:chOff x="0" y="0"/>
          <a:chExt cx="0" cy="0"/>
        </a:xfrm>
      </p:grpSpPr>
      <p:sp>
        <p:nvSpPr>
          <p:cNvPr id="26" name="Google Shape;26;p31"/>
          <p:cNvSpPr txBox="1"/>
          <p:nvPr>
            <p:ph type="title"/>
          </p:nvPr>
        </p:nvSpPr>
        <p:spPr>
          <a:xfrm>
            <a:off x="381000" y="381000"/>
            <a:ext cx="8382000" cy="6858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7" name="Google Shape;27;p31"/>
          <p:cNvSpPr txBox="1"/>
          <p:nvPr>
            <p:ph idx="1" type="body"/>
          </p:nvPr>
        </p:nvSpPr>
        <p:spPr>
          <a:xfrm>
            <a:off x="381000" y="1295400"/>
            <a:ext cx="4114800" cy="4648200"/>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SzPts val="2800"/>
              <a:buChar char="•"/>
              <a:defRPr sz="2800"/>
            </a:lvl1pPr>
            <a:lvl2pPr indent="-381000" lvl="1" marL="914400" algn="l">
              <a:spcBef>
                <a:spcPts val="480"/>
              </a:spcBef>
              <a:spcAft>
                <a:spcPts val="0"/>
              </a:spcAft>
              <a:buSzPts val="2400"/>
              <a:buChar char="•"/>
              <a:defRPr sz="2400"/>
            </a:lvl2pPr>
            <a:lvl3pPr indent="-330200" lvl="2" marL="1371600" algn="l">
              <a:spcBef>
                <a:spcPts val="400"/>
              </a:spcBef>
              <a:spcAft>
                <a:spcPts val="0"/>
              </a:spcAft>
              <a:buSzPts val="1600"/>
              <a:buChar char="▪"/>
              <a:defRPr sz="2000"/>
            </a:lvl3pPr>
            <a:lvl4pPr indent="-342900" lvl="3" marL="1828800" algn="l">
              <a:spcBef>
                <a:spcPts val="360"/>
              </a:spcBef>
              <a:spcAft>
                <a:spcPts val="0"/>
              </a:spcAft>
              <a:buSzPts val="1800"/>
              <a:buFont typeface="Arial"/>
              <a:buChar char="–"/>
              <a:defRPr sz="1800"/>
            </a:lvl4pPr>
            <a:lvl5pPr indent="-342900" lvl="4" marL="2286000" algn="l">
              <a:spcBef>
                <a:spcPts val="360"/>
              </a:spcBef>
              <a:spcAft>
                <a:spcPts val="0"/>
              </a:spcAft>
              <a:buClr>
                <a:schemeClr val="dk1"/>
              </a:buClr>
              <a:buSzPts val="1800"/>
              <a:buFont typeface="Arial"/>
              <a:buChar char="»"/>
              <a:defRPr sz="1800"/>
            </a:lvl5pPr>
            <a:lvl6pPr indent="-342900" lvl="5" marL="2743200" algn="l">
              <a:spcBef>
                <a:spcPts val="360"/>
              </a:spcBef>
              <a:spcAft>
                <a:spcPts val="0"/>
              </a:spcAft>
              <a:buClr>
                <a:schemeClr val="dk1"/>
              </a:buClr>
              <a:buSzPts val="1800"/>
              <a:buFont typeface="Arial"/>
              <a:buChar char="»"/>
              <a:defRPr sz="1800"/>
            </a:lvl6pPr>
            <a:lvl7pPr indent="-342900" lvl="6" marL="3200400" algn="l">
              <a:spcBef>
                <a:spcPts val="360"/>
              </a:spcBef>
              <a:spcAft>
                <a:spcPts val="0"/>
              </a:spcAft>
              <a:buClr>
                <a:schemeClr val="dk1"/>
              </a:buClr>
              <a:buSzPts val="1800"/>
              <a:buFont typeface="Arial"/>
              <a:buChar char="»"/>
              <a:defRPr sz="1800"/>
            </a:lvl7pPr>
            <a:lvl8pPr indent="-342900" lvl="7" marL="3657600" algn="l">
              <a:spcBef>
                <a:spcPts val="360"/>
              </a:spcBef>
              <a:spcAft>
                <a:spcPts val="0"/>
              </a:spcAft>
              <a:buClr>
                <a:schemeClr val="dk1"/>
              </a:buClr>
              <a:buSzPts val="1800"/>
              <a:buFont typeface="Arial"/>
              <a:buChar char="»"/>
              <a:defRPr sz="1800"/>
            </a:lvl8pPr>
            <a:lvl9pPr indent="-342900" lvl="8" marL="4114800" algn="l">
              <a:spcBef>
                <a:spcPts val="360"/>
              </a:spcBef>
              <a:spcAft>
                <a:spcPts val="0"/>
              </a:spcAft>
              <a:buClr>
                <a:schemeClr val="dk1"/>
              </a:buClr>
              <a:buSzPts val="1800"/>
              <a:buFont typeface="Arial"/>
              <a:buChar char="»"/>
              <a:defRPr sz="1800"/>
            </a:lvl9pPr>
          </a:lstStyle>
          <a:p/>
        </p:txBody>
      </p:sp>
      <p:sp>
        <p:nvSpPr>
          <p:cNvPr id="28" name="Google Shape;28;p31"/>
          <p:cNvSpPr txBox="1"/>
          <p:nvPr>
            <p:ph idx="2" type="body"/>
          </p:nvPr>
        </p:nvSpPr>
        <p:spPr>
          <a:xfrm>
            <a:off x="4648200" y="1295400"/>
            <a:ext cx="4114800" cy="4648200"/>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SzPts val="2800"/>
              <a:buChar char="•"/>
              <a:defRPr sz="2800"/>
            </a:lvl1pPr>
            <a:lvl2pPr indent="-381000" lvl="1" marL="914400" algn="l">
              <a:spcBef>
                <a:spcPts val="480"/>
              </a:spcBef>
              <a:spcAft>
                <a:spcPts val="0"/>
              </a:spcAft>
              <a:buSzPts val="2400"/>
              <a:buChar char="•"/>
              <a:defRPr sz="2400"/>
            </a:lvl2pPr>
            <a:lvl3pPr indent="-330200" lvl="2" marL="1371600" algn="l">
              <a:spcBef>
                <a:spcPts val="400"/>
              </a:spcBef>
              <a:spcAft>
                <a:spcPts val="0"/>
              </a:spcAft>
              <a:buSzPts val="1600"/>
              <a:buChar char="▪"/>
              <a:defRPr sz="2000"/>
            </a:lvl3pPr>
            <a:lvl4pPr indent="-342900" lvl="3" marL="1828800" algn="l">
              <a:spcBef>
                <a:spcPts val="360"/>
              </a:spcBef>
              <a:spcAft>
                <a:spcPts val="0"/>
              </a:spcAft>
              <a:buSzPts val="1800"/>
              <a:buFont typeface="Arial"/>
              <a:buChar char="–"/>
              <a:defRPr sz="1800"/>
            </a:lvl4pPr>
            <a:lvl5pPr indent="-342900" lvl="4" marL="2286000" algn="l">
              <a:spcBef>
                <a:spcPts val="360"/>
              </a:spcBef>
              <a:spcAft>
                <a:spcPts val="0"/>
              </a:spcAft>
              <a:buClr>
                <a:schemeClr val="dk1"/>
              </a:buClr>
              <a:buSzPts val="1800"/>
              <a:buFont typeface="Arial"/>
              <a:buChar char="»"/>
              <a:defRPr sz="1800"/>
            </a:lvl5pPr>
            <a:lvl6pPr indent="-342900" lvl="5" marL="2743200" algn="l">
              <a:spcBef>
                <a:spcPts val="360"/>
              </a:spcBef>
              <a:spcAft>
                <a:spcPts val="0"/>
              </a:spcAft>
              <a:buClr>
                <a:schemeClr val="dk1"/>
              </a:buClr>
              <a:buSzPts val="1800"/>
              <a:buFont typeface="Arial"/>
              <a:buChar char="»"/>
              <a:defRPr sz="1800"/>
            </a:lvl6pPr>
            <a:lvl7pPr indent="-342900" lvl="6" marL="3200400" algn="l">
              <a:spcBef>
                <a:spcPts val="360"/>
              </a:spcBef>
              <a:spcAft>
                <a:spcPts val="0"/>
              </a:spcAft>
              <a:buClr>
                <a:schemeClr val="dk1"/>
              </a:buClr>
              <a:buSzPts val="1800"/>
              <a:buFont typeface="Arial"/>
              <a:buChar char="»"/>
              <a:defRPr sz="1800"/>
            </a:lvl7pPr>
            <a:lvl8pPr indent="-342900" lvl="7" marL="3657600" algn="l">
              <a:spcBef>
                <a:spcPts val="360"/>
              </a:spcBef>
              <a:spcAft>
                <a:spcPts val="0"/>
              </a:spcAft>
              <a:buClr>
                <a:schemeClr val="dk1"/>
              </a:buClr>
              <a:buSzPts val="1800"/>
              <a:buFont typeface="Arial"/>
              <a:buChar char="»"/>
              <a:defRPr sz="1800"/>
            </a:lvl8pPr>
            <a:lvl9pPr indent="-342900" lvl="8" marL="4114800" algn="l">
              <a:spcBef>
                <a:spcPts val="360"/>
              </a:spcBef>
              <a:spcAft>
                <a:spcPts val="0"/>
              </a:spcAft>
              <a:buClr>
                <a:schemeClr val="dk1"/>
              </a:buClr>
              <a:buSzPts val="1800"/>
              <a:buFont typeface="Arial"/>
              <a:buChar char="»"/>
              <a:defRPr sz="1800"/>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9" name="Shape 29"/>
        <p:cNvGrpSpPr/>
        <p:nvPr/>
      </p:nvGrpSpPr>
      <p:grpSpPr>
        <a:xfrm>
          <a:off x="0" y="0"/>
          <a:ext cx="0" cy="0"/>
          <a:chOff x="0" y="0"/>
          <a:chExt cx="0" cy="0"/>
        </a:xfrm>
      </p:grpSpPr>
      <p:sp>
        <p:nvSpPr>
          <p:cNvPr id="30" name="Google Shape;30;p32"/>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b="1" sz="4000"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1" name="Google Shape;31;p32"/>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Autofit/>
          </a:bodyPr>
          <a:lstStyle>
            <a:lvl1pPr indent="-228600" lvl="0" marL="457200" algn="l">
              <a:spcBef>
                <a:spcPts val="400"/>
              </a:spcBef>
              <a:spcAft>
                <a:spcPts val="0"/>
              </a:spcAft>
              <a:buSzPts val="2000"/>
              <a:buNone/>
              <a:defRPr sz="2000"/>
            </a:lvl1pPr>
            <a:lvl2pPr indent="-228600" lvl="1" marL="914400" algn="l">
              <a:spcBef>
                <a:spcPts val="360"/>
              </a:spcBef>
              <a:spcAft>
                <a:spcPts val="0"/>
              </a:spcAft>
              <a:buSzPts val="1800"/>
              <a:buNone/>
              <a:defRPr sz="1800"/>
            </a:lvl2pPr>
            <a:lvl3pPr indent="-228600" lvl="2" marL="1371600" algn="l">
              <a:spcBef>
                <a:spcPts val="320"/>
              </a:spcBef>
              <a:spcAft>
                <a:spcPts val="0"/>
              </a:spcAft>
              <a:buSzPts val="1280"/>
              <a:buNone/>
              <a:defRPr sz="1600"/>
            </a:lvl3pPr>
            <a:lvl4pPr indent="-228600" lvl="3" marL="1828800" algn="l">
              <a:spcBef>
                <a:spcPts val="280"/>
              </a:spcBef>
              <a:spcAft>
                <a:spcPts val="0"/>
              </a:spcAft>
              <a:buSzPts val="1400"/>
              <a:buFont typeface="Arial"/>
              <a:buNone/>
              <a:defRPr sz="1400"/>
            </a:lvl4pPr>
            <a:lvl5pPr indent="-228600" lvl="4" marL="2286000" algn="l">
              <a:spcBef>
                <a:spcPts val="280"/>
              </a:spcBef>
              <a:spcAft>
                <a:spcPts val="0"/>
              </a:spcAft>
              <a:buClr>
                <a:schemeClr val="dk1"/>
              </a:buClr>
              <a:buSzPts val="1400"/>
              <a:buFont typeface="Arial"/>
              <a:buNone/>
              <a:defRPr sz="1400"/>
            </a:lvl5pPr>
            <a:lvl6pPr indent="-228600" lvl="5" marL="2743200" algn="l">
              <a:spcBef>
                <a:spcPts val="280"/>
              </a:spcBef>
              <a:spcAft>
                <a:spcPts val="0"/>
              </a:spcAft>
              <a:buClr>
                <a:schemeClr val="dk1"/>
              </a:buClr>
              <a:buSzPts val="1400"/>
              <a:buFont typeface="Arial"/>
              <a:buNone/>
              <a:defRPr sz="1400"/>
            </a:lvl6pPr>
            <a:lvl7pPr indent="-228600" lvl="6" marL="3200400" algn="l">
              <a:spcBef>
                <a:spcPts val="280"/>
              </a:spcBef>
              <a:spcAft>
                <a:spcPts val="0"/>
              </a:spcAft>
              <a:buClr>
                <a:schemeClr val="dk1"/>
              </a:buClr>
              <a:buSzPts val="1400"/>
              <a:buFont typeface="Arial"/>
              <a:buNone/>
              <a:defRPr sz="1400"/>
            </a:lvl7pPr>
            <a:lvl8pPr indent="-228600" lvl="7" marL="3657600" algn="l">
              <a:spcBef>
                <a:spcPts val="280"/>
              </a:spcBef>
              <a:spcAft>
                <a:spcPts val="0"/>
              </a:spcAft>
              <a:buClr>
                <a:schemeClr val="dk1"/>
              </a:buClr>
              <a:buSzPts val="1400"/>
              <a:buFont typeface="Arial"/>
              <a:buNone/>
              <a:defRPr sz="1400"/>
            </a:lvl8pPr>
            <a:lvl9pPr indent="-228600" lvl="8" marL="4114800" algn="l">
              <a:spcBef>
                <a:spcPts val="280"/>
              </a:spcBef>
              <a:spcAft>
                <a:spcPts val="0"/>
              </a:spcAft>
              <a:buClr>
                <a:schemeClr val="dk1"/>
              </a:buClr>
              <a:buSzPts val="1400"/>
              <a:buFont typeface="Arial"/>
              <a:buNone/>
              <a:defRPr sz="1400"/>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2" name="Shape 32"/>
        <p:cNvGrpSpPr/>
        <p:nvPr/>
      </p:nvGrpSpPr>
      <p:grpSpPr>
        <a:xfrm>
          <a:off x="0" y="0"/>
          <a:ext cx="0" cy="0"/>
          <a:chOff x="0" y="0"/>
          <a:chExt cx="0" cy="0"/>
        </a:xfrm>
      </p:grpSpPr>
      <p:sp>
        <p:nvSpPr>
          <p:cNvPr id="33" name="Google Shape;33;p3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4" name="Google Shape;34;p33"/>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SzPts val="2400"/>
              <a:buNone/>
              <a:defRPr b="1" sz="2400"/>
            </a:lvl1pPr>
            <a:lvl2pPr indent="-228600" lvl="1" marL="914400" algn="l">
              <a:spcBef>
                <a:spcPts val="400"/>
              </a:spcBef>
              <a:spcAft>
                <a:spcPts val="0"/>
              </a:spcAft>
              <a:buSzPts val="2000"/>
              <a:buNone/>
              <a:defRPr b="1" sz="2000"/>
            </a:lvl2pPr>
            <a:lvl3pPr indent="-228600" lvl="2" marL="1371600" algn="l">
              <a:spcBef>
                <a:spcPts val="360"/>
              </a:spcBef>
              <a:spcAft>
                <a:spcPts val="0"/>
              </a:spcAft>
              <a:buSzPts val="1440"/>
              <a:buNone/>
              <a:defRPr b="1" sz="1800"/>
            </a:lvl3pPr>
            <a:lvl4pPr indent="-228600" lvl="3" marL="1828800" algn="l">
              <a:spcBef>
                <a:spcPts val="320"/>
              </a:spcBef>
              <a:spcAft>
                <a:spcPts val="0"/>
              </a:spcAft>
              <a:buSzPts val="1600"/>
              <a:buFont typeface="Arial"/>
              <a:buNone/>
              <a:defRPr b="1" sz="1600"/>
            </a:lvl4pPr>
            <a:lvl5pPr indent="-228600" lvl="4" marL="2286000" algn="l">
              <a:spcBef>
                <a:spcPts val="320"/>
              </a:spcBef>
              <a:spcAft>
                <a:spcPts val="0"/>
              </a:spcAft>
              <a:buClr>
                <a:schemeClr val="dk1"/>
              </a:buClr>
              <a:buSzPts val="1600"/>
              <a:buFont typeface="Arial"/>
              <a:buNone/>
              <a:defRPr b="1" sz="1600"/>
            </a:lvl5pPr>
            <a:lvl6pPr indent="-228600" lvl="5" marL="2743200" algn="l">
              <a:spcBef>
                <a:spcPts val="320"/>
              </a:spcBef>
              <a:spcAft>
                <a:spcPts val="0"/>
              </a:spcAft>
              <a:buClr>
                <a:schemeClr val="dk1"/>
              </a:buClr>
              <a:buSzPts val="1600"/>
              <a:buFont typeface="Arial"/>
              <a:buNone/>
              <a:defRPr b="1" sz="1600"/>
            </a:lvl6pPr>
            <a:lvl7pPr indent="-228600" lvl="6" marL="3200400" algn="l">
              <a:spcBef>
                <a:spcPts val="320"/>
              </a:spcBef>
              <a:spcAft>
                <a:spcPts val="0"/>
              </a:spcAft>
              <a:buClr>
                <a:schemeClr val="dk1"/>
              </a:buClr>
              <a:buSzPts val="1600"/>
              <a:buFont typeface="Arial"/>
              <a:buNone/>
              <a:defRPr b="1" sz="1600"/>
            </a:lvl7pPr>
            <a:lvl8pPr indent="-228600" lvl="7" marL="3657600" algn="l">
              <a:spcBef>
                <a:spcPts val="320"/>
              </a:spcBef>
              <a:spcAft>
                <a:spcPts val="0"/>
              </a:spcAft>
              <a:buClr>
                <a:schemeClr val="dk1"/>
              </a:buClr>
              <a:buSzPts val="1600"/>
              <a:buFont typeface="Arial"/>
              <a:buNone/>
              <a:defRPr b="1" sz="1600"/>
            </a:lvl8pPr>
            <a:lvl9pPr indent="-228600" lvl="8" marL="4114800" algn="l">
              <a:spcBef>
                <a:spcPts val="320"/>
              </a:spcBef>
              <a:spcAft>
                <a:spcPts val="0"/>
              </a:spcAft>
              <a:buClr>
                <a:schemeClr val="dk1"/>
              </a:buClr>
              <a:buSzPts val="1600"/>
              <a:buFont typeface="Arial"/>
              <a:buNone/>
              <a:defRPr b="1" sz="1600"/>
            </a:lvl9pPr>
          </a:lstStyle>
          <a:p/>
        </p:txBody>
      </p:sp>
      <p:sp>
        <p:nvSpPr>
          <p:cNvPr id="35" name="Google Shape;35;p33"/>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SzPts val="2400"/>
              <a:buChar char="•"/>
              <a:defRPr sz="2400"/>
            </a:lvl1pPr>
            <a:lvl2pPr indent="-355600" lvl="1" marL="914400" algn="l">
              <a:spcBef>
                <a:spcPts val="400"/>
              </a:spcBef>
              <a:spcAft>
                <a:spcPts val="0"/>
              </a:spcAft>
              <a:buSzPts val="2000"/>
              <a:buChar char="•"/>
              <a:defRPr sz="2000"/>
            </a:lvl2pPr>
            <a:lvl3pPr indent="-320039" lvl="2" marL="1371600" algn="l">
              <a:spcBef>
                <a:spcPts val="360"/>
              </a:spcBef>
              <a:spcAft>
                <a:spcPts val="0"/>
              </a:spcAft>
              <a:buSzPts val="1440"/>
              <a:buChar char="▪"/>
              <a:defRPr sz="1800"/>
            </a:lvl3pPr>
            <a:lvl4pPr indent="-330200" lvl="3" marL="1828800" algn="l">
              <a:spcBef>
                <a:spcPts val="320"/>
              </a:spcBef>
              <a:spcAft>
                <a:spcPts val="0"/>
              </a:spcAft>
              <a:buSzPts val="1600"/>
              <a:buFont typeface="Arial"/>
              <a:buChar char="–"/>
              <a:defRPr sz="1600"/>
            </a:lvl4pPr>
            <a:lvl5pPr indent="-330200" lvl="4" marL="2286000" algn="l">
              <a:spcBef>
                <a:spcPts val="320"/>
              </a:spcBef>
              <a:spcAft>
                <a:spcPts val="0"/>
              </a:spcAft>
              <a:buClr>
                <a:schemeClr val="dk1"/>
              </a:buClr>
              <a:buSzPts val="1600"/>
              <a:buFont typeface="Arial"/>
              <a:buChar char="»"/>
              <a:defRPr sz="1600"/>
            </a:lvl5pPr>
            <a:lvl6pPr indent="-330200" lvl="5" marL="2743200" algn="l">
              <a:spcBef>
                <a:spcPts val="320"/>
              </a:spcBef>
              <a:spcAft>
                <a:spcPts val="0"/>
              </a:spcAft>
              <a:buClr>
                <a:schemeClr val="dk1"/>
              </a:buClr>
              <a:buSzPts val="1600"/>
              <a:buFont typeface="Arial"/>
              <a:buChar char="»"/>
              <a:defRPr sz="1600"/>
            </a:lvl6pPr>
            <a:lvl7pPr indent="-330200" lvl="6" marL="3200400" algn="l">
              <a:spcBef>
                <a:spcPts val="320"/>
              </a:spcBef>
              <a:spcAft>
                <a:spcPts val="0"/>
              </a:spcAft>
              <a:buClr>
                <a:schemeClr val="dk1"/>
              </a:buClr>
              <a:buSzPts val="1600"/>
              <a:buFont typeface="Arial"/>
              <a:buChar char="»"/>
              <a:defRPr sz="1600"/>
            </a:lvl7pPr>
            <a:lvl8pPr indent="-330200" lvl="7" marL="3657600" algn="l">
              <a:spcBef>
                <a:spcPts val="320"/>
              </a:spcBef>
              <a:spcAft>
                <a:spcPts val="0"/>
              </a:spcAft>
              <a:buClr>
                <a:schemeClr val="dk1"/>
              </a:buClr>
              <a:buSzPts val="1600"/>
              <a:buFont typeface="Arial"/>
              <a:buChar char="»"/>
              <a:defRPr sz="1600"/>
            </a:lvl8pPr>
            <a:lvl9pPr indent="-330200" lvl="8" marL="4114800" algn="l">
              <a:spcBef>
                <a:spcPts val="320"/>
              </a:spcBef>
              <a:spcAft>
                <a:spcPts val="0"/>
              </a:spcAft>
              <a:buClr>
                <a:schemeClr val="dk1"/>
              </a:buClr>
              <a:buSzPts val="1600"/>
              <a:buFont typeface="Arial"/>
              <a:buChar char="»"/>
              <a:defRPr sz="1600"/>
            </a:lvl9pPr>
          </a:lstStyle>
          <a:p/>
        </p:txBody>
      </p:sp>
      <p:sp>
        <p:nvSpPr>
          <p:cNvPr id="36" name="Google Shape;36;p33"/>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SzPts val="2400"/>
              <a:buNone/>
              <a:defRPr b="1" sz="2400"/>
            </a:lvl1pPr>
            <a:lvl2pPr indent="-228600" lvl="1" marL="914400" algn="l">
              <a:spcBef>
                <a:spcPts val="400"/>
              </a:spcBef>
              <a:spcAft>
                <a:spcPts val="0"/>
              </a:spcAft>
              <a:buSzPts val="2000"/>
              <a:buNone/>
              <a:defRPr b="1" sz="2000"/>
            </a:lvl2pPr>
            <a:lvl3pPr indent="-228600" lvl="2" marL="1371600" algn="l">
              <a:spcBef>
                <a:spcPts val="360"/>
              </a:spcBef>
              <a:spcAft>
                <a:spcPts val="0"/>
              </a:spcAft>
              <a:buSzPts val="1440"/>
              <a:buNone/>
              <a:defRPr b="1" sz="1800"/>
            </a:lvl3pPr>
            <a:lvl4pPr indent="-228600" lvl="3" marL="1828800" algn="l">
              <a:spcBef>
                <a:spcPts val="320"/>
              </a:spcBef>
              <a:spcAft>
                <a:spcPts val="0"/>
              </a:spcAft>
              <a:buSzPts val="1600"/>
              <a:buFont typeface="Arial"/>
              <a:buNone/>
              <a:defRPr b="1" sz="1600"/>
            </a:lvl4pPr>
            <a:lvl5pPr indent="-228600" lvl="4" marL="2286000" algn="l">
              <a:spcBef>
                <a:spcPts val="320"/>
              </a:spcBef>
              <a:spcAft>
                <a:spcPts val="0"/>
              </a:spcAft>
              <a:buClr>
                <a:schemeClr val="dk1"/>
              </a:buClr>
              <a:buSzPts val="1600"/>
              <a:buFont typeface="Arial"/>
              <a:buNone/>
              <a:defRPr b="1" sz="1600"/>
            </a:lvl5pPr>
            <a:lvl6pPr indent="-228600" lvl="5" marL="2743200" algn="l">
              <a:spcBef>
                <a:spcPts val="320"/>
              </a:spcBef>
              <a:spcAft>
                <a:spcPts val="0"/>
              </a:spcAft>
              <a:buClr>
                <a:schemeClr val="dk1"/>
              </a:buClr>
              <a:buSzPts val="1600"/>
              <a:buFont typeface="Arial"/>
              <a:buNone/>
              <a:defRPr b="1" sz="1600"/>
            </a:lvl6pPr>
            <a:lvl7pPr indent="-228600" lvl="6" marL="3200400" algn="l">
              <a:spcBef>
                <a:spcPts val="320"/>
              </a:spcBef>
              <a:spcAft>
                <a:spcPts val="0"/>
              </a:spcAft>
              <a:buClr>
                <a:schemeClr val="dk1"/>
              </a:buClr>
              <a:buSzPts val="1600"/>
              <a:buFont typeface="Arial"/>
              <a:buNone/>
              <a:defRPr b="1" sz="1600"/>
            </a:lvl7pPr>
            <a:lvl8pPr indent="-228600" lvl="7" marL="3657600" algn="l">
              <a:spcBef>
                <a:spcPts val="320"/>
              </a:spcBef>
              <a:spcAft>
                <a:spcPts val="0"/>
              </a:spcAft>
              <a:buClr>
                <a:schemeClr val="dk1"/>
              </a:buClr>
              <a:buSzPts val="1600"/>
              <a:buFont typeface="Arial"/>
              <a:buNone/>
              <a:defRPr b="1" sz="1600"/>
            </a:lvl8pPr>
            <a:lvl9pPr indent="-228600" lvl="8" marL="4114800" algn="l">
              <a:spcBef>
                <a:spcPts val="320"/>
              </a:spcBef>
              <a:spcAft>
                <a:spcPts val="0"/>
              </a:spcAft>
              <a:buClr>
                <a:schemeClr val="dk1"/>
              </a:buClr>
              <a:buSzPts val="1600"/>
              <a:buFont typeface="Arial"/>
              <a:buNone/>
              <a:defRPr b="1" sz="1600"/>
            </a:lvl9pPr>
          </a:lstStyle>
          <a:p/>
        </p:txBody>
      </p:sp>
      <p:sp>
        <p:nvSpPr>
          <p:cNvPr id="37" name="Google Shape;37;p33"/>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SzPts val="2400"/>
              <a:buChar char="•"/>
              <a:defRPr sz="2400"/>
            </a:lvl1pPr>
            <a:lvl2pPr indent="-355600" lvl="1" marL="914400" algn="l">
              <a:spcBef>
                <a:spcPts val="400"/>
              </a:spcBef>
              <a:spcAft>
                <a:spcPts val="0"/>
              </a:spcAft>
              <a:buSzPts val="2000"/>
              <a:buChar char="•"/>
              <a:defRPr sz="2000"/>
            </a:lvl2pPr>
            <a:lvl3pPr indent="-320039" lvl="2" marL="1371600" algn="l">
              <a:spcBef>
                <a:spcPts val="360"/>
              </a:spcBef>
              <a:spcAft>
                <a:spcPts val="0"/>
              </a:spcAft>
              <a:buSzPts val="1440"/>
              <a:buChar char="▪"/>
              <a:defRPr sz="1800"/>
            </a:lvl3pPr>
            <a:lvl4pPr indent="-330200" lvl="3" marL="1828800" algn="l">
              <a:spcBef>
                <a:spcPts val="320"/>
              </a:spcBef>
              <a:spcAft>
                <a:spcPts val="0"/>
              </a:spcAft>
              <a:buSzPts val="1600"/>
              <a:buFont typeface="Arial"/>
              <a:buChar char="–"/>
              <a:defRPr sz="1600"/>
            </a:lvl4pPr>
            <a:lvl5pPr indent="-330200" lvl="4" marL="2286000" algn="l">
              <a:spcBef>
                <a:spcPts val="320"/>
              </a:spcBef>
              <a:spcAft>
                <a:spcPts val="0"/>
              </a:spcAft>
              <a:buClr>
                <a:schemeClr val="dk1"/>
              </a:buClr>
              <a:buSzPts val="1600"/>
              <a:buFont typeface="Arial"/>
              <a:buChar char="»"/>
              <a:defRPr sz="1600"/>
            </a:lvl5pPr>
            <a:lvl6pPr indent="-330200" lvl="5" marL="2743200" algn="l">
              <a:spcBef>
                <a:spcPts val="320"/>
              </a:spcBef>
              <a:spcAft>
                <a:spcPts val="0"/>
              </a:spcAft>
              <a:buClr>
                <a:schemeClr val="dk1"/>
              </a:buClr>
              <a:buSzPts val="1600"/>
              <a:buFont typeface="Arial"/>
              <a:buChar char="»"/>
              <a:defRPr sz="1600"/>
            </a:lvl6pPr>
            <a:lvl7pPr indent="-330200" lvl="6" marL="3200400" algn="l">
              <a:spcBef>
                <a:spcPts val="320"/>
              </a:spcBef>
              <a:spcAft>
                <a:spcPts val="0"/>
              </a:spcAft>
              <a:buClr>
                <a:schemeClr val="dk1"/>
              </a:buClr>
              <a:buSzPts val="1600"/>
              <a:buFont typeface="Arial"/>
              <a:buChar char="»"/>
              <a:defRPr sz="1600"/>
            </a:lvl7pPr>
            <a:lvl8pPr indent="-330200" lvl="7" marL="3657600" algn="l">
              <a:spcBef>
                <a:spcPts val="320"/>
              </a:spcBef>
              <a:spcAft>
                <a:spcPts val="0"/>
              </a:spcAft>
              <a:buClr>
                <a:schemeClr val="dk1"/>
              </a:buClr>
              <a:buSzPts val="1600"/>
              <a:buFont typeface="Arial"/>
              <a:buChar char="»"/>
              <a:defRPr sz="1600"/>
            </a:lvl8pPr>
            <a:lvl9pPr indent="-330200" lvl="8" marL="4114800" algn="l">
              <a:spcBef>
                <a:spcPts val="320"/>
              </a:spcBef>
              <a:spcAft>
                <a:spcPts val="0"/>
              </a:spcAft>
              <a:buClr>
                <a:schemeClr val="dk1"/>
              </a:buClr>
              <a:buSzPts val="1600"/>
              <a:buFont typeface="Arial"/>
              <a:buChar char="»"/>
              <a:defRPr sz="1600"/>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8" name="Shape 38"/>
        <p:cNvGrpSpPr/>
        <p:nvPr/>
      </p:nvGrpSpPr>
      <p:grpSpPr>
        <a:xfrm>
          <a:off x="0" y="0"/>
          <a:ext cx="0" cy="0"/>
          <a:chOff x="0" y="0"/>
          <a:chExt cx="0" cy="0"/>
        </a:xfrm>
      </p:grpSpPr>
      <p:sp>
        <p:nvSpPr>
          <p:cNvPr id="39" name="Google Shape;39;p34"/>
          <p:cNvSpPr txBox="1"/>
          <p:nvPr>
            <p:ph type="title"/>
          </p:nvPr>
        </p:nvSpPr>
        <p:spPr>
          <a:xfrm>
            <a:off x="381000" y="381000"/>
            <a:ext cx="8382000" cy="6858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0" name="Shape 40"/>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41" name="Shape 41"/>
        <p:cNvGrpSpPr/>
        <p:nvPr/>
      </p:nvGrpSpPr>
      <p:grpSpPr>
        <a:xfrm>
          <a:off x="0" y="0"/>
          <a:ext cx="0" cy="0"/>
          <a:chOff x="0" y="0"/>
          <a:chExt cx="0" cy="0"/>
        </a:xfrm>
      </p:grpSpPr>
      <p:sp>
        <p:nvSpPr>
          <p:cNvPr id="42" name="Google Shape;42;p36"/>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43" name="Google Shape;43;p36"/>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Autofit/>
          </a:bodyPr>
          <a:lstStyle>
            <a:lvl1pPr indent="-431800" lvl="0" marL="457200" algn="l">
              <a:spcBef>
                <a:spcPts val="640"/>
              </a:spcBef>
              <a:spcAft>
                <a:spcPts val="0"/>
              </a:spcAft>
              <a:buSzPts val="3200"/>
              <a:buChar char="•"/>
              <a:defRPr sz="3200"/>
            </a:lvl1pPr>
            <a:lvl2pPr indent="-406400" lvl="1" marL="914400" algn="l">
              <a:spcBef>
                <a:spcPts val="560"/>
              </a:spcBef>
              <a:spcAft>
                <a:spcPts val="0"/>
              </a:spcAft>
              <a:buSzPts val="2800"/>
              <a:buChar char="•"/>
              <a:defRPr sz="2800"/>
            </a:lvl2pPr>
            <a:lvl3pPr indent="-350519" lvl="2" marL="1371600" algn="l">
              <a:spcBef>
                <a:spcPts val="480"/>
              </a:spcBef>
              <a:spcAft>
                <a:spcPts val="0"/>
              </a:spcAft>
              <a:buSzPts val="1920"/>
              <a:buChar char="▪"/>
              <a:defRPr sz="2400"/>
            </a:lvl3pPr>
            <a:lvl4pPr indent="-355600" lvl="3" marL="1828800" algn="l">
              <a:spcBef>
                <a:spcPts val="400"/>
              </a:spcBef>
              <a:spcAft>
                <a:spcPts val="0"/>
              </a:spcAft>
              <a:buSzPts val="2000"/>
              <a:buFont typeface="Arial"/>
              <a:buChar char="–"/>
              <a:defRPr sz="2000"/>
            </a:lvl4pPr>
            <a:lvl5pPr indent="-355600" lvl="4" marL="2286000" algn="l">
              <a:spcBef>
                <a:spcPts val="400"/>
              </a:spcBef>
              <a:spcAft>
                <a:spcPts val="0"/>
              </a:spcAft>
              <a:buClr>
                <a:schemeClr val="dk1"/>
              </a:buClr>
              <a:buSzPts val="2000"/>
              <a:buFont typeface="Arial"/>
              <a:buChar char="»"/>
              <a:defRPr sz="2000"/>
            </a:lvl5pPr>
            <a:lvl6pPr indent="-355600" lvl="5" marL="2743200" algn="l">
              <a:spcBef>
                <a:spcPts val="400"/>
              </a:spcBef>
              <a:spcAft>
                <a:spcPts val="0"/>
              </a:spcAft>
              <a:buClr>
                <a:schemeClr val="dk1"/>
              </a:buClr>
              <a:buSzPts val="2000"/>
              <a:buFont typeface="Arial"/>
              <a:buChar char="»"/>
              <a:defRPr sz="2000"/>
            </a:lvl6pPr>
            <a:lvl7pPr indent="-355600" lvl="6" marL="3200400" algn="l">
              <a:spcBef>
                <a:spcPts val="400"/>
              </a:spcBef>
              <a:spcAft>
                <a:spcPts val="0"/>
              </a:spcAft>
              <a:buClr>
                <a:schemeClr val="dk1"/>
              </a:buClr>
              <a:buSzPts val="2000"/>
              <a:buFont typeface="Arial"/>
              <a:buChar char="»"/>
              <a:defRPr sz="2000"/>
            </a:lvl7pPr>
            <a:lvl8pPr indent="-355600" lvl="7" marL="3657600" algn="l">
              <a:spcBef>
                <a:spcPts val="400"/>
              </a:spcBef>
              <a:spcAft>
                <a:spcPts val="0"/>
              </a:spcAft>
              <a:buClr>
                <a:schemeClr val="dk1"/>
              </a:buClr>
              <a:buSzPts val="2000"/>
              <a:buFont typeface="Arial"/>
              <a:buChar char="»"/>
              <a:defRPr sz="2000"/>
            </a:lvl8pPr>
            <a:lvl9pPr indent="-355600" lvl="8" marL="4114800" algn="l">
              <a:spcBef>
                <a:spcPts val="400"/>
              </a:spcBef>
              <a:spcAft>
                <a:spcPts val="0"/>
              </a:spcAft>
              <a:buClr>
                <a:schemeClr val="dk1"/>
              </a:buClr>
              <a:buSzPts val="2000"/>
              <a:buFont typeface="Arial"/>
              <a:buChar char="»"/>
              <a:defRPr sz="2000"/>
            </a:lvl9pPr>
          </a:lstStyle>
          <a:p/>
        </p:txBody>
      </p:sp>
      <p:sp>
        <p:nvSpPr>
          <p:cNvPr id="44" name="Google Shape;44;p36"/>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SzPts val="1400"/>
              <a:buNone/>
              <a:defRPr sz="1400"/>
            </a:lvl1pPr>
            <a:lvl2pPr indent="-228600" lvl="1" marL="914400" algn="l">
              <a:spcBef>
                <a:spcPts val="240"/>
              </a:spcBef>
              <a:spcAft>
                <a:spcPts val="0"/>
              </a:spcAft>
              <a:buSzPts val="1200"/>
              <a:buNone/>
              <a:defRPr sz="1200"/>
            </a:lvl2pPr>
            <a:lvl3pPr indent="-228600" lvl="2" marL="1371600" algn="l">
              <a:spcBef>
                <a:spcPts val="200"/>
              </a:spcBef>
              <a:spcAft>
                <a:spcPts val="0"/>
              </a:spcAft>
              <a:buSzPts val="800"/>
              <a:buNone/>
              <a:defRPr sz="1000"/>
            </a:lvl3pPr>
            <a:lvl4pPr indent="-228600" lvl="3" marL="1828800" algn="l">
              <a:spcBef>
                <a:spcPts val="180"/>
              </a:spcBef>
              <a:spcAft>
                <a:spcPts val="0"/>
              </a:spcAft>
              <a:buSzPts val="900"/>
              <a:buFont typeface="Arial"/>
              <a:buNone/>
              <a:defRPr sz="900"/>
            </a:lvl4pPr>
            <a:lvl5pPr indent="-228600" lvl="4" marL="2286000" algn="l">
              <a:spcBef>
                <a:spcPts val="180"/>
              </a:spcBef>
              <a:spcAft>
                <a:spcPts val="0"/>
              </a:spcAft>
              <a:buClr>
                <a:schemeClr val="dk1"/>
              </a:buClr>
              <a:buSzPts val="900"/>
              <a:buFont typeface="Arial"/>
              <a:buNone/>
              <a:defRPr sz="900"/>
            </a:lvl5pPr>
            <a:lvl6pPr indent="-228600" lvl="5" marL="2743200" algn="l">
              <a:spcBef>
                <a:spcPts val="180"/>
              </a:spcBef>
              <a:spcAft>
                <a:spcPts val="0"/>
              </a:spcAft>
              <a:buClr>
                <a:schemeClr val="dk1"/>
              </a:buClr>
              <a:buSzPts val="900"/>
              <a:buFont typeface="Arial"/>
              <a:buNone/>
              <a:defRPr sz="900"/>
            </a:lvl6pPr>
            <a:lvl7pPr indent="-228600" lvl="6" marL="3200400" algn="l">
              <a:spcBef>
                <a:spcPts val="180"/>
              </a:spcBef>
              <a:spcAft>
                <a:spcPts val="0"/>
              </a:spcAft>
              <a:buClr>
                <a:schemeClr val="dk1"/>
              </a:buClr>
              <a:buSzPts val="900"/>
              <a:buFont typeface="Arial"/>
              <a:buNone/>
              <a:defRPr sz="900"/>
            </a:lvl7pPr>
            <a:lvl8pPr indent="-228600" lvl="7" marL="3657600" algn="l">
              <a:spcBef>
                <a:spcPts val="180"/>
              </a:spcBef>
              <a:spcAft>
                <a:spcPts val="0"/>
              </a:spcAft>
              <a:buClr>
                <a:schemeClr val="dk1"/>
              </a:buClr>
              <a:buSzPts val="900"/>
              <a:buFont typeface="Arial"/>
              <a:buNone/>
              <a:defRPr sz="900"/>
            </a:lvl8pPr>
            <a:lvl9pPr indent="-228600" lvl="8" marL="4114800" algn="l">
              <a:spcBef>
                <a:spcPts val="180"/>
              </a:spcBef>
              <a:spcAft>
                <a:spcPts val="0"/>
              </a:spcAft>
              <a:buClr>
                <a:schemeClr val="dk1"/>
              </a:buClr>
              <a:buSzPts val="900"/>
              <a:buFont typeface="Arial"/>
              <a:buNone/>
              <a:defRPr sz="900"/>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45" name="Shape 45"/>
        <p:cNvGrpSpPr/>
        <p:nvPr/>
      </p:nvGrpSpPr>
      <p:grpSpPr>
        <a:xfrm>
          <a:off x="0" y="0"/>
          <a:ext cx="0" cy="0"/>
          <a:chOff x="0" y="0"/>
          <a:chExt cx="0" cy="0"/>
        </a:xfrm>
      </p:grpSpPr>
      <p:sp>
        <p:nvSpPr>
          <p:cNvPr id="46" name="Google Shape;46;p37"/>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47" name="Google Shape;47;p37"/>
          <p:cNvSpPr/>
          <p:nvPr>
            <p:ph idx="2" type="pic"/>
          </p:nvPr>
        </p:nvSpPr>
        <p:spPr>
          <a:xfrm>
            <a:off x="1792288" y="612775"/>
            <a:ext cx="5486400" cy="4114800"/>
          </a:xfrm>
          <a:prstGeom prst="rect">
            <a:avLst/>
          </a:prstGeom>
          <a:noFill/>
          <a:ln>
            <a:noFill/>
          </a:ln>
        </p:spPr>
      </p:sp>
      <p:sp>
        <p:nvSpPr>
          <p:cNvPr id="48" name="Google Shape;48;p37"/>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SzPts val="1400"/>
              <a:buNone/>
              <a:defRPr sz="1400"/>
            </a:lvl1pPr>
            <a:lvl2pPr indent="-228600" lvl="1" marL="914400" algn="l">
              <a:spcBef>
                <a:spcPts val="240"/>
              </a:spcBef>
              <a:spcAft>
                <a:spcPts val="0"/>
              </a:spcAft>
              <a:buSzPts val="1200"/>
              <a:buNone/>
              <a:defRPr sz="1200"/>
            </a:lvl2pPr>
            <a:lvl3pPr indent="-228600" lvl="2" marL="1371600" algn="l">
              <a:spcBef>
                <a:spcPts val="200"/>
              </a:spcBef>
              <a:spcAft>
                <a:spcPts val="0"/>
              </a:spcAft>
              <a:buSzPts val="800"/>
              <a:buNone/>
              <a:defRPr sz="1000"/>
            </a:lvl3pPr>
            <a:lvl4pPr indent="-228600" lvl="3" marL="1828800" algn="l">
              <a:spcBef>
                <a:spcPts val="180"/>
              </a:spcBef>
              <a:spcAft>
                <a:spcPts val="0"/>
              </a:spcAft>
              <a:buSzPts val="900"/>
              <a:buFont typeface="Arial"/>
              <a:buNone/>
              <a:defRPr sz="900"/>
            </a:lvl4pPr>
            <a:lvl5pPr indent="-228600" lvl="4" marL="2286000" algn="l">
              <a:spcBef>
                <a:spcPts val="180"/>
              </a:spcBef>
              <a:spcAft>
                <a:spcPts val="0"/>
              </a:spcAft>
              <a:buClr>
                <a:schemeClr val="dk1"/>
              </a:buClr>
              <a:buSzPts val="900"/>
              <a:buFont typeface="Arial"/>
              <a:buNone/>
              <a:defRPr sz="900"/>
            </a:lvl5pPr>
            <a:lvl6pPr indent="-228600" lvl="5" marL="2743200" algn="l">
              <a:spcBef>
                <a:spcPts val="180"/>
              </a:spcBef>
              <a:spcAft>
                <a:spcPts val="0"/>
              </a:spcAft>
              <a:buClr>
                <a:schemeClr val="dk1"/>
              </a:buClr>
              <a:buSzPts val="900"/>
              <a:buFont typeface="Arial"/>
              <a:buNone/>
              <a:defRPr sz="900"/>
            </a:lvl6pPr>
            <a:lvl7pPr indent="-228600" lvl="6" marL="3200400" algn="l">
              <a:spcBef>
                <a:spcPts val="180"/>
              </a:spcBef>
              <a:spcAft>
                <a:spcPts val="0"/>
              </a:spcAft>
              <a:buClr>
                <a:schemeClr val="dk1"/>
              </a:buClr>
              <a:buSzPts val="900"/>
              <a:buFont typeface="Arial"/>
              <a:buNone/>
              <a:defRPr sz="900"/>
            </a:lvl7pPr>
            <a:lvl8pPr indent="-228600" lvl="7" marL="3657600" algn="l">
              <a:spcBef>
                <a:spcPts val="180"/>
              </a:spcBef>
              <a:spcAft>
                <a:spcPts val="0"/>
              </a:spcAft>
              <a:buClr>
                <a:schemeClr val="dk1"/>
              </a:buClr>
              <a:buSzPts val="900"/>
              <a:buFont typeface="Arial"/>
              <a:buNone/>
              <a:defRPr sz="900"/>
            </a:lvl8pPr>
            <a:lvl9pPr indent="-228600" lvl="8" marL="4114800" algn="l">
              <a:spcBef>
                <a:spcPts val="180"/>
              </a:spcBef>
              <a:spcAft>
                <a:spcPts val="0"/>
              </a:spcAft>
              <a:buClr>
                <a:schemeClr val="dk1"/>
              </a:buClr>
              <a:buSzPts val="900"/>
              <a:buFont typeface="Arial"/>
              <a:buNone/>
              <a:defRPr sz="900"/>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7.xml"/><Relationship Id="rId10" Type="http://schemas.openxmlformats.org/officeDocument/2006/relationships/slideLayout" Target="../slideLayouts/slideLayout6.xml"/><Relationship Id="rId13" Type="http://schemas.openxmlformats.org/officeDocument/2006/relationships/slideLayout" Target="../slideLayouts/slideLayout9.xml"/><Relationship Id="rId12" Type="http://schemas.openxmlformats.org/officeDocument/2006/relationships/slideLayout" Target="../slideLayouts/slideLayout8.xml"/><Relationship Id="rId1" Type="http://schemas.openxmlformats.org/officeDocument/2006/relationships/image" Target="../media/image2.jpg"/><Relationship Id="rId2" Type="http://schemas.openxmlformats.org/officeDocument/2006/relationships/image" Target="../media/image5.png"/><Relationship Id="rId3" Type="http://schemas.openxmlformats.org/officeDocument/2006/relationships/image" Target="../media/image8.png"/><Relationship Id="rId4" Type="http://schemas.openxmlformats.org/officeDocument/2006/relationships/image" Target="../media/image1.png"/><Relationship Id="rId9" Type="http://schemas.openxmlformats.org/officeDocument/2006/relationships/slideLayout" Target="../slideLayouts/slideLayout5.xml"/><Relationship Id="rId15" Type="http://schemas.openxmlformats.org/officeDocument/2006/relationships/slideLayout" Target="../slideLayouts/slideLayout11.xml"/><Relationship Id="rId14" Type="http://schemas.openxmlformats.org/officeDocument/2006/relationships/slideLayout" Target="../slideLayouts/slideLayout10.xml"/><Relationship Id="rId16" Type="http://schemas.openxmlformats.org/officeDocument/2006/relationships/theme" Target="../theme/theme1.xml"/><Relationship Id="rId5" Type="http://schemas.openxmlformats.org/officeDocument/2006/relationships/slideLayout" Target="../slideLayouts/slideLayout1.xml"/><Relationship Id="rId6" Type="http://schemas.openxmlformats.org/officeDocument/2006/relationships/slideLayout" Target="../slideLayouts/slideLayout2.xml"/><Relationship Id="rId7" Type="http://schemas.openxmlformats.org/officeDocument/2006/relationships/slideLayout" Target="../slideLayouts/slideLayout3.xml"/><Relationship Id="rId8"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8"/>
          <p:cNvSpPr txBox="1"/>
          <p:nvPr>
            <p:ph type="title"/>
          </p:nvPr>
        </p:nvSpPr>
        <p:spPr>
          <a:xfrm>
            <a:off x="381000" y="381000"/>
            <a:ext cx="8382000" cy="6858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3600" u="none" cap="none" strike="noStrike">
                <a:solidFill>
                  <a:srgbClr val="FF0000"/>
                </a:solidFill>
                <a:latin typeface="Arial"/>
                <a:ea typeface="Arial"/>
                <a:cs typeface="Arial"/>
                <a:sym typeface="Arial"/>
              </a:defRPr>
            </a:lvl1pPr>
            <a:lvl2pPr lvl="1" marR="0" rtl="0" algn="ctr">
              <a:spcBef>
                <a:spcPts val="0"/>
              </a:spcBef>
              <a:spcAft>
                <a:spcPts val="0"/>
              </a:spcAft>
              <a:buSzPts val="1400"/>
              <a:buNone/>
              <a:defRPr b="0" i="0" sz="3600" u="none" cap="none" strike="noStrike">
                <a:solidFill>
                  <a:srgbClr val="FF0000"/>
                </a:solidFill>
                <a:latin typeface="Arial"/>
                <a:ea typeface="Arial"/>
                <a:cs typeface="Arial"/>
                <a:sym typeface="Arial"/>
              </a:defRPr>
            </a:lvl2pPr>
            <a:lvl3pPr lvl="2" marR="0" rtl="0" algn="ctr">
              <a:spcBef>
                <a:spcPts val="0"/>
              </a:spcBef>
              <a:spcAft>
                <a:spcPts val="0"/>
              </a:spcAft>
              <a:buSzPts val="1400"/>
              <a:buNone/>
              <a:defRPr b="0" i="0" sz="3600" u="none" cap="none" strike="noStrike">
                <a:solidFill>
                  <a:srgbClr val="FF0000"/>
                </a:solidFill>
                <a:latin typeface="Arial"/>
                <a:ea typeface="Arial"/>
                <a:cs typeface="Arial"/>
                <a:sym typeface="Arial"/>
              </a:defRPr>
            </a:lvl3pPr>
            <a:lvl4pPr lvl="3" marR="0" rtl="0" algn="ctr">
              <a:spcBef>
                <a:spcPts val="0"/>
              </a:spcBef>
              <a:spcAft>
                <a:spcPts val="0"/>
              </a:spcAft>
              <a:buSzPts val="1400"/>
              <a:buNone/>
              <a:defRPr b="0" i="0" sz="3600" u="none" cap="none" strike="noStrike">
                <a:solidFill>
                  <a:srgbClr val="FF0000"/>
                </a:solidFill>
                <a:latin typeface="Arial"/>
                <a:ea typeface="Arial"/>
                <a:cs typeface="Arial"/>
                <a:sym typeface="Arial"/>
              </a:defRPr>
            </a:lvl4pPr>
            <a:lvl5pPr lvl="4" marR="0" rtl="0" algn="ctr">
              <a:spcBef>
                <a:spcPts val="0"/>
              </a:spcBef>
              <a:spcAft>
                <a:spcPts val="0"/>
              </a:spcAft>
              <a:buSzPts val="1400"/>
              <a:buNone/>
              <a:defRPr b="0" i="0" sz="3600" u="none" cap="none" strike="noStrike">
                <a:solidFill>
                  <a:srgbClr val="FF0000"/>
                </a:solidFill>
                <a:latin typeface="Arial"/>
                <a:ea typeface="Arial"/>
                <a:cs typeface="Arial"/>
                <a:sym typeface="Arial"/>
              </a:defRPr>
            </a:lvl5pPr>
            <a:lvl6pPr lvl="5" marR="0" rtl="0" algn="ctr">
              <a:spcBef>
                <a:spcPts val="0"/>
              </a:spcBef>
              <a:spcAft>
                <a:spcPts val="0"/>
              </a:spcAft>
              <a:buSzPts val="1400"/>
              <a:buNone/>
              <a:defRPr b="0" i="0" sz="3600" u="none" cap="none" strike="noStrike">
                <a:solidFill>
                  <a:srgbClr val="FF0000"/>
                </a:solidFill>
                <a:latin typeface="Arial"/>
                <a:ea typeface="Arial"/>
                <a:cs typeface="Arial"/>
                <a:sym typeface="Arial"/>
              </a:defRPr>
            </a:lvl6pPr>
            <a:lvl7pPr lvl="6" marR="0" rtl="0" algn="ctr">
              <a:spcBef>
                <a:spcPts val="0"/>
              </a:spcBef>
              <a:spcAft>
                <a:spcPts val="0"/>
              </a:spcAft>
              <a:buSzPts val="1400"/>
              <a:buNone/>
              <a:defRPr b="0" i="0" sz="3600" u="none" cap="none" strike="noStrike">
                <a:solidFill>
                  <a:srgbClr val="FF0000"/>
                </a:solidFill>
                <a:latin typeface="Arial"/>
                <a:ea typeface="Arial"/>
                <a:cs typeface="Arial"/>
                <a:sym typeface="Arial"/>
              </a:defRPr>
            </a:lvl7pPr>
            <a:lvl8pPr lvl="7" marR="0" rtl="0" algn="ctr">
              <a:spcBef>
                <a:spcPts val="0"/>
              </a:spcBef>
              <a:spcAft>
                <a:spcPts val="0"/>
              </a:spcAft>
              <a:buSzPts val="1400"/>
              <a:buNone/>
              <a:defRPr b="0" i="0" sz="3600" u="none" cap="none" strike="noStrike">
                <a:solidFill>
                  <a:srgbClr val="FF0000"/>
                </a:solidFill>
                <a:latin typeface="Arial"/>
                <a:ea typeface="Arial"/>
                <a:cs typeface="Arial"/>
                <a:sym typeface="Arial"/>
              </a:defRPr>
            </a:lvl8pPr>
            <a:lvl9pPr lvl="8" marR="0" rtl="0" algn="ctr">
              <a:spcBef>
                <a:spcPts val="0"/>
              </a:spcBef>
              <a:spcAft>
                <a:spcPts val="0"/>
              </a:spcAft>
              <a:buSzPts val="1400"/>
              <a:buNone/>
              <a:defRPr b="0" i="0" sz="3600" u="none" cap="none" strike="noStrike">
                <a:solidFill>
                  <a:srgbClr val="FF0000"/>
                </a:solidFill>
                <a:latin typeface="Arial"/>
                <a:ea typeface="Arial"/>
                <a:cs typeface="Arial"/>
                <a:sym typeface="Arial"/>
              </a:defRPr>
            </a:lvl9pPr>
          </a:lstStyle>
          <a:p/>
        </p:txBody>
      </p:sp>
      <p:sp>
        <p:nvSpPr>
          <p:cNvPr id="11" name="Google Shape;11;p28"/>
          <p:cNvSpPr txBox="1"/>
          <p:nvPr>
            <p:ph idx="1" type="body"/>
          </p:nvPr>
        </p:nvSpPr>
        <p:spPr>
          <a:xfrm>
            <a:off x="381000" y="1246188"/>
            <a:ext cx="8382000" cy="4648200"/>
          </a:xfrm>
          <a:prstGeom prst="rect">
            <a:avLst/>
          </a:prstGeom>
          <a:noFill/>
          <a:ln>
            <a:noFill/>
          </a:ln>
        </p:spPr>
        <p:txBody>
          <a:bodyPr anchorCtr="0" anchor="t" bIns="45700" lIns="91425" spcFirstLastPara="1" rIns="91425" wrap="square" tIns="45700">
            <a:noAutofit/>
          </a:bodyPr>
          <a:lstStyle>
            <a:lvl1pPr indent="-368300" lvl="0" marL="457200" marR="0" rtl="0" algn="l">
              <a:spcBef>
                <a:spcPts val="440"/>
              </a:spcBef>
              <a:spcAft>
                <a:spcPts val="0"/>
              </a:spcAft>
              <a:buClr>
                <a:srgbClr val="FF0000"/>
              </a:buClr>
              <a:buSzPts val="2200"/>
              <a:buFont typeface="Times"/>
              <a:buChar char="•"/>
              <a:defRPr b="0" i="0" sz="2200" u="none" cap="none" strike="noStrike">
                <a:solidFill>
                  <a:schemeClr val="dk1"/>
                </a:solidFill>
                <a:latin typeface="Arial"/>
                <a:ea typeface="Arial"/>
                <a:cs typeface="Arial"/>
                <a:sym typeface="Arial"/>
              </a:defRPr>
            </a:lvl1pPr>
            <a:lvl2pPr indent="-355600" lvl="1" marL="914400" marR="0" rtl="0" algn="l">
              <a:spcBef>
                <a:spcPts val="400"/>
              </a:spcBef>
              <a:spcAft>
                <a:spcPts val="0"/>
              </a:spcAft>
              <a:buClr>
                <a:srgbClr val="5F6DB2"/>
              </a:buClr>
              <a:buSzPts val="2000"/>
              <a:buFont typeface="Times"/>
              <a:buChar char="•"/>
              <a:defRPr b="0" i="0" sz="2000" u="none" cap="none" strike="noStrike">
                <a:solidFill>
                  <a:schemeClr val="dk1"/>
                </a:solidFill>
                <a:latin typeface="Arial"/>
                <a:ea typeface="Arial"/>
                <a:cs typeface="Arial"/>
                <a:sym typeface="Arial"/>
              </a:defRPr>
            </a:lvl2pPr>
            <a:lvl3pPr indent="-350519" lvl="2" marL="1371600" marR="0" rtl="0" algn="l">
              <a:spcBef>
                <a:spcPts val="480"/>
              </a:spcBef>
              <a:spcAft>
                <a:spcPts val="0"/>
              </a:spcAft>
              <a:buClr>
                <a:srgbClr val="FF0000"/>
              </a:buClr>
              <a:buSzPts val="1920"/>
              <a:buFont typeface="Noto Sans Symbols"/>
              <a:buChar char="▪"/>
              <a:defRPr b="0" i="0" sz="2400" u="none" cap="none" strike="noStrike">
                <a:solidFill>
                  <a:schemeClr val="dk1"/>
                </a:solidFill>
                <a:latin typeface="Arial"/>
                <a:ea typeface="Arial"/>
                <a:cs typeface="Arial"/>
                <a:sym typeface="Arial"/>
              </a:defRPr>
            </a:lvl3pPr>
            <a:lvl4pPr indent="-330200" lvl="3" marL="1828800" marR="0" rtl="0" algn="l">
              <a:spcBef>
                <a:spcPts val="320"/>
              </a:spcBef>
              <a:spcAft>
                <a:spcPts val="0"/>
              </a:spcAft>
              <a:buClr>
                <a:srgbClr val="5F6DB2"/>
              </a:buClr>
              <a:buSzPts val="1600"/>
              <a:buFont typeface="Arial"/>
              <a:buChar char="–"/>
              <a:defRPr b="0" i="0" sz="1600" u="none" cap="none" strike="noStrike">
                <a:solidFill>
                  <a:schemeClr val="dk1"/>
                </a:solidFill>
                <a:latin typeface="Arial"/>
                <a:ea typeface="Arial"/>
                <a:cs typeface="Arial"/>
                <a:sym typeface="Arial"/>
              </a:defRPr>
            </a:lvl4pPr>
            <a:lvl5pPr indent="-330200" lvl="4" marL="2286000" marR="0" rtl="0" algn="l">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5pPr>
            <a:lvl6pPr indent="-330200" lvl="5" marL="2743200" marR="0" rtl="0" algn="l">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6pPr>
            <a:lvl7pPr indent="-330200" lvl="6" marL="3200400" marR="0" rtl="0" algn="l">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7pPr>
            <a:lvl8pPr indent="-330200" lvl="7" marL="3657600" marR="0" rtl="0" algn="l">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8pPr>
            <a:lvl9pPr indent="-330200" lvl="8" marL="4114800" marR="0" rtl="0" algn="l">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9pPr>
          </a:lstStyle>
          <a:p/>
        </p:txBody>
      </p:sp>
      <p:sp>
        <p:nvSpPr>
          <p:cNvPr id="12" name="Google Shape;12;p28"/>
          <p:cNvSpPr txBox="1"/>
          <p:nvPr/>
        </p:nvSpPr>
        <p:spPr>
          <a:xfrm>
            <a:off x="3638550" y="6018213"/>
            <a:ext cx="2486025" cy="304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400" u="none" cap="none" strike="noStrike">
                <a:solidFill>
                  <a:srgbClr val="FF0000"/>
                </a:solidFill>
                <a:latin typeface="Arial"/>
                <a:ea typeface="Arial"/>
                <a:cs typeface="Arial"/>
                <a:sym typeface="Arial"/>
              </a:rPr>
              <a:t>http://samos.coaps.fsu.edu</a:t>
            </a:r>
            <a:endParaRPr/>
          </a:p>
        </p:txBody>
      </p:sp>
      <p:cxnSp>
        <p:nvCxnSpPr>
          <p:cNvPr id="13" name="Google Shape;13;p28"/>
          <p:cNvCxnSpPr/>
          <p:nvPr/>
        </p:nvCxnSpPr>
        <p:spPr>
          <a:xfrm>
            <a:off x="381000" y="1143000"/>
            <a:ext cx="8382000" cy="0"/>
          </a:xfrm>
          <a:prstGeom prst="straightConnector1">
            <a:avLst/>
          </a:prstGeom>
          <a:noFill/>
          <a:ln cap="flat" cmpd="sng" w="28575">
            <a:solidFill>
              <a:srgbClr val="5F6DB2"/>
            </a:solidFill>
            <a:prstDash val="solid"/>
            <a:round/>
            <a:headEnd len="med" w="med" type="none"/>
            <a:tailEnd len="med" w="med" type="none"/>
          </a:ln>
        </p:spPr>
      </p:cxnSp>
      <p:cxnSp>
        <p:nvCxnSpPr>
          <p:cNvPr id="14" name="Google Shape;14;p28"/>
          <p:cNvCxnSpPr/>
          <p:nvPr/>
        </p:nvCxnSpPr>
        <p:spPr>
          <a:xfrm>
            <a:off x="381000" y="6019800"/>
            <a:ext cx="8382000" cy="0"/>
          </a:xfrm>
          <a:prstGeom prst="straightConnector1">
            <a:avLst/>
          </a:prstGeom>
          <a:noFill/>
          <a:ln cap="flat" cmpd="sng" w="19050">
            <a:solidFill>
              <a:srgbClr val="5F6DB2"/>
            </a:solidFill>
            <a:prstDash val="solid"/>
            <a:round/>
            <a:headEnd len="med" w="med" type="none"/>
            <a:tailEnd len="med" w="med" type="none"/>
          </a:ln>
        </p:spPr>
      </p:cxnSp>
      <p:pic>
        <p:nvPicPr>
          <p:cNvPr descr="COAPS_logo" id="15" name="Google Shape;15;p28"/>
          <p:cNvPicPr preferRelativeResize="0"/>
          <p:nvPr/>
        </p:nvPicPr>
        <p:blipFill rotWithShape="1">
          <a:blip r:embed="rId1">
            <a:alphaModFix/>
          </a:blip>
          <a:srcRect b="0" l="0" r="0" t="0"/>
          <a:stretch/>
        </p:blipFill>
        <p:spPr>
          <a:xfrm>
            <a:off x="8305800" y="6096000"/>
            <a:ext cx="533400" cy="533400"/>
          </a:xfrm>
          <a:prstGeom prst="rect">
            <a:avLst/>
          </a:prstGeom>
          <a:noFill/>
          <a:ln>
            <a:noFill/>
          </a:ln>
        </p:spPr>
      </p:pic>
      <p:pic>
        <p:nvPicPr>
          <p:cNvPr descr="noaa_logo_transparent" id="16" name="Google Shape;16;p28"/>
          <p:cNvPicPr preferRelativeResize="0"/>
          <p:nvPr/>
        </p:nvPicPr>
        <p:blipFill rotWithShape="1">
          <a:blip r:embed="rId2">
            <a:alphaModFix/>
          </a:blip>
          <a:srcRect b="0" l="0" r="0" t="0"/>
          <a:stretch/>
        </p:blipFill>
        <p:spPr>
          <a:xfrm>
            <a:off x="7696200" y="6096000"/>
            <a:ext cx="533400" cy="533400"/>
          </a:xfrm>
          <a:prstGeom prst="rect">
            <a:avLst/>
          </a:prstGeom>
          <a:noFill/>
          <a:ln>
            <a:noFill/>
          </a:ln>
        </p:spPr>
      </p:pic>
      <p:pic>
        <p:nvPicPr>
          <p:cNvPr descr="nsf_trans.gif" id="17" name="Google Shape;17;p28"/>
          <p:cNvPicPr preferRelativeResize="0"/>
          <p:nvPr/>
        </p:nvPicPr>
        <p:blipFill rotWithShape="1">
          <a:blip r:embed="rId3">
            <a:alphaModFix/>
          </a:blip>
          <a:srcRect b="0" l="0" r="0" t="0"/>
          <a:stretch/>
        </p:blipFill>
        <p:spPr>
          <a:xfrm>
            <a:off x="7053263" y="6072188"/>
            <a:ext cx="593725" cy="593725"/>
          </a:xfrm>
          <a:prstGeom prst="rect">
            <a:avLst/>
          </a:prstGeom>
          <a:noFill/>
          <a:ln>
            <a:noFill/>
          </a:ln>
        </p:spPr>
      </p:pic>
      <p:pic>
        <p:nvPicPr>
          <p:cNvPr descr="samos" id="18" name="Google Shape;18;p28"/>
          <p:cNvPicPr preferRelativeResize="0"/>
          <p:nvPr/>
        </p:nvPicPr>
        <p:blipFill rotWithShape="1">
          <a:blip r:embed="rId4">
            <a:alphaModFix/>
          </a:blip>
          <a:srcRect b="0" l="0" r="0" t="0"/>
          <a:stretch/>
        </p:blipFill>
        <p:spPr>
          <a:xfrm>
            <a:off x="377825" y="6172200"/>
            <a:ext cx="4575175" cy="45720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5"/>
    <p:sldLayoutId id="2147483650" r:id="rId6"/>
    <p:sldLayoutId id="2147483651" r:id="rId7"/>
    <p:sldLayoutId id="2147483652" r:id="rId8"/>
    <p:sldLayoutId id="2147483653" r:id="rId9"/>
    <p:sldLayoutId id="2147483654" r:id="rId10"/>
    <p:sldLayoutId id="2147483655" r:id="rId11"/>
    <p:sldLayoutId id="2147483656" r:id="rId12"/>
    <p:sldLayoutId id="2147483657" r:id="rId13"/>
    <p:sldLayoutId id="2147483658" r:id="rId14"/>
    <p:sldLayoutId id="2147483659"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hyperlink" Target="http://en.wikipedia.org/wiki/Beaufort_scale" TargetMode="External"/><Relationship Id="rId4" Type="http://schemas.openxmlformats.org/officeDocument/2006/relationships/image" Target="../media/image38.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vmlDrawing" Target="../drawings/vmlDrawing1.vml"/><Relationship Id="rId4" Type="http://schemas.openxmlformats.org/officeDocument/2006/relationships/oleObject" Target="../embeddings/oleObject1.bin"/><Relationship Id="rId5" Type="http://schemas.openxmlformats.org/officeDocument/2006/relationships/oleObject" Target="../embeddings/oleObject1.bin"/><Relationship Id="rId6" Type="http://schemas.openxmlformats.org/officeDocument/2006/relationships/image" Target="../media/image1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8.png"/><Relationship Id="rId4" Type="http://schemas.openxmlformats.org/officeDocument/2006/relationships/image" Target="../media/image25.png"/><Relationship Id="rId5" Type="http://schemas.openxmlformats.org/officeDocument/2006/relationships/image" Target="../media/image23.png"/><Relationship Id="rId6" Type="http://schemas.openxmlformats.org/officeDocument/2006/relationships/image" Target="../media/image2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4.png"/><Relationship Id="rId4" Type="http://schemas.openxmlformats.org/officeDocument/2006/relationships/image" Target="../media/image28.png"/><Relationship Id="rId5" Type="http://schemas.openxmlformats.org/officeDocument/2006/relationships/image" Target="../media/image19.png"/><Relationship Id="rId6" Type="http://schemas.openxmlformats.org/officeDocument/2006/relationships/image" Target="../media/image27.png"/><Relationship Id="rId7" Type="http://schemas.openxmlformats.org/officeDocument/2006/relationships/image" Target="../media/image26.png"/><Relationship Id="rId8" Type="http://schemas.openxmlformats.org/officeDocument/2006/relationships/image" Target="../media/image3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3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3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3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3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3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3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3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3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hyperlink" Target="https://www.rvdata.us/community/ship-operators/sensor"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4.jpg"/><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5.jpg"/><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0.png"/><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png"/><Relationship Id="rId4" Type="http://schemas.openxmlformats.org/officeDocument/2006/relationships/image" Target="../media/image9.png"/><Relationship Id="rId5"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pic>
        <p:nvPicPr>
          <p:cNvPr descr="samos" id="60" name="Google Shape;60;p1"/>
          <p:cNvPicPr preferRelativeResize="0"/>
          <p:nvPr/>
        </p:nvPicPr>
        <p:blipFill rotWithShape="1">
          <a:blip r:embed="rId3">
            <a:alphaModFix/>
          </a:blip>
          <a:srcRect b="0" l="0" r="0" t="0"/>
          <a:stretch/>
        </p:blipFill>
        <p:spPr>
          <a:xfrm>
            <a:off x="377825" y="6172200"/>
            <a:ext cx="4575175" cy="457200"/>
          </a:xfrm>
          <a:prstGeom prst="rect">
            <a:avLst/>
          </a:prstGeom>
          <a:noFill/>
          <a:ln>
            <a:noFill/>
          </a:ln>
        </p:spPr>
      </p:pic>
      <p:sp>
        <p:nvSpPr>
          <p:cNvPr id="61" name="Google Shape;61;p1"/>
          <p:cNvSpPr txBox="1"/>
          <p:nvPr>
            <p:ph type="ctrTitle"/>
          </p:nvPr>
        </p:nvSpPr>
        <p:spPr>
          <a:xfrm>
            <a:off x="685800" y="2286000"/>
            <a:ext cx="77724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Sensor Metadata and QC</a:t>
            </a:r>
            <a:endParaRPr/>
          </a:p>
        </p:txBody>
      </p:sp>
      <p:sp>
        <p:nvSpPr>
          <p:cNvPr id="62" name="Google Shape;62;p1"/>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SzPts val="2200"/>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10"/>
          <p:cNvSpPr txBox="1"/>
          <p:nvPr>
            <p:ph type="title"/>
          </p:nvPr>
        </p:nvSpPr>
        <p:spPr>
          <a:xfrm>
            <a:off x="381000" y="381000"/>
            <a:ext cx="8382000" cy="6858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Spot Checks of Data</a:t>
            </a:r>
            <a:endParaRPr/>
          </a:p>
        </p:txBody>
      </p:sp>
      <p:sp>
        <p:nvSpPr>
          <p:cNvPr id="134" name="Google Shape;134;p10"/>
          <p:cNvSpPr txBox="1"/>
          <p:nvPr>
            <p:ph idx="1" type="body"/>
          </p:nvPr>
        </p:nvSpPr>
        <p:spPr>
          <a:xfrm>
            <a:off x="381000" y="1295400"/>
            <a:ext cx="4114800" cy="46482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SzPts val="2400"/>
              <a:buChar char="•"/>
            </a:pPr>
            <a:r>
              <a:rPr lang="en-US" sz="2400"/>
              <a:t>Monitor data</a:t>
            </a:r>
            <a:endParaRPr/>
          </a:p>
          <a:p>
            <a:pPr indent="-285750" lvl="1" marL="742950" rtl="0" algn="l">
              <a:spcBef>
                <a:spcPts val="400"/>
              </a:spcBef>
              <a:spcAft>
                <a:spcPts val="0"/>
              </a:spcAft>
              <a:buSzPts val="2000"/>
              <a:buChar char="•"/>
            </a:pPr>
            <a:r>
              <a:rPr lang="en-US" sz="2000"/>
              <a:t>Use graphical displays on the vessel (daily if possible).</a:t>
            </a:r>
            <a:endParaRPr sz="2000"/>
          </a:p>
          <a:p>
            <a:pPr indent="-285750" lvl="1" marL="742950" rtl="0" algn="l">
              <a:spcBef>
                <a:spcPts val="400"/>
              </a:spcBef>
              <a:spcAft>
                <a:spcPts val="0"/>
              </a:spcAft>
              <a:buSzPts val="2000"/>
              <a:buChar char="•"/>
            </a:pPr>
            <a:r>
              <a:rPr lang="en-US" sz="2000"/>
              <a:t>Conduct periodic checks with handheld instruments.</a:t>
            </a:r>
            <a:endParaRPr sz="2000"/>
          </a:p>
          <a:p>
            <a:pPr indent="-260350" lvl="1" marL="742950" rtl="0" algn="l">
              <a:spcBef>
                <a:spcPts val="400"/>
              </a:spcBef>
              <a:spcAft>
                <a:spcPts val="0"/>
              </a:spcAft>
              <a:buSzPts val="2000"/>
              <a:buChar char="•"/>
            </a:pPr>
            <a:r>
              <a:rPr lang="en-US" sz="2000"/>
              <a:t>Compare to nearby station</a:t>
            </a:r>
            <a:endParaRPr sz="2000"/>
          </a:p>
          <a:p>
            <a:pPr indent="-285750" lvl="1" marL="742950" rtl="0" algn="l">
              <a:spcBef>
                <a:spcPts val="400"/>
              </a:spcBef>
              <a:spcAft>
                <a:spcPts val="0"/>
              </a:spcAft>
              <a:buSzPts val="2000"/>
              <a:buChar char="•"/>
            </a:pPr>
            <a:r>
              <a:rPr lang="en-US" sz="2000"/>
              <a:t>Make visual estimates to verify winds. </a:t>
            </a:r>
            <a:r>
              <a:rPr lang="en-US" sz="2000" u="sng">
                <a:solidFill>
                  <a:schemeClr val="hlink"/>
                </a:solidFill>
                <a:hlinkClick r:id="rId3"/>
              </a:rPr>
              <a:t>http://en.wikipedia.org/wiki/Beaufort_scale</a:t>
            </a:r>
            <a:r>
              <a:rPr lang="en-US" sz="2000"/>
              <a:t>. </a:t>
            </a:r>
            <a:endParaRPr/>
          </a:p>
          <a:p>
            <a:pPr indent="-285750" lvl="1" marL="742950" rtl="0" algn="l">
              <a:spcBef>
                <a:spcPts val="400"/>
              </a:spcBef>
              <a:spcAft>
                <a:spcPts val="0"/>
              </a:spcAft>
              <a:buSzPts val="2000"/>
              <a:buChar char="•"/>
            </a:pPr>
            <a:r>
              <a:rPr lang="en-US" sz="2000"/>
              <a:t>Participate in a shoreside monitoring program.</a:t>
            </a:r>
            <a:endParaRPr/>
          </a:p>
          <a:p>
            <a:pPr indent="-190500" lvl="0" marL="342900" rtl="0" algn="l">
              <a:spcBef>
                <a:spcPts val="480"/>
              </a:spcBef>
              <a:spcAft>
                <a:spcPts val="0"/>
              </a:spcAft>
              <a:buSzPts val="2400"/>
              <a:buNone/>
            </a:pPr>
            <a:r>
              <a:t/>
            </a:r>
            <a:endParaRPr sz="2400"/>
          </a:p>
        </p:txBody>
      </p:sp>
      <p:pic>
        <p:nvPicPr>
          <p:cNvPr descr="fig3_1a_assman_method" id="135" name="Google Shape;135;p10"/>
          <p:cNvPicPr preferRelativeResize="0"/>
          <p:nvPr>
            <p:ph idx="2" type="body"/>
          </p:nvPr>
        </p:nvPicPr>
        <p:blipFill rotWithShape="1">
          <a:blip r:embed="rId4">
            <a:alphaModFix/>
          </a:blip>
          <a:srcRect b="-25310" l="0" r="0" t="-25310"/>
          <a:stretch/>
        </p:blipFill>
        <p:spPr>
          <a:xfrm>
            <a:off x="4648200" y="1295400"/>
            <a:ext cx="4114800" cy="46482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11"/>
          <p:cNvSpPr txBox="1"/>
          <p:nvPr>
            <p:ph type="title"/>
          </p:nvPr>
        </p:nvSpPr>
        <p:spPr>
          <a:xfrm>
            <a:off x="381000" y="381000"/>
            <a:ext cx="8382000" cy="6858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Quality Control</a:t>
            </a:r>
            <a:endParaRPr/>
          </a:p>
        </p:txBody>
      </p:sp>
      <p:sp>
        <p:nvSpPr>
          <p:cNvPr id="142" name="Google Shape;142;p11"/>
          <p:cNvSpPr txBox="1"/>
          <p:nvPr>
            <p:ph idx="1" type="body"/>
          </p:nvPr>
        </p:nvSpPr>
        <p:spPr>
          <a:xfrm>
            <a:off x="381000" y="1246188"/>
            <a:ext cx="8382000" cy="46482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SzPts val="2200"/>
              <a:buChar char="•"/>
            </a:pPr>
            <a:r>
              <a:rPr lang="en-US"/>
              <a:t>Responsibility of data users and data center</a:t>
            </a:r>
            <a:endParaRPr/>
          </a:p>
          <a:p>
            <a:pPr indent="-203200" lvl="0" marL="342900" rtl="0" algn="l">
              <a:spcBef>
                <a:spcPts val="440"/>
              </a:spcBef>
              <a:spcAft>
                <a:spcPts val="0"/>
              </a:spcAft>
              <a:buSzPts val="2200"/>
              <a:buNone/>
            </a:pPr>
            <a:r>
              <a:t/>
            </a:r>
            <a:endParaRPr/>
          </a:p>
          <a:p>
            <a:pPr indent="-342900" lvl="0" marL="342900" rtl="0" algn="l">
              <a:spcBef>
                <a:spcPts val="440"/>
              </a:spcBef>
              <a:spcAft>
                <a:spcPts val="0"/>
              </a:spcAft>
              <a:buSzPts val="2200"/>
              <a:buChar char="•"/>
            </a:pPr>
            <a:r>
              <a:rPr lang="en-US"/>
              <a:t>Common quality control includes the following:</a:t>
            </a:r>
            <a:endParaRPr/>
          </a:p>
          <a:p>
            <a:pPr indent="-285750" lvl="1" marL="742950" rtl="0" algn="l">
              <a:spcBef>
                <a:spcPts val="360"/>
              </a:spcBef>
              <a:spcAft>
                <a:spcPts val="0"/>
              </a:spcAft>
              <a:buSzPts val="1800"/>
              <a:buChar char="•"/>
            </a:pPr>
            <a:r>
              <a:rPr lang="en-US" sz="1800"/>
              <a:t>Verifying temporal sequence </a:t>
            </a:r>
            <a:endParaRPr/>
          </a:p>
          <a:p>
            <a:pPr indent="-285750" lvl="1" marL="742950" rtl="0" algn="l">
              <a:spcBef>
                <a:spcPts val="360"/>
              </a:spcBef>
              <a:spcAft>
                <a:spcPts val="0"/>
              </a:spcAft>
              <a:buSzPts val="1800"/>
              <a:buChar char="•"/>
            </a:pPr>
            <a:r>
              <a:rPr lang="en-US" sz="1800"/>
              <a:t>Ensuring values are in a plausible range</a:t>
            </a:r>
            <a:endParaRPr/>
          </a:p>
          <a:p>
            <a:pPr indent="-285750" lvl="1" marL="742950" rtl="0" algn="l">
              <a:spcBef>
                <a:spcPts val="360"/>
              </a:spcBef>
              <a:spcAft>
                <a:spcPts val="0"/>
              </a:spcAft>
              <a:buSzPts val="1800"/>
              <a:buChar char="•"/>
            </a:pPr>
            <a:r>
              <a:rPr lang="en-US" sz="1800"/>
              <a:t>Comparing values to a known marine climatology</a:t>
            </a:r>
            <a:endParaRPr/>
          </a:p>
          <a:p>
            <a:pPr indent="-285750" lvl="1" marL="742950" rtl="0" algn="l">
              <a:spcBef>
                <a:spcPts val="360"/>
              </a:spcBef>
              <a:spcAft>
                <a:spcPts val="0"/>
              </a:spcAft>
              <a:buSzPts val="1800"/>
              <a:buChar char="•"/>
            </a:pPr>
            <a:r>
              <a:rPr lang="en-US" sz="1800"/>
              <a:t>Verifying physical relationships (e.g., dew point temperature not greater than air temperature)</a:t>
            </a:r>
            <a:endParaRPr/>
          </a:p>
          <a:p>
            <a:pPr indent="-285750" lvl="1" marL="742950" rtl="0" algn="l">
              <a:spcBef>
                <a:spcPts val="360"/>
              </a:spcBef>
              <a:spcAft>
                <a:spcPts val="0"/>
              </a:spcAft>
              <a:buSzPts val="1800"/>
              <a:buChar char="•"/>
            </a:pPr>
            <a:r>
              <a:rPr lang="en-US" sz="1800"/>
              <a:t>Ensuring ship position is over water and distance between sequential locations is plausible (track checking)</a:t>
            </a:r>
            <a:endParaRPr/>
          </a:p>
          <a:p>
            <a:pPr indent="-285750" lvl="1" marL="742950" rtl="0" algn="l">
              <a:spcBef>
                <a:spcPts val="360"/>
              </a:spcBef>
              <a:spcAft>
                <a:spcPts val="0"/>
              </a:spcAft>
              <a:buSzPts val="1800"/>
              <a:buChar char="•"/>
            </a:pPr>
            <a:r>
              <a:rPr lang="en-US" sz="1800"/>
              <a:t>Validating true wind (and other) calculated values </a:t>
            </a:r>
            <a:endParaRPr/>
          </a:p>
          <a:p>
            <a:pPr indent="-203200" lvl="0" marL="342900" rtl="0" algn="l">
              <a:spcBef>
                <a:spcPts val="440"/>
              </a:spcBef>
              <a:spcAft>
                <a:spcPts val="0"/>
              </a:spcAft>
              <a:buSzPts val="2200"/>
              <a:buNone/>
            </a:pPr>
            <a:r>
              <a:t/>
            </a:r>
            <a:endParaRPr/>
          </a:p>
          <a:p>
            <a:pPr indent="-342900" lvl="0" marL="342900" rtl="0" algn="l">
              <a:spcBef>
                <a:spcPts val="440"/>
              </a:spcBef>
              <a:spcAft>
                <a:spcPts val="0"/>
              </a:spcAft>
              <a:buSzPts val="2200"/>
              <a:buChar char="•"/>
            </a:pPr>
            <a:r>
              <a:rPr lang="en-US"/>
              <a:t>SAMOS provides shoreside monitoring and quality control.</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12"/>
          <p:cNvSpPr txBox="1"/>
          <p:nvPr>
            <p:ph type="title"/>
          </p:nvPr>
        </p:nvSpPr>
        <p:spPr>
          <a:xfrm>
            <a:off x="381000" y="381000"/>
            <a:ext cx="8382000" cy="6858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QC Example</a:t>
            </a:r>
            <a:endParaRPr/>
          </a:p>
        </p:txBody>
      </p:sp>
      <p:sp>
        <p:nvSpPr>
          <p:cNvPr id="149" name="Google Shape;149;p12"/>
          <p:cNvSpPr txBox="1"/>
          <p:nvPr>
            <p:ph idx="1" type="body"/>
          </p:nvPr>
        </p:nvSpPr>
        <p:spPr>
          <a:xfrm>
            <a:off x="381000" y="1295400"/>
            <a:ext cx="4114800" cy="46482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SzPts val="2400"/>
              <a:buChar char="•"/>
            </a:pPr>
            <a:r>
              <a:rPr lang="en-US" sz="2400"/>
              <a:t>Not all problems can be identified with simple QC tests.</a:t>
            </a:r>
            <a:endParaRPr/>
          </a:p>
          <a:p>
            <a:pPr indent="-342900" lvl="0" marL="342900" rtl="0" algn="l">
              <a:spcBef>
                <a:spcPts val="480"/>
              </a:spcBef>
              <a:spcAft>
                <a:spcPts val="0"/>
              </a:spcAft>
              <a:buSzPts val="2400"/>
              <a:buFont typeface="Times"/>
              <a:buNone/>
            </a:pPr>
            <a:r>
              <a:t/>
            </a:r>
            <a:endParaRPr sz="2400"/>
          </a:p>
          <a:p>
            <a:pPr indent="-342900" lvl="0" marL="342900" rtl="0" algn="l">
              <a:spcBef>
                <a:spcPts val="480"/>
              </a:spcBef>
              <a:spcAft>
                <a:spcPts val="0"/>
              </a:spcAft>
              <a:buSzPts val="2400"/>
              <a:buChar char="•"/>
            </a:pPr>
            <a:r>
              <a:rPr lang="en-US" sz="2400"/>
              <a:t>Visual inspection and use of metadata can identify problems.</a:t>
            </a:r>
            <a:endParaRPr/>
          </a:p>
        </p:txBody>
      </p:sp>
      <p:graphicFrame>
        <p:nvGraphicFramePr>
          <p:cNvPr id="150" name="Google Shape;150;p12"/>
          <p:cNvGraphicFramePr/>
          <p:nvPr/>
        </p:nvGraphicFramePr>
        <p:xfrm>
          <a:off x="4516438" y="1295400"/>
          <a:ext cx="3941762" cy="4497388"/>
        </p:xfrm>
        <a:graphic>
          <a:graphicData uri="http://schemas.openxmlformats.org/presentationml/2006/ole">
            <mc:AlternateContent>
              <mc:Choice Requires="v">
                <p:oleObj r:id="rId4" imgH="4497388" imgW="3941762" progId="Word.Document.8" spid="_x0000_s1">
                  <p:embed/>
                </p:oleObj>
              </mc:Choice>
              <mc:Fallback>
                <p:oleObj r:id="rId5" imgH="4497388" imgW="3941762" progId="Word.Document.8">
                  <p:embed/>
                  <p:pic>
                    <p:nvPicPr>
                      <p:cNvPr id="150" name="Google Shape;150;p12"/>
                      <p:cNvPicPr preferRelativeResize="0"/>
                      <p:nvPr/>
                    </p:nvPicPr>
                    <p:blipFill rotWithShape="1">
                      <a:blip r:embed="rId6">
                        <a:alphaModFix/>
                      </a:blip>
                      <a:srcRect b="0" l="0" r="0" t="0"/>
                      <a:stretch/>
                    </p:blipFill>
                    <p:spPr>
                      <a:xfrm>
                        <a:off x="4516438" y="1295400"/>
                        <a:ext cx="3941762" cy="4497388"/>
                      </a:xfrm>
                      <a:prstGeom prst="rect">
                        <a:avLst/>
                      </a:prstGeom>
                      <a:noFill/>
                      <a:ln>
                        <a:noFill/>
                      </a:ln>
                    </p:spPr>
                  </p:pic>
                </p:oleObj>
              </mc:Fallback>
            </mc:AlternateContent>
          </a:graphicData>
        </a:graphic>
      </p:graphicFrame>
      <p:sp>
        <p:nvSpPr>
          <p:cNvPr id="151" name="Google Shape;151;p12"/>
          <p:cNvSpPr/>
          <p:nvPr/>
        </p:nvSpPr>
        <p:spPr>
          <a:xfrm>
            <a:off x="5494338" y="1287463"/>
            <a:ext cx="1965325" cy="160337"/>
          </a:xfrm>
          <a:prstGeom prst="rect">
            <a:avLst/>
          </a:prstGeom>
          <a:solidFill>
            <a:srgbClr val="FFFFFF"/>
          </a:solidFill>
          <a:ln cap="flat" cmpd="sng" w="9525">
            <a:solidFill>
              <a:srgbClr val="FFFFF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2400"/>
              <a:buFont typeface="Times"/>
              <a:buNone/>
            </a:pPr>
            <a:r>
              <a:t/>
            </a:r>
            <a:endParaRPr sz="2400">
              <a:solidFill>
                <a:schemeClr val="dk1"/>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13"/>
          <p:cNvSpPr txBox="1"/>
          <p:nvPr>
            <p:ph type="title"/>
          </p:nvPr>
        </p:nvSpPr>
        <p:spPr>
          <a:xfrm>
            <a:off x="381000" y="381000"/>
            <a:ext cx="8382000" cy="6858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QC Example</a:t>
            </a:r>
            <a:endParaRPr/>
          </a:p>
        </p:txBody>
      </p:sp>
      <p:pic>
        <p:nvPicPr>
          <p:cNvPr descr="meteor.tiff" id="158" name="Google Shape;158;p13"/>
          <p:cNvPicPr preferRelativeResize="0"/>
          <p:nvPr>
            <p:ph idx="1" type="body"/>
          </p:nvPr>
        </p:nvPicPr>
        <p:blipFill rotWithShape="1">
          <a:blip r:embed="rId3">
            <a:alphaModFix/>
          </a:blip>
          <a:srcRect b="0" l="-11572" r="-11572" t="0"/>
          <a:stretch/>
        </p:blipFill>
        <p:spPr>
          <a:xfrm>
            <a:off x="381000" y="1246188"/>
            <a:ext cx="8382000" cy="46482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14"/>
          <p:cNvSpPr txBox="1"/>
          <p:nvPr>
            <p:ph type="title"/>
          </p:nvPr>
        </p:nvSpPr>
        <p:spPr>
          <a:xfrm>
            <a:off x="381000" y="381000"/>
            <a:ext cx="8382000" cy="6858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Keeping Metadata Current</a:t>
            </a:r>
            <a:endParaRPr/>
          </a:p>
        </p:txBody>
      </p:sp>
      <p:pic>
        <p:nvPicPr>
          <p:cNvPr id="165" name="Google Shape;165;p14"/>
          <p:cNvPicPr preferRelativeResize="0"/>
          <p:nvPr/>
        </p:nvPicPr>
        <p:blipFill rotWithShape="1">
          <a:blip r:embed="rId3">
            <a:alphaModFix/>
          </a:blip>
          <a:srcRect b="0" l="0" r="0" t="0"/>
          <a:stretch/>
        </p:blipFill>
        <p:spPr>
          <a:xfrm>
            <a:off x="4774325" y="2764221"/>
            <a:ext cx="3260834" cy="3260834"/>
          </a:xfrm>
          <a:prstGeom prst="rect">
            <a:avLst/>
          </a:prstGeom>
          <a:noFill/>
          <a:ln>
            <a:noFill/>
          </a:ln>
        </p:spPr>
      </p:pic>
      <p:sp>
        <p:nvSpPr>
          <p:cNvPr id="166" name="Google Shape;166;p14"/>
          <p:cNvSpPr/>
          <p:nvPr/>
        </p:nvSpPr>
        <p:spPr>
          <a:xfrm>
            <a:off x="381000" y="1425465"/>
            <a:ext cx="3988676" cy="3388273"/>
          </a:xfrm>
          <a:prstGeom prst="cloud">
            <a:avLst/>
          </a:prstGeom>
          <a:solidFill>
            <a:schemeClr val="accent1"/>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67" name="Google Shape;167;p14"/>
          <p:cNvSpPr/>
          <p:nvPr/>
        </p:nvSpPr>
        <p:spPr>
          <a:xfrm>
            <a:off x="4564116" y="2417379"/>
            <a:ext cx="420414" cy="421728"/>
          </a:xfrm>
          <a:prstGeom prst="cloud">
            <a:avLst/>
          </a:prstGeom>
          <a:solidFill>
            <a:schemeClr val="accent1"/>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68" name="Google Shape;168;p14"/>
          <p:cNvSpPr/>
          <p:nvPr/>
        </p:nvSpPr>
        <p:spPr>
          <a:xfrm>
            <a:off x="5696607" y="2669627"/>
            <a:ext cx="189187" cy="189187"/>
          </a:xfrm>
          <a:prstGeom prst="cloud">
            <a:avLst/>
          </a:prstGeom>
          <a:solidFill>
            <a:schemeClr val="accent1"/>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69" name="Google Shape;169;p14"/>
          <p:cNvSpPr/>
          <p:nvPr/>
        </p:nvSpPr>
        <p:spPr>
          <a:xfrm>
            <a:off x="2703853" y="1765738"/>
            <a:ext cx="895940" cy="651641"/>
          </a:xfrm>
          <a:custGeom>
            <a:rect b="b" l="l" r="r" t="t"/>
            <a:pathLst>
              <a:path extrusionOk="0" h="120000" w="120000">
                <a:moveTo>
                  <a:pt x="0" y="0"/>
                </a:moveTo>
                <a:lnTo>
                  <a:pt x="120000" y="0"/>
                </a:lnTo>
                <a:lnTo>
                  <a:pt x="120000" y="120000"/>
                </a:lnTo>
                <a:lnTo>
                  <a:pt x="0" y="120000"/>
                </a:lnTo>
                <a:close/>
                <a:moveTo>
                  <a:pt x="41297" y="40714"/>
                </a:moveTo>
                <a:lnTo>
                  <a:pt x="41297" y="40714"/>
                </a:lnTo>
                <a:cubicBezTo>
                  <a:pt x="41297" y="26513"/>
                  <a:pt x="49671" y="15000"/>
                  <a:pt x="60000" y="15000"/>
                </a:cubicBezTo>
                <a:cubicBezTo>
                  <a:pt x="70329" y="15000"/>
                  <a:pt x="78703" y="26513"/>
                  <a:pt x="78703" y="40714"/>
                </a:cubicBezTo>
                <a:cubicBezTo>
                  <a:pt x="78703" y="51365"/>
                  <a:pt x="74516" y="60000"/>
                  <a:pt x="69351" y="60000"/>
                </a:cubicBezTo>
                <a:cubicBezTo>
                  <a:pt x="66769" y="60000"/>
                  <a:pt x="64676" y="64317"/>
                  <a:pt x="64676" y="69643"/>
                </a:cubicBezTo>
                <a:lnTo>
                  <a:pt x="64676" y="82500"/>
                </a:lnTo>
                <a:lnTo>
                  <a:pt x="55324" y="82500"/>
                </a:lnTo>
                <a:lnTo>
                  <a:pt x="55324" y="69643"/>
                </a:lnTo>
                <a:lnTo>
                  <a:pt x="55324" y="69643"/>
                </a:lnTo>
                <a:cubicBezTo>
                  <a:pt x="55324" y="58992"/>
                  <a:pt x="59511" y="50357"/>
                  <a:pt x="64676" y="50357"/>
                </a:cubicBezTo>
                <a:cubicBezTo>
                  <a:pt x="67258" y="50357"/>
                  <a:pt x="69351" y="46040"/>
                  <a:pt x="69351" y="40714"/>
                </a:cubicBezTo>
                <a:cubicBezTo>
                  <a:pt x="69351" y="33613"/>
                  <a:pt x="65165" y="27857"/>
                  <a:pt x="60000" y="27857"/>
                </a:cubicBezTo>
                <a:cubicBezTo>
                  <a:pt x="54835" y="27857"/>
                  <a:pt x="50649" y="33613"/>
                  <a:pt x="50649" y="40714"/>
                </a:cubicBezTo>
                <a:close/>
                <a:moveTo>
                  <a:pt x="60000" y="85714"/>
                </a:moveTo>
                <a:lnTo>
                  <a:pt x="60000" y="85714"/>
                </a:lnTo>
                <a:cubicBezTo>
                  <a:pt x="63873" y="85714"/>
                  <a:pt x="67014" y="90032"/>
                  <a:pt x="67014" y="95357"/>
                </a:cubicBezTo>
                <a:cubicBezTo>
                  <a:pt x="67014" y="100683"/>
                  <a:pt x="63873" y="105000"/>
                  <a:pt x="60000" y="105000"/>
                </a:cubicBezTo>
                <a:cubicBezTo>
                  <a:pt x="56127" y="105000"/>
                  <a:pt x="52986" y="100683"/>
                  <a:pt x="52986" y="95357"/>
                </a:cubicBezTo>
                <a:cubicBezTo>
                  <a:pt x="52986" y="90032"/>
                  <a:pt x="56127" y="85714"/>
                  <a:pt x="60000" y="85714"/>
                </a:cubicBezTo>
                <a:close/>
              </a:path>
              <a:path extrusionOk="0" fill="darken" h="120000" w="120000">
                <a:moveTo>
                  <a:pt x="41297" y="40714"/>
                </a:moveTo>
                <a:lnTo>
                  <a:pt x="41297" y="40714"/>
                </a:lnTo>
                <a:cubicBezTo>
                  <a:pt x="41297" y="26513"/>
                  <a:pt x="49671" y="15000"/>
                  <a:pt x="60000" y="15000"/>
                </a:cubicBezTo>
                <a:cubicBezTo>
                  <a:pt x="70329" y="15000"/>
                  <a:pt x="78703" y="26513"/>
                  <a:pt x="78703" y="40714"/>
                </a:cubicBezTo>
                <a:cubicBezTo>
                  <a:pt x="78703" y="51365"/>
                  <a:pt x="74516" y="60000"/>
                  <a:pt x="69351" y="60000"/>
                </a:cubicBezTo>
                <a:cubicBezTo>
                  <a:pt x="66769" y="60000"/>
                  <a:pt x="64676" y="64317"/>
                  <a:pt x="64676" y="69643"/>
                </a:cubicBezTo>
                <a:lnTo>
                  <a:pt x="64676" y="82500"/>
                </a:lnTo>
                <a:lnTo>
                  <a:pt x="55324" y="82500"/>
                </a:lnTo>
                <a:lnTo>
                  <a:pt x="55324" y="69643"/>
                </a:lnTo>
                <a:lnTo>
                  <a:pt x="55324" y="69643"/>
                </a:lnTo>
                <a:cubicBezTo>
                  <a:pt x="55324" y="58992"/>
                  <a:pt x="59511" y="50357"/>
                  <a:pt x="64676" y="50357"/>
                </a:cubicBezTo>
                <a:cubicBezTo>
                  <a:pt x="67258" y="50357"/>
                  <a:pt x="69351" y="46040"/>
                  <a:pt x="69351" y="40714"/>
                </a:cubicBezTo>
                <a:cubicBezTo>
                  <a:pt x="69351" y="33613"/>
                  <a:pt x="65165" y="27857"/>
                  <a:pt x="60000" y="27857"/>
                </a:cubicBezTo>
                <a:cubicBezTo>
                  <a:pt x="54835" y="27857"/>
                  <a:pt x="50649" y="33613"/>
                  <a:pt x="50649" y="40714"/>
                </a:cubicBezTo>
                <a:close/>
                <a:moveTo>
                  <a:pt x="60000" y="85714"/>
                </a:moveTo>
                <a:lnTo>
                  <a:pt x="60000" y="85714"/>
                </a:lnTo>
                <a:cubicBezTo>
                  <a:pt x="63873" y="85714"/>
                  <a:pt x="67014" y="90032"/>
                  <a:pt x="67014" y="95357"/>
                </a:cubicBezTo>
                <a:cubicBezTo>
                  <a:pt x="67014" y="100683"/>
                  <a:pt x="63873" y="105000"/>
                  <a:pt x="60000" y="105000"/>
                </a:cubicBezTo>
                <a:cubicBezTo>
                  <a:pt x="56127" y="105000"/>
                  <a:pt x="52986" y="100683"/>
                  <a:pt x="52986" y="95357"/>
                </a:cubicBezTo>
                <a:cubicBezTo>
                  <a:pt x="52986" y="90032"/>
                  <a:pt x="56127" y="85714"/>
                  <a:pt x="60000" y="85714"/>
                </a:cubicBezTo>
                <a:close/>
              </a:path>
              <a:path extrusionOk="0" fill="none" h="120000" w="120000">
                <a:moveTo>
                  <a:pt x="41297" y="40714"/>
                </a:moveTo>
                <a:lnTo>
                  <a:pt x="41297" y="40714"/>
                </a:lnTo>
                <a:cubicBezTo>
                  <a:pt x="41297" y="26513"/>
                  <a:pt x="49671" y="15000"/>
                  <a:pt x="60000" y="15000"/>
                </a:cubicBezTo>
                <a:cubicBezTo>
                  <a:pt x="70329" y="15000"/>
                  <a:pt x="78703" y="26513"/>
                  <a:pt x="78703" y="40714"/>
                </a:cubicBezTo>
                <a:cubicBezTo>
                  <a:pt x="78703" y="51365"/>
                  <a:pt x="74516" y="60000"/>
                  <a:pt x="69351" y="60000"/>
                </a:cubicBezTo>
                <a:cubicBezTo>
                  <a:pt x="66769" y="60000"/>
                  <a:pt x="64676" y="64317"/>
                  <a:pt x="64676" y="69643"/>
                </a:cubicBezTo>
                <a:lnTo>
                  <a:pt x="64676" y="82500"/>
                </a:lnTo>
                <a:lnTo>
                  <a:pt x="55324" y="82500"/>
                </a:lnTo>
                <a:lnTo>
                  <a:pt x="55324" y="69643"/>
                </a:lnTo>
                <a:lnTo>
                  <a:pt x="55324" y="69643"/>
                </a:lnTo>
                <a:cubicBezTo>
                  <a:pt x="55324" y="58992"/>
                  <a:pt x="59511" y="50357"/>
                  <a:pt x="64676" y="50357"/>
                </a:cubicBezTo>
                <a:cubicBezTo>
                  <a:pt x="67258" y="50357"/>
                  <a:pt x="69351" y="46040"/>
                  <a:pt x="69351" y="40714"/>
                </a:cubicBezTo>
                <a:cubicBezTo>
                  <a:pt x="69351" y="33613"/>
                  <a:pt x="65165" y="27857"/>
                  <a:pt x="60000" y="27857"/>
                </a:cubicBezTo>
                <a:cubicBezTo>
                  <a:pt x="54835" y="27857"/>
                  <a:pt x="50649" y="33613"/>
                  <a:pt x="50649" y="40714"/>
                </a:cubicBezTo>
                <a:close/>
                <a:moveTo>
                  <a:pt x="60000" y="85714"/>
                </a:moveTo>
                <a:lnTo>
                  <a:pt x="60000" y="85714"/>
                </a:lnTo>
                <a:cubicBezTo>
                  <a:pt x="63873" y="85714"/>
                  <a:pt x="67014" y="90032"/>
                  <a:pt x="67014" y="95357"/>
                </a:cubicBezTo>
                <a:cubicBezTo>
                  <a:pt x="67014" y="100683"/>
                  <a:pt x="63873" y="105000"/>
                  <a:pt x="60000" y="105000"/>
                </a:cubicBezTo>
                <a:cubicBezTo>
                  <a:pt x="56127" y="105000"/>
                  <a:pt x="52986" y="100683"/>
                  <a:pt x="52986" y="95357"/>
                </a:cubicBezTo>
                <a:cubicBezTo>
                  <a:pt x="52986" y="90032"/>
                  <a:pt x="56127" y="85714"/>
                  <a:pt x="60000" y="85714"/>
                </a:cubicBezTo>
                <a:close/>
              </a:path>
              <a:path extrusionOk="0" fill="none" h="120000" w="120000">
                <a:moveTo>
                  <a:pt x="0" y="0"/>
                </a:moveTo>
                <a:lnTo>
                  <a:pt x="120000" y="0"/>
                </a:lnTo>
                <a:lnTo>
                  <a:pt x="120000" y="120000"/>
                </a:lnTo>
                <a:lnTo>
                  <a:pt x="0" y="12000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70" name="Google Shape;170;p14"/>
          <p:cNvSpPr/>
          <p:nvPr/>
        </p:nvSpPr>
        <p:spPr>
          <a:xfrm>
            <a:off x="748862" y="2312933"/>
            <a:ext cx="331075" cy="451288"/>
          </a:xfrm>
          <a:custGeom>
            <a:rect b="b" l="l" r="r" t="t"/>
            <a:pathLst>
              <a:path extrusionOk="0" h="120000" w="120000">
                <a:moveTo>
                  <a:pt x="0" y="0"/>
                </a:moveTo>
                <a:lnTo>
                  <a:pt x="120000" y="0"/>
                </a:lnTo>
                <a:lnTo>
                  <a:pt x="120000" y="120000"/>
                </a:lnTo>
                <a:lnTo>
                  <a:pt x="0" y="120000"/>
                </a:lnTo>
                <a:close/>
                <a:moveTo>
                  <a:pt x="34286" y="45852"/>
                </a:moveTo>
                <a:cubicBezTo>
                  <a:pt x="34286" y="35433"/>
                  <a:pt x="45798" y="26987"/>
                  <a:pt x="60000" y="26987"/>
                </a:cubicBezTo>
                <a:cubicBezTo>
                  <a:pt x="74202" y="26987"/>
                  <a:pt x="85714" y="35433"/>
                  <a:pt x="85714" y="45852"/>
                </a:cubicBezTo>
                <a:lnTo>
                  <a:pt x="85714" y="45852"/>
                </a:lnTo>
                <a:cubicBezTo>
                  <a:pt x="85714" y="53666"/>
                  <a:pt x="79958" y="60000"/>
                  <a:pt x="72857" y="60000"/>
                </a:cubicBezTo>
                <a:cubicBezTo>
                  <a:pt x="69307" y="60000"/>
                  <a:pt x="66429" y="63167"/>
                  <a:pt x="66429" y="67074"/>
                </a:cubicBezTo>
                <a:lnTo>
                  <a:pt x="66429" y="76507"/>
                </a:lnTo>
                <a:lnTo>
                  <a:pt x="53571" y="76507"/>
                </a:lnTo>
                <a:lnTo>
                  <a:pt x="53571" y="67074"/>
                </a:lnTo>
                <a:lnTo>
                  <a:pt x="53571" y="67074"/>
                </a:lnTo>
                <a:cubicBezTo>
                  <a:pt x="53571" y="59260"/>
                  <a:pt x="59328" y="52926"/>
                  <a:pt x="66429" y="52926"/>
                </a:cubicBezTo>
                <a:cubicBezTo>
                  <a:pt x="69979" y="52926"/>
                  <a:pt x="72857" y="49759"/>
                  <a:pt x="72857" y="45852"/>
                </a:cubicBezTo>
                <a:cubicBezTo>
                  <a:pt x="72857" y="40642"/>
                  <a:pt x="67101" y="36419"/>
                  <a:pt x="60000" y="36419"/>
                </a:cubicBezTo>
                <a:cubicBezTo>
                  <a:pt x="52899" y="36419"/>
                  <a:pt x="47143" y="40642"/>
                  <a:pt x="47143" y="45852"/>
                </a:cubicBezTo>
                <a:close/>
                <a:moveTo>
                  <a:pt x="60000" y="78865"/>
                </a:moveTo>
                <a:lnTo>
                  <a:pt x="60000" y="78865"/>
                </a:lnTo>
                <a:cubicBezTo>
                  <a:pt x="65326" y="78865"/>
                  <a:pt x="69643" y="82032"/>
                  <a:pt x="69643" y="85939"/>
                </a:cubicBezTo>
                <a:cubicBezTo>
                  <a:pt x="69643" y="89846"/>
                  <a:pt x="65326" y="93013"/>
                  <a:pt x="60000" y="93013"/>
                </a:cubicBezTo>
                <a:cubicBezTo>
                  <a:pt x="54674" y="93013"/>
                  <a:pt x="50357" y="89846"/>
                  <a:pt x="50357" y="85939"/>
                </a:cubicBezTo>
                <a:cubicBezTo>
                  <a:pt x="50357" y="82032"/>
                  <a:pt x="54674" y="78865"/>
                  <a:pt x="60000" y="78865"/>
                </a:cubicBezTo>
                <a:close/>
              </a:path>
              <a:path extrusionOk="0" fill="darken" h="120000" w="120000">
                <a:moveTo>
                  <a:pt x="34286" y="45852"/>
                </a:moveTo>
                <a:cubicBezTo>
                  <a:pt x="34286" y="35433"/>
                  <a:pt x="45798" y="26987"/>
                  <a:pt x="60000" y="26987"/>
                </a:cubicBezTo>
                <a:cubicBezTo>
                  <a:pt x="74202" y="26987"/>
                  <a:pt x="85714" y="35433"/>
                  <a:pt x="85714" y="45852"/>
                </a:cubicBezTo>
                <a:lnTo>
                  <a:pt x="85714" y="45852"/>
                </a:lnTo>
                <a:cubicBezTo>
                  <a:pt x="85714" y="53666"/>
                  <a:pt x="79958" y="60000"/>
                  <a:pt x="72857" y="60000"/>
                </a:cubicBezTo>
                <a:cubicBezTo>
                  <a:pt x="69307" y="60000"/>
                  <a:pt x="66429" y="63167"/>
                  <a:pt x="66429" y="67074"/>
                </a:cubicBezTo>
                <a:lnTo>
                  <a:pt x="66429" y="76507"/>
                </a:lnTo>
                <a:lnTo>
                  <a:pt x="53571" y="76507"/>
                </a:lnTo>
                <a:lnTo>
                  <a:pt x="53571" y="67074"/>
                </a:lnTo>
                <a:lnTo>
                  <a:pt x="53571" y="67074"/>
                </a:lnTo>
                <a:cubicBezTo>
                  <a:pt x="53571" y="59260"/>
                  <a:pt x="59328" y="52926"/>
                  <a:pt x="66429" y="52926"/>
                </a:cubicBezTo>
                <a:cubicBezTo>
                  <a:pt x="69979" y="52926"/>
                  <a:pt x="72857" y="49759"/>
                  <a:pt x="72857" y="45852"/>
                </a:cubicBezTo>
                <a:cubicBezTo>
                  <a:pt x="72857" y="40642"/>
                  <a:pt x="67101" y="36419"/>
                  <a:pt x="60000" y="36419"/>
                </a:cubicBezTo>
                <a:cubicBezTo>
                  <a:pt x="52899" y="36419"/>
                  <a:pt x="47143" y="40642"/>
                  <a:pt x="47143" y="45852"/>
                </a:cubicBezTo>
                <a:close/>
                <a:moveTo>
                  <a:pt x="60000" y="78865"/>
                </a:moveTo>
                <a:lnTo>
                  <a:pt x="60000" y="78865"/>
                </a:lnTo>
                <a:cubicBezTo>
                  <a:pt x="65326" y="78865"/>
                  <a:pt x="69643" y="82032"/>
                  <a:pt x="69643" y="85939"/>
                </a:cubicBezTo>
                <a:cubicBezTo>
                  <a:pt x="69643" y="89846"/>
                  <a:pt x="65326" y="93013"/>
                  <a:pt x="60000" y="93013"/>
                </a:cubicBezTo>
                <a:cubicBezTo>
                  <a:pt x="54674" y="93013"/>
                  <a:pt x="50357" y="89846"/>
                  <a:pt x="50357" y="85939"/>
                </a:cubicBezTo>
                <a:cubicBezTo>
                  <a:pt x="50357" y="82032"/>
                  <a:pt x="54674" y="78865"/>
                  <a:pt x="60000" y="78865"/>
                </a:cubicBezTo>
                <a:close/>
              </a:path>
              <a:path extrusionOk="0" fill="none" h="120000" w="120000">
                <a:moveTo>
                  <a:pt x="34286" y="45852"/>
                </a:moveTo>
                <a:cubicBezTo>
                  <a:pt x="34286" y="35433"/>
                  <a:pt x="45798" y="26987"/>
                  <a:pt x="60000" y="26987"/>
                </a:cubicBezTo>
                <a:cubicBezTo>
                  <a:pt x="74202" y="26987"/>
                  <a:pt x="85714" y="35433"/>
                  <a:pt x="85714" y="45852"/>
                </a:cubicBezTo>
                <a:lnTo>
                  <a:pt x="85714" y="45852"/>
                </a:lnTo>
                <a:cubicBezTo>
                  <a:pt x="85714" y="53666"/>
                  <a:pt x="79958" y="60000"/>
                  <a:pt x="72857" y="60000"/>
                </a:cubicBezTo>
                <a:cubicBezTo>
                  <a:pt x="69307" y="60000"/>
                  <a:pt x="66429" y="63167"/>
                  <a:pt x="66429" y="67074"/>
                </a:cubicBezTo>
                <a:lnTo>
                  <a:pt x="66429" y="76507"/>
                </a:lnTo>
                <a:lnTo>
                  <a:pt x="53571" y="76507"/>
                </a:lnTo>
                <a:lnTo>
                  <a:pt x="53571" y="67074"/>
                </a:lnTo>
                <a:lnTo>
                  <a:pt x="53571" y="67074"/>
                </a:lnTo>
                <a:cubicBezTo>
                  <a:pt x="53571" y="59260"/>
                  <a:pt x="59328" y="52926"/>
                  <a:pt x="66429" y="52926"/>
                </a:cubicBezTo>
                <a:cubicBezTo>
                  <a:pt x="69979" y="52926"/>
                  <a:pt x="72857" y="49759"/>
                  <a:pt x="72857" y="45852"/>
                </a:cubicBezTo>
                <a:cubicBezTo>
                  <a:pt x="72857" y="40642"/>
                  <a:pt x="67101" y="36419"/>
                  <a:pt x="60000" y="36419"/>
                </a:cubicBezTo>
                <a:cubicBezTo>
                  <a:pt x="52899" y="36419"/>
                  <a:pt x="47143" y="40642"/>
                  <a:pt x="47143" y="45852"/>
                </a:cubicBezTo>
                <a:close/>
                <a:moveTo>
                  <a:pt x="60000" y="78865"/>
                </a:moveTo>
                <a:lnTo>
                  <a:pt x="60000" y="78865"/>
                </a:lnTo>
                <a:cubicBezTo>
                  <a:pt x="65326" y="78865"/>
                  <a:pt x="69643" y="82032"/>
                  <a:pt x="69643" y="85939"/>
                </a:cubicBezTo>
                <a:cubicBezTo>
                  <a:pt x="69643" y="89846"/>
                  <a:pt x="65326" y="93013"/>
                  <a:pt x="60000" y="93013"/>
                </a:cubicBezTo>
                <a:cubicBezTo>
                  <a:pt x="54674" y="93013"/>
                  <a:pt x="50357" y="89846"/>
                  <a:pt x="50357" y="85939"/>
                </a:cubicBezTo>
                <a:cubicBezTo>
                  <a:pt x="50357" y="82032"/>
                  <a:pt x="54674" y="78865"/>
                  <a:pt x="60000" y="78865"/>
                </a:cubicBezTo>
                <a:close/>
              </a:path>
              <a:path extrusionOk="0" fill="none" h="120000" w="120000">
                <a:moveTo>
                  <a:pt x="0" y="0"/>
                </a:moveTo>
                <a:lnTo>
                  <a:pt x="120000" y="0"/>
                </a:lnTo>
                <a:lnTo>
                  <a:pt x="120000" y="120000"/>
                </a:lnTo>
                <a:lnTo>
                  <a:pt x="0" y="12000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pic>
        <p:nvPicPr>
          <p:cNvPr id="171" name="Google Shape;171;p14"/>
          <p:cNvPicPr preferRelativeResize="0"/>
          <p:nvPr/>
        </p:nvPicPr>
        <p:blipFill rotWithShape="1">
          <a:blip r:embed="rId4">
            <a:alphaModFix/>
          </a:blip>
          <a:srcRect b="0" l="0" r="0" t="0"/>
          <a:stretch/>
        </p:blipFill>
        <p:spPr>
          <a:xfrm>
            <a:off x="2171104" y="4068473"/>
            <a:ext cx="408467" cy="652329"/>
          </a:xfrm>
          <a:prstGeom prst="rect">
            <a:avLst/>
          </a:prstGeom>
          <a:noFill/>
          <a:ln>
            <a:noFill/>
          </a:ln>
        </p:spPr>
      </p:pic>
      <p:pic>
        <p:nvPicPr>
          <p:cNvPr id="172" name="Google Shape;172;p14"/>
          <p:cNvPicPr preferRelativeResize="0"/>
          <p:nvPr/>
        </p:nvPicPr>
        <p:blipFill rotWithShape="1">
          <a:blip r:embed="rId4">
            <a:alphaModFix/>
          </a:blip>
          <a:srcRect b="0" l="0" r="0" t="0"/>
          <a:stretch/>
        </p:blipFill>
        <p:spPr>
          <a:xfrm>
            <a:off x="1108841" y="3315249"/>
            <a:ext cx="686990" cy="1097135"/>
          </a:xfrm>
          <a:prstGeom prst="rect">
            <a:avLst/>
          </a:prstGeom>
          <a:noFill/>
          <a:ln>
            <a:noFill/>
          </a:ln>
        </p:spPr>
      </p:pic>
      <p:pic>
        <p:nvPicPr>
          <p:cNvPr id="173" name="Google Shape;173;p14"/>
          <p:cNvPicPr preferRelativeResize="0"/>
          <p:nvPr/>
        </p:nvPicPr>
        <p:blipFill rotWithShape="1">
          <a:blip r:embed="rId4">
            <a:alphaModFix/>
          </a:blip>
          <a:srcRect b="0" l="0" r="0" t="0"/>
          <a:stretch/>
        </p:blipFill>
        <p:spPr>
          <a:xfrm>
            <a:off x="3463878" y="2283552"/>
            <a:ext cx="616764" cy="984983"/>
          </a:xfrm>
          <a:prstGeom prst="rect">
            <a:avLst/>
          </a:prstGeom>
          <a:noFill/>
          <a:ln>
            <a:noFill/>
          </a:ln>
        </p:spPr>
      </p:pic>
      <p:pic>
        <p:nvPicPr>
          <p:cNvPr id="174" name="Google Shape;174;p14"/>
          <p:cNvPicPr preferRelativeResize="0"/>
          <p:nvPr/>
        </p:nvPicPr>
        <p:blipFill rotWithShape="1">
          <a:blip r:embed="rId5">
            <a:alphaModFix/>
          </a:blip>
          <a:srcRect b="0" l="0" r="0" t="0"/>
          <a:stretch/>
        </p:blipFill>
        <p:spPr>
          <a:xfrm>
            <a:off x="2126640" y="2703268"/>
            <a:ext cx="1428751" cy="1223963"/>
          </a:xfrm>
          <a:prstGeom prst="rect">
            <a:avLst/>
          </a:prstGeom>
          <a:noFill/>
          <a:ln>
            <a:noFill/>
          </a:ln>
        </p:spPr>
      </p:pic>
      <p:pic>
        <p:nvPicPr>
          <p:cNvPr id="175" name="Google Shape;175;p14"/>
          <p:cNvPicPr preferRelativeResize="0"/>
          <p:nvPr/>
        </p:nvPicPr>
        <p:blipFill rotWithShape="1">
          <a:blip r:embed="rId6">
            <a:alphaModFix/>
          </a:blip>
          <a:srcRect b="5069" l="7709" r="6419" t="1838"/>
          <a:stretch/>
        </p:blipFill>
        <p:spPr>
          <a:xfrm>
            <a:off x="1278650" y="2016261"/>
            <a:ext cx="1230763" cy="1223963"/>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15"/>
          <p:cNvSpPr txBox="1"/>
          <p:nvPr>
            <p:ph type="title"/>
          </p:nvPr>
        </p:nvSpPr>
        <p:spPr>
          <a:xfrm>
            <a:off x="0" y="235800"/>
            <a:ext cx="9144000" cy="831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Keeping Metadata Current - Other Ideas?</a:t>
            </a:r>
            <a:endParaRPr/>
          </a:p>
        </p:txBody>
      </p:sp>
      <p:pic>
        <p:nvPicPr>
          <p:cNvPr id="182" name="Google Shape;182;p15"/>
          <p:cNvPicPr preferRelativeResize="0"/>
          <p:nvPr>
            <p:ph idx="1" type="body"/>
          </p:nvPr>
        </p:nvPicPr>
        <p:blipFill rotWithShape="1">
          <a:blip r:embed="rId3">
            <a:alphaModFix/>
          </a:blip>
          <a:srcRect b="21161" l="0" r="981" t="0"/>
          <a:stretch/>
        </p:blipFill>
        <p:spPr>
          <a:xfrm>
            <a:off x="352252" y="1344349"/>
            <a:ext cx="4413000" cy="2494200"/>
          </a:xfrm>
          <a:prstGeom prst="rect">
            <a:avLst/>
          </a:prstGeom>
          <a:noFill/>
          <a:ln>
            <a:noFill/>
          </a:ln>
        </p:spPr>
      </p:pic>
      <p:pic>
        <p:nvPicPr>
          <p:cNvPr id="183" name="Google Shape;183;p15"/>
          <p:cNvPicPr preferRelativeResize="0"/>
          <p:nvPr/>
        </p:nvPicPr>
        <p:blipFill rotWithShape="1">
          <a:blip r:embed="rId4">
            <a:alphaModFix/>
          </a:blip>
          <a:srcRect b="14692" l="0" r="25054" t="0"/>
          <a:stretch/>
        </p:blipFill>
        <p:spPr>
          <a:xfrm>
            <a:off x="3639909" y="3013925"/>
            <a:ext cx="5201991" cy="2940225"/>
          </a:xfrm>
          <a:prstGeom prst="rect">
            <a:avLst/>
          </a:prstGeom>
          <a:noFill/>
          <a:ln>
            <a:noFill/>
          </a:ln>
        </p:spPr>
      </p:pic>
      <p:pic>
        <p:nvPicPr>
          <p:cNvPr id="184" name="Google Shape;184;p15"/>
          <p:cNvPicPr preferRelativeResize="0"/>
          <p:nvPr/>
        </p:nvPicPr>
        <p:blipFill rotWithShape="1">
          <a:blip r:embed="rId5">
            <a:alphaModFix/>
          </a:blip>
          <a:srcRect b="0" l="0" r="0" t="0"/>
          <a:stretch/>
        </p:blipFill>
        <p:spPr>
          <a:xfrm>
            <a:off x="4865278" y="1193817"/>
            <a:ext cx="1820119" cy="1820119"/>
          </a:xfrm>
          <a:prstGeom prst="rect">
            <a:avLst/>
          </a:prstGeom>
          <a:noFill/>
          <a:ln>
            <a:noFill/>
          </a:ln>
        </p:spPr>
      </p:pic>
      <p:sp>
        <p:nvSpPr>
          <p:cNvPr id="185" name="Google Shape;185;p15"/>
          <p:cNvSpPr txBox="1"/>
          <p:nvPr/>
        </p:nvSpPr>
        <p:spPr>
          <a:xfrm>
            <a:off x="5172341" y="1863516"/>
            <a:ext cx="1206000" cy="831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Arial"/>
                <a:ea typeface="Arial"/>
                <a:cs typeface="Arial"/>
                <a:sym typeface="Arial"/>
              </a:rPr>
              <a:t>x 3 or 4 a year</a:t>
            </a:r>
            <a:endParaRPr/>
          </a:p>
        </p:txBody>
      </p:sp>
      <p:pic>
        <p:nvPicPr>
          <p:cNvPr id="186" name="Google Shape;186;p15"/>
          <p:cNvPicPr preferRelativeResize="0"/>
          <p:nvPr/>
        </p:nvPicPr>
        <p:blipFill rotWithShape="1">
          <a:blip r:embed="rId6">
            <a:alphaModFix/>
          </a:blip>
          <a:srcRect b="6319" l="12280" r="21745" t="11437"/>
          <a:stretch/>
        </p:blipFill>
        <p:spPr>
          <a:xfrm>
            <a:off x="6785427" y="1344338"/>
            <a:ext cx="2056483" cy="2940230"/>
          </a:xfrm>
          <a:prstGeom prst="rect">
            <a:avLst/>
          </a:prstGeom>
          <a:noFill/>
          <a:ln>
            <a:noFill/>
          </a:ln>
        </p:spPr>
      </p:pic>
      <p:pic>
        <p:nvPicPr>
          <p:cNvPr id="187" name="Google Shape;187;p15"/>
          <p:cNvPicPr preferRelativeResize="0"/>
          <p:nvPr/>
        </p:nvPicPr>
        <p:blipFill rotWithShape="1">
          <a:blip r:embed="rId7">
            <a:alphaModFix/>
          </a:blip>
          <a:srcRect b="38242" l="10644" r="12667" t="33203"/>
          <a:stretch/>
        </p:blipFill>
        <p:spPr>
          <a:xfrm rot="360004">
            <a:off x="7587602" y="1496600"/>
            <a:ext cx="1030214" cy="313938"/>
          </a:xfrm>
          <a:prstGeom prst="rect">
            <a:avLst/>
          </a:prstGeom>
          <a:noFill/>
          <a:ln>
            <a:noFill/>
          </a:ln>
        </p:spPr>
      </p:pic>
      <p:sp>
        <p:nvSpPr>
          <p:cNvPr id="188" name="Google Shape;188;p15"/>
          <p:cNvSpPr txBox="1"/>
          <p:nvPr/>
        </p:nvSpPr>
        <p:spPr>
          <a:xfrm>
            <a:off x="6883913" y="3013501"/>
            <a:ext cx="1282262" cy="8309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400">
                <a:solidFill>
                  <a:schemeClr val="dk1"/>
                </a:solidFill>
                <a:latin typeface="Arial"/>
                <a:ea typeface="Arial"/>
                <a:cs typeface="Arial"/>
                <a:sym typeface="Arial"/>
              </a:rPr>
              <a:t>URL</a:t>
            </a:r>
            <a:endParaRPr/>
          </a:p>
          <a:p>
            <a:pPr indent="0" lvl="0" marL="0" marR="0" rtl="0" algn="ctr">
              <a:spcBef>
                <a:spcPts val="0"/>
              </a:spcBef>
              <a:spcAft>
                <a:spcPts val="0"/>
              </a:spcAft>
              <a:buNone/>
            </a:pPr>
            <a:r>
              <a:rPr lang="en-US" sz="2400">
                <a:solidFill>
                  <a:schemeClr val="dk1"/>
                </a:solidFill>
                <a:latin typeface="Arial"/>
                <a:ea typeface="Arial"/>
                <a:cs typeface="Arial"/>
                <a:sym typeface="Arial"/>
              </a:rPr>
              <a:t>query</a:t>
            </a:r>
            <a:endParaRPr/>
          </a:p>
        </p:txBody>
      </p:sp>
      <p:pic>
        <p:nvPicPr>
          <p:cNvPr id="189" name="Google Shape;189;p15"/>
          <p:cNvPicPr preferRelativeResize="0"/>
          <p:nvPr/>
        </p:nvPicPr>
        <p:blipFill>
          <a:blip r:embed="rId8">
            <a:alphaModFix/>
          </a:blip>
          <a:stretch>
            <a:fillRect/>
          </a:stretch>
        </p:blipFill>
        <p:spPr>
          <a:xfrm>
            <a:off x="352250" y="3990950"/>
            <a:ext cx="3135251" cy="196116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16"/>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Wrap-Up</a:t>
            </a:r>
            <a:endParaRPr/>
          </a:p>
        </p:txBody>
      </p:sp>
      <p:sp>
        <p:nvSpPr>
          <p:cNvPr id="195" name="Google Shape;195;p16"/>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SzPts val="2200"/>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18"/>
          <p:cNvSpPr txBox="1"/>
          <p:nvPr>
            <p:ph type="title"/>
          </p:nvPr>
        </p:nvSpPr>
        <p:spPr>
          <a:xfrm>
            <a:off x="381000" y="381000"/>
            <a:ext cx="8382000" cy="6858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Common Installation Problems</a:t>
            </a:r>
            <a:endParaRPr/>
          </a:p>
        </p:txBody>
      </p:sp>
      <p:sp>
        <p:nvSpPr>
          <p:cNvPr id="201" name="Google Shape;201;p18"/>
          <p:cNvSpPr txBox="1"/>
          <p:nvPr>
            <p:ph idx="1" type="body"/>
          </p:nvPr>
        </p:nvSpPr>
        <p:spPr>
          <a:xfrm>
            <a:off x="381000" y="1246188"/>
            <a:ext cx="8382000" cy="46482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SzPts val="2200"/>
              <a:buChar char="•"/>
            </a:pPr>
            <a:r>
              <a:rPr lang="en-US"/>
              <a:t>Anemometer orientation</a:t>
            </a:r>
            <a:endParaRPr/>
          </a:p>
          <a:p>
            <a:pPr indent="-203200" lvl="0" marL="342900" rtl="0" algn="l">
              <a:spcBef>
                <a:spcPts val="440"/>
              </a:spcBef>
              <a:spcAft>
                <a:spcPts val="0"/>
              </a:spcAft>
              <a:buSzPts val="2200"/>
              <a:buNone/>
            </a:pPr>
            <a:r>
              <a:t/>
            </a:r>
            <a:endParaRPr/>
          </a:p>
          <a:p>
            <a:pPr indent="-342900" lvl="0" marL="342900" rtl="0" algn="l">
              <a:spcBef>
                <a:spcPts val="440"/>
              </a:spcBef>
              <a:spcAft>
                <a:spcPts val="0"/>
              </a:spcAft>
              <a:buSzPts val="2200"/>
              <a:buChar char="•"/>
            </a:pPr>
            <a:r>
              <a:rPr lang="en-US"/>
              <a:t>Pressure port (dynamic shield)</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19"/>
          <p:cNvSpPr txBox="1"/>
          <p:nvPr>
            <p:ph type="title"/>
          </p:nvPr>
        </p:nvSpPr>
        <p:spPr>
          <a:xfrm>
            <a:off x="381000" y="381000"/>
            <a:ext cx="8382000" cy="6858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Suggested Calibration Intervals</a:t>
            </a:r>
            <a:endParaRPr/>
          </a:p>
        </p:txBody>
      </p:sp>
      <p:sp>
        <p:nvSpPr>
          <p:cNvPr id="208" name="Google Shape;208;p19"/>
          <p:cNvSpPr txBox="1"/>
          <p:nvPr>
            <p:ph idx="1" type="body"/>
          </p:nvPr>
        </p:nvSpPr>
        <p:spPr>
          <a:xfrm>
            <a:off x="381000" y="1246188"/>
            <a:ext cx="8382000" cy="46482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SzPts val="2200"/>
              <a:buChar char="•"/>
            </a:pPr>
            <a:r>
              <a:rPr lang="en-US"/>
              <a:t>Mechanical Anemometer – Yearly (more often, if possible)</a:t>
            </a:r>
            <a:endParaRPr/>
          </a:p>
          <a:p>
            <a:pPr indent="-342900" lvl="0" marL="342900" rtl="0" algn="l">
              <a:spcBef>
                <a:spcPts val="440"/>
              </a:spcBef>
              <a:spcAft>
                <a:spcPts val="0"/>
              </a:spcAft>
              <a:buSzPts val="2200"/>
              <a:buChar char="•"/>
            </a:pPr>
            <a:r>
              <a:rPr lang="en-US"/>
              <a:t>Sonic Anemometer – 3 to 5 years (generally replace)</a:t>
            </a:r>
            <a:endParaRPr/>
          </a:p>
          <a:p>
            <a:pPr indent="-342900" lvl="0" marL="342900" rtl="0" algn="l">
              <a:spcBef>
                <a:spcPts val="440"/>
              </a:spcBef>
              <a:spcAft>
                <a:spcPts val="0"/>
              </a:spcAft>
              <a:buSzPts val="2200"/>
              <a:buChar char="•"/>
            </a:pPr>
            <a:r>
              <a:rPr lang="en-US"/>
              <a:t>Thermometer/Hygrometer – 1-2 years (if routinely cleaned, also generally replaced)</a:t>
            </a:r>
            <a:endParaRPr/>
          </a:p>
          <a:p>
            <a:pPr indent="-342900" lvl="0" marL="342900" rtl="0" algn="l">
              <a:spcBef>
                <a:spcPts val="440"/>
              </a:spcBef>
              <a:spcAft>
                <a:spcPts val="0"/>
              </a:spcAft>
              <a:buSzPts val="2200"/>
              <a:buChar char="•"/>
            </a:pPr>
            <a:r>
              <a:rPr lang="en-US"/>
              <a:t>Radiometers – 3 to 4 years (if cleaned and inspected)</a:t>
            </a:r>
            <a:endParaRPr/>
          </a:p>
          <a:p>
            <a:pPr indent="-342900" lvl="0" marL="342900" rtl="0" algn="l">
              <a:spcBef>
                <a:spcPts val="440"/>
              </a:spcBef>
              <a:spcAft>
                <a:spcPts val="0"/>
              </a:spcAft>
              <a:buSzPts val="2200"/>
              <a:buChar char="•"/>
            </a:pPr>
            <a:r>
              <a:rPr lang="en-US"/>
              <a:t>Barometer – 3 to 5 years (pretty robust sensors)</a:t>
            </a:r>
            <a:endParaRPr/>
          </a:p>
          <a:p>
            <a:pPr indent="-342900" lvl="0" marL="342900" rtl="0" algn="l">
              <a:spcBef>
                <a:spcPts val="440"/>
              </a:spcBef>
              <a:spcAft>
                <a:spcPts val="0"/>
              </a:spcAft>
              <a:buSzPts val="2200"/>
              <a:buChar char="•"/>
            </a:pPr>
            <a:r>
              <a:rPr lang="en-US"/>
              <a:t>Siphon rain gauge – Yearly</a:t>
            </a:r>
            <a:endParaRPr/>
          </a:p>
          <a:p>
            <a:pPr indent="-342900" lvl="0" marL="342900" rtl="0" algn="l">
              <a:spcBef>
                <a:spcPts val="440"/>
              </a:spcBef>
              <a:spcAft>
                <a:spcPts val="0"/>
              </a:spcAft>
              <a:buSzPts val="2200"/>
              <a:buChar char="•"/>
            </a:pPr>
            <a:r>
              <a:rPr lang="en-US"/>
              <a:t>Optical rain gauge – unknown</a:t>
            </a:r>
            <a:endParaRPr/>
          </a:p>
          <a:p>
            <a:pPr indent="-342900" lvl="0" marL="342900" rtl="0" algn="l">
              <a:spcBef>
                <a:spcPts val="440"/>
              </a:spcBef>
              <a:spcAft>
                <a:spcPts val="0"/>
              </a:spcAft>
              <a:buSzPts val="2200"/>
              <a:buChar char="•"/>
            </a:pPr>
            <a:r>
              <a:rPr lang="en-US"/>
              <a:t>TSG – Yearly (more often depending on operating conditions)</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20"/>
          <p:cNvSpPr txBox="1"/>
          <p:nvPr>
            <p:ph type="title"/>
          </p:nvPr>
        </p:nvSpPr>
        <p:spPr>
          <a:xfrm>
            <a:off x="381000" y="381000"/>
            <a:ext cx="8382000" cy="6858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Maintenance</a:t>
            </a:r>
            <a:endParaRPr/>
          </a:p>
        </p:txBody>
      </p:sp>
      <p:sp>
        <p:nvSpPr>
          <p:cNvPr id="215" name="Google Shape;215;p20"/>
          <p:cNvSpPr txBox="1"/>
          <p:nvPr>
            <p:ph idx="1" type="body"/>
          </p:nvPr>
        </p:nvSpPr>
        <p:spPr>
          <a:xfrm>
            <a:off x="381000" y="1295400"/>
            <a:ext cx="4114800" cy="46482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SzPts val="2400"/>
              <a:buChar char="•"/>
            </a:pPr>
            <a:r>
              <a:rPr lang="en-US" sz="2400"/>
              <a:t>Critical to data accuracy</a:t>
            </a:r>
            <a:endParaRPr/>
          </a:p>
          <a:p>
            <a:pPr indent="-285750" lvl="1" marL="742950" rtl="0" algn="l">
              <a:spcBef>
                <a:spcPts val="400"/>
              </a:spcBef>
              <a:spcAft>
                <a:spcPts val="0"/>
              </a:spcAft>
              <a:buSzPts val="2000"/>
              <a:buChar char="•"/>
            </a:pPr>
            <a:r>
              <a:rPr lang="en-US" sz="2000"/>
              <a:t>Cleaning radiometer domes, removing salt buildup</a:t>
            </a:r>
            <a:endParaRPr/>
          </a:p>
          <a:p>
            <a:pPr indent="-285750" lvl="1" marL="742950" rtl="0" algn="l">
              <a:spcBef>
                <a:spcPts val="400"/>
              </a:spcBef>
              <a:spcAft>
                <a:spcPts val="0"/>
              </a:spcAft>
              <a:buSzPts val="2000"/>
              <a:buChar char="•"/>
            </a:pPr>
            <a:r>
              <a:rPr lang="en-US" sz="2000"/>
              <a:t>Replacing filters, desiccant, etc.</a:t>
            </a:r>
            <a:endParaRPr/>
          </a:p>
        </p:txBody>
      </p:sp>
      <p:pic>
        <p:nvPicPr>
          <p:cNvPr descr="BirdOnPsp.jpeg" id="216" name="Google Shape;216;p20"/>
          <p:cNvPicPr preferRelativeResize="0"/>
          <p:nvPr>
            <p:ph idx="2" type="body"/>
          </p:nvPr>
        </p:nvPicPr>
        <p:blipFill rotWithShape="1">
          <a:blip r:embed="rId3">
            <a:alphaModFix/>
          </a:blip>
          <a:srcRect b="-20602" l="0" r="0" t="-20602"/>
          <a:stretch/>
        </p:blipFill>
        <p:spPr>
          <a:xfrm>
            <a:off x="4648200" y="1295400"/>
            <a:ext cx="4114800" cy="46482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p2"/>
          <p:cNvSpPr txBox="1"/>
          <p:nvPr>
            <p:ph type="title"/>
          </p:nvPr>
        </p:nvSpPr>
        <p:spPr>
          <a:xfrm>
            <a:off x="381000" y="381000"/>
            <a:ext cx="8382000" cy="6858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Making Data Meaningful</a:t>
            </a:r>
            <a:endParaRPr/>
          </a:p>
        </p:txBody>
      </p:sp>
      <p:pic>
        <p:nvPicPr>
          <p:cNvPr id="69" name="Google Shape;69;p2"/>
          <p:cNvPicPr preferRelativeResize="0"/>
          <p:nvPr>
            <p:ph idx="1" type="body"/>
          </p:nvPr>
        </p:nvPicPr>
        <p:blipFill rotWithShape="1">
          <a:blip r:embed="rId3">
            <a:alphaModFix/>
          </a:blip>
          <a:srcRect b="0" l="0" r="0" t="0"/>
          <a:stretch/>
        </p:blipFill>
        <p:spPr>
          <a:xfrm>
            <a:off x="1983915" y="1246188"/>
            <a:ext cx="5176169" cy="4648200"/>
          </a:xfrm>
          <a:prstGeom prst="rect">
            <a:avLst/>
          </a:prstGeom>
          <a:noFill/>
          <a:ln>
            <a:noFill/>
          </a:ln>
        </p:spPr>
      </p:pic>
      <p:sp>
        <p:nvSpPr>
          <p:cNvPr id="70" name="Google Shape;70;p2"/>
          <p:cNvSpPr txBox="1"/>
          <p:nvPr/>
        </p:nvSpPr>
        <p:spPr>
          <a:xfrm>
            <a:off x="5914768" y="2067697"/>
            <a:ext cx="835485"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2400" u="none" cap="none" strike="noStrike">
                <a:solidFill>
                  <a:schemeClr val="dk1"/>
                </a:solidFill>
                <a:latin typeface="Arial"/>
                <a:ea typeface="Arial"/>
                <a:cs typeface="Arial"/>
                <a:sym typeface="Arial"/>
              </a:rPr>
              <a:t>Data</a:t>
            </a:r>
            <a:endParaRPr/>
          </a:p>
        </p:txBody>
      </p:sp>
      <p:cxnSp>
        <p:nvCxnSpPr>
          <p:cNvPr id="71" name="Google Shape;71;p2"/>
          <p:cNvCxnSpPr>
            <a:stCxn id="70" idx="1"/>
          </p:cNvCxnSpPr>
          <p:nvPr/>
        </p:nvCxnSpPr>
        <p:spPr>
          <a:xfrm rot="10800000">
            <a:off x="5469868" y="2290130"/>
            <a:ext cx="444900" cy="8400"/>
          </a:xfrm>
          <a:prstGeom prst="straightConnector1">
            <a:avLst/>
          </a:prstGeom>
          <a:solidFill>
            <a:schemeClr val="accent1"/>
          </a:solidFill>
          <a:ln cap="flat" cmpd="sng" w="9525">
            <a:solidFill>
              <a:schemeClr val="dk1"/>
            </a:solidFill>
            <a:prstDash val="solid"/>
            <a:round/>
            <a:headEnd len="sm" w="sm" type="none"/>
            <a:tailEnd len="med" w="med" type="triangle"/>
          </a:ln>
        </p:spPr>
      </p:cxnSp>
      <p:sp>
        <p:nvSpPr>
          <p:cNvPr id="72" name="Google Shape;72;p2"/>
          <p:cNvSpPr txBox="1"/>
          <p:nvPr/>
        </p:nvSpPr>
        <p:spPr>
          <a:xfrm>
            <a:off x="5680787" y="4559471"/>
            <a:ext cx="1468672"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Arial"/>
                <a:ea typeface="Arial"/>
                <a:cs typeface="Arial"/>
                <a:sym typeface="Arial"/>
              </a:rPr>
              <a:t>Metadata</a:t>
            </a:r>
            <a:endParaRPr/>
          </a:p>
        </p:txBody>
      </p:sp>
      <p:cxnSp>
        <p:nvCxnSpPr>
          <p:cNvPr id="73" name="Google Shape;73;p2"/>
          <p:cNvCxnSpPr/>
          <p:nvPr/>
        </p:nvCxnSpPr>
        <p:spPr>
          <a:xfrm rot="10800000">
            <a:off x="5469924" y="4096458"/>
            <a:ext cx="543698" cy="463013"/>
          </a:xfrm>
          <a:prstGeom prst="straightConnector1">
            <a:avLst/>
          </a:prstGeom>
          <a:solidFill>
            <a:schemeClr val="accent1"/>
          </a:solidFill>
          <a:ln cap="flat" cmpd="sng" w="9525">
            <a:solidFill>
              <a:schemeClr val="dk1"/>
            </a:solidFill>
            <a:prstDash val="solid"/>
            <a:round/>
            <a:headEnd len="sm" w="sm" type="none"/>
            <a:tailEnd len="med" w="med" type="triangle"/>
          </a:ln>
        </p:spPr>
      </p:cxn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21"/>
          <p:cNvSpPr txBox="1"/>
          <p:nvPr>
            <p:ph type="title"/>
          </p:nvPr>
        </p:nvSpPr>
        <p:spPr>
          <a:xfrm>
            <a:off x="381000" y="381000"/>
            <a:ext cx="8382000" cy="6858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QC Example</a:t>
            </a:r>
            <a:endParaRPr/>
          </a:p>
        </p:txBody>
      </p:sp>
      <p:pic>
        <p:nvPicPr>
          <p:cNvPr descr="temperature92-94.png" id="223" name="Google Shape;223;p21"/>
          <p:cNvPicPr preferRelativeResize="0"/>
          <p:nvPr>
            <p:ph idx="1" type="body"/>
          </p:nvPr>
        </p:nvPicPr>
        <p:blipFill rotWithShape="1">
          <a:blip r:embed="rId3">
            <a:alphaModFix/>
          </a:blip>
          <a:srcRect b="-34535" l="0" r="0" t="-34535"/>
          <a:stretch/>
        </p:blipFill>
        <p:spPr>
          <a:xfrm>
            <a:off x="131763" y="955675"/>
            <a:ext cx="8905875" cy="4938713"/>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22"/>
          <p:cNvSpPr txBox="1"/>
          <p:nvPr>
            <p:ph type="title"/>
          </p:nvPr>
        </p:nvSpPr>
        <p:spPr>
          <a:xfrm>
            <a:off x="381000" y="381000"/>
            <a:ext cx="8382000" cy="6858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SAMOS examples: Lat/Lon Spikes</a:t>
            </a:r>
            <a:endParaRPr/>
          </a:p>
        </p:txBody>
      </p:sp>
      <p:pic>
        <p:nvPicPr>
          <p:cNvPr descr="latlon_spikes.png" id="230" name="Google Shape;230;p22"/>
          <p:cNvPicPr preferRelativeResize="0"/>
          <p:nvPr>
            <p:ph idx="1" type="body"/>
          </p:nvPr>
        </p:nvPicPr>
        <p:blipFill rotWithShape="1">
          <a:blip r:embed="rId3">
            <a:alphaModFix/>
          </a:blip>
          <a:srcRect b="-18271" l="0" r="0" t="-18272"/>
          <a:stretch/>
        </p:blipFill>
        <p:spPr>
          <a:xfrm>
            <a:off x="381000" y="1246188"/>
            <a:ext cx="8382000" cy="4648200"/>
          </a:xfrm>
          <a:prstGeom prst="rect">
            <a:avLst/>
          </a:prstGeom>
          <a:noFill/>
          <a:ln>
            <a:noFill/>
          </a:ln>
        </p:spPr>
      </p:pic>
      <p:sp>
        <p:nvSpPr>
          <p:cNvPr id="231" name="Google Shape;231;p22"/>
          <p:cNvSpPr/>
          <p:nvPr/>
        </p:nvSpPr>
        <p:spPr>
          <a:xfrm>
            <a:off x="2976563" y="1808163"/>
            <a:ext cx="1500187" cy="257175"/>
          </a:xfrm>
          <a:prstGeom prst="rect">
            <a:avLst/>
          </a:prstGeom>
          <a:solidFill>
            <a:schemeClr val="lt1"/>
          </a:solid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2400"/>
              <a:buFont typeface="Times"/>
              <a:buNone/>
            </a:pPr>
            <a:r>
              <a:t/>
            </a:r>
            <a:endParaRPr sz="2400">
              <a:solidFill>
                <a:schemeClr val="dk1"/>
              </a:solidFill>
              <a:latin typeface="Arial"/>
              <a:ea typeface="Arial"/>
              <a:cs typeface="Arial"/>
              <a:sym typeface="Arial"/>
            </a:endParaRPr>
          </a:p>
        </p:txBody>
      </p:sp>
      <p:sp>
        <p:nvSpPr>
          <p:cNvPr id="232" name="Google Shape;232;p22"/>
          <p:cNvSpPr/>
          <p:nvPr/>
        </p:nvSpPr>
        <p:spPr>
          <a:xfrm>
            <a:off x="2936875" y="3641725"/>
            <a:ext cx="1500188" cy="255588"/>
          </a:xfrm>
          <a:prstGeom prst="rect">
            <a:avLst/>
          </a:prstGeom>
          <a:solidFill>
            <a:schemeClr val="lt1"/>
          </a:solid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2400"/>
              <a:buFont typeface="Times"/>
              <a:buNone/>
            </a:pPr>
            <a:r>
              <a:t/>
            </a:r>
            <a:endParaRPr sz="2400">
              <a:solidFill>
                <a:schemeClr val="dk1"/>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p23"/>
          <p:cNvSpPr txBox="1"/>
          <p:nvPr>
            <p:ph type="title"/>
          </p:nvPr>
        </p:nvSpPr>
        <p:spPr>
          <a:xfrm>
            <a:off x="381000" y="381000"/>
            <a:ext cx="8382000" cy="6858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SAMOS examples: Acceleration Spikes</a:t>
            </a:r>
            <a:endParaRPr/>
          </a:p>
        </p:txBody>
      </p:sp>
      <p:pic>
        <p:nvPicPr>
          <p:cNvPr id="239" name="Google Shape;239;p23"/>
          <p:cNvPicPr preferRelativeResize="0"/>
          <p:nvPr>
            <p:ph idx="1" type="body"/>
          </p:nvPr>
        </p:nvPicPr>
        <p:blipFill rotWithShape="1">
          <a:blip r:embed="rId3">
            <a:alphaModFix/>
          </a:blip>
          <a:srcRect b="0" l="0" r="0" t="0"/>
          <a:stretch/>
        </p:blipFill>
        <p:spPr>
          <a:xfrm>
            <a:off x="2289175" y="1246188"/>
            <a:ext cx="5464175" cy="4648200"/>
          </a:xfrm>
          <a:prstGeom prst="rect">
            <a:avLst/>
          </a:prstGeom>
          <a:noFill/>
          <a:ln>
            <a:noFill/>
          </a:ln>
        </p:spPr>
      </p:pic>
      <p:sp>
        <p:nvSpPr>
          <p:cNvPr id="240" name="Google Shape;240;p23"/>
          <p:cNvSpPr/>
          <p:nvPr/>
        </p:nvSpPr>
        <p:spPr>
          <a:xfrm>
            <a:off x="4021138" y="1277938"/>
            <a:ext cx="720725" cy="152400"/>
          </a:xfrm>
          <a:prstGeom prst="rect">
            <a:avLst/>
          </a:prstGeom>
          <a:solidFill>
            <a:srgbClr val="FFFFFF"/>
          </a:solidFill>
          <a:ln cap="flat" cmpd="sng" w="9525">
            <a:solidFill>
              <a:srgbClr val="FFFFF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2400"/>
              <a:buFont typeface="Times"/>
              <a:buNone/>
            </a:pPr>
            <a:r>
              <a:t/>
            </a:r>
            <a:endParaRPr sz="2400">
              <a:solidFill>
                <a:schemeClr val="dk1"/>
              </a:solidFill>
              <a:latin typeface="Arial"/>
              <a:ea typeface="Arial"/>
              <a:cs typeface="Arial"/>
              <a:sym typeface="Arial"/>
            </a:endParaRPr>
          </a:p>
        </p:txBody>
      </p:sp>
      <p:sp>
        <p:nvSpPr>
          <p:cNvPr id="241" name="Google Shape;241;p23"/>
          <p:cNvSpPr/>
          <p:nvPr/>
        </p:nvSpPr>
        <p:spPr>
          <a:xfrm>
            <a:off x="3995738" y="2489200"/>
            <a:ext cx="720725" cy="152400"/>
          </a:xfrm>
          <a:prstGeom prst="rect">
            <a:avLst/>
          </a:prstGeom>
          <a:solidFill>
            <a:srgbClr val="FFFFFF"/>
          </a:solidFill>
          <a:ln cap="flat" cmpd="sng" w="9525">
            <a:solidFill>
              <a:srgbClr val="FFFFF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2400"/>
              <a:buFont typeface="Times"/>
              <a:buNone/>
            </a:pPr>
            <a:r>
              <a:t/>
            </a:r>
            <a:endParaRPr sz="2400">
              <a:solidFill>
                <a:schemeClr val="dk1"/>
              </a:solidFill>
              <a:latin typeface="Arial"/>
              <a:ea typeface="Arial"/>
              <a:cs typeface="Arial"/>
              <a:sym typeface="Arial"/>
            </a:endParaRPr>
          </a:p>
        </p:txBody>
      </p:sp>
      <p:sp>
        <p:nvSpPr>
          <p:cNvPr id="242" name="Google Shape;242;p23"/>
          <p:cNvSpPr/>
          <p:nvPr/>
        </p:nvSpPr>
        <p:spPr>
          <a:xfrm>
            <a:off x="4097338" y="3683000"/>
            <a:ext cx="720725" cy="152400"/>
          </a:xfrm>
          <a:prstGeom prst="rect">
            <a:avLst/>
          </a:prstGeom>
          <a:solidFill>
            <a:srgbClr val="FFFFFF"/>
          </a:solidFill>
          <a:ln cap="flat" cmpd="sng" w="9525">
            <a:solidFill>
              <a:srgbClr val="FFFFF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2400"/>
              <a:buFont typeface="Times"/>
              <a:buNone/>
            </a:pPr>
            <a:r>
              <a:t/>
            </a:r>
            <a:endParaRPr sz="2400">
              <a:solidFill>
                <a:schemeClr val="dk1"/>
              </a:solidFill>
              <a:latin typeface="Arial"/>
              <a:ea typeface="Arial"/>
              <a:cs typeface="Arial"/>
              <a:sym typeface="Arial"/>
            </a:endParaRPr>
          </a:p>
        </p:txBody>
      </p:sp>
      <p:sp>
        <p:nvSpPr>
          <p:cNvPr id="243" name="Google Shape;243;p23"/>
          <p:cNvSpPr/>
          <p:nvPr/>
        </p:nvSpPr>
        <p:spPr>
          <a:xfrm>
            <a:off x="4046538" y="4884738"/>
            <a:ext cx="720725" cy="152400"/>
          </a:xfrm>
          <a:prstGeom prst="rect">
            <a:avLst/>
          </a:prstGeom>
          <a:solidFill>
            <a:srgbClr val="FFFFFF"/>
          </a:solidFill>
          <a:ln cap="flat" cmpd="sng" w="9525">
            <a:solidFill>
              <a:srgbClr val="FFFFF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2400"/>
              <a:buFont typeface="Times"/>
              <a:buNone/>
            </a:pPr>
            <a:r>
              <a:t/>
            </a:r>
            <a:endParaRPr sz="2400">
              <a:solidFill>
                <a:schemeClr val="dk1"/>
              </a:solidFill>
              <a:latin typeface="Arial"/>
              <a:ea typeface="Arial"/>
              <a:cs typeface="Arial"/>
              <a:sym typeface="Arial"/>
            </a:endParaRPr>
          </a:p>
        </p:txBody>
      </p:sp>
      <p:sp>
        <p:nvSpPr>
          <p:cNvPr id="244" name="Google Shape;244;p23"/>
          <p:cNvSpPr txBox="1"/>
          <p:nvPr/>
        </p:nvSpPr>
        <p:spPr>
          <a:xfrm>
            <a:off x="957263" y="1541463"/>
            <a:ext cx="1139825" cy="40005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2000"/>
              <a:buFont typeface="Times"/>
              <a:buNone/>
            </a:pPr>
            <a:r>
              <a:rPr lang="en-US" sz="2000">
                <a:solidFill>
                  <a:schemeClr val="dk1"/>
                </a:solidFill>
                <a:latin typeface="Arial"/>
                <a:ea typeface="Arial"/>
                <a:cs typeface="Arial"/>
                <a:sym typeface="Arial"/>
              </a:rPr>
              <a:t>Heading</a:t>
            </a:r>
            <a:endParaRPr/>
          </a:p>
        </p:txBody>
      </p:sp>
      <p:sp>
        <p:nvSpPr>
          <p:cNvPr id="245" name="Google Shape;245;p23"/>
          <p:cNvSpPr txBox="1"/>
          <p:nvPr/>
        </p:nvSpPr>
        <p:spPr>
          <a:xfrm>
            <a:off x="957263" y="2768600"/>
            <a:ext cx="754062" cy="40005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2000"/>
              <a:buFont typeface="Times"/>
              <a:buNone/>
            </a:pPr>
            <a:r>
              <a:rPr lang="en-US" sz="2000">
                <a:solidFill>
                  <a:schemeClr val="dk1"/>
                </a:solidFill>
                <a:latin typeface="Arial"/>
                <a:ea typeface="Arial"/>
                <a:cs typeface="Arial"/>
                <a:sym typeface="Arial"/>
              </a:rPr>
              <a:t>SOG</a:t>
            </a:r>
            <a:endParaRPr/>
          </a:p>
        </p:txBody>
      </p:sp>
      <p:sp>
        <p:nvSpPr>
          <p:cNvPr id="246" name="Google Shape;246;p23"/>
          <p:cNvSpPr txBox="1"/>
          <p:nvPr/>
        </p:nvSpPr>
        <p:spPr>
          <a:xfrm>
            <a:off x="957263" y="3843338"/>
            <a:ext cx="1357312" cy="70802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2000"/>
              <a:buFont typeface="Times"/>
              <a:buNone/>
            </a:pPr>
            <a:r>
              <a:rPr lang="en-US" sz="2000">
                <a:solidFill>
                  <a:schemeClr val="dk1"/>
                </a:solidFill>
                <a:latin typeface="Arial"/>
                <a:ea typeface="Arial"/>
                <a:cs typeface="Arial"/>
                <a:sym typeface="Arial"/>
              </a:rPr>
              <a:t>True Wind</a:t>
            </a:r>
            <a:endParaRPr/>
          </a:p>
          <a:p>
            <a:pPr indent="0" lvl="0" marL="0" marR="0" rtl="0" algn="l">
              <a:spcBef>
                <a:spcPts val="0"/>
              </a:spcBef>
              <a:spcAft>
                <a:spcPts val="0"/>
              </a:spcAft>
              <a:buClr>
                <a:schemeClr val="dk1"/>
              </a:buClr>
              <a:buSzPts val="2000"/>
              <a:buFont typeface="Times"/>
              <a:buNone/>
            </a:pPr>
            <a:r>
              <a:rPr lang="en-US" sz="2000">
                <a:solidFill>
                  <a:schemeClr val="dk1"/>
                </a:solidFill>
                <a:latin typeface="Arial"/>
                <a:ea typeface="Arial"/>
                <a:cs typeface="Arial"/>
                <a:sym typeface="Arial"/>
              </a:rPr>
              <a:t>Direction</a:t>
            </a:r>
            <a:endParaRPr/>
          </a:p>
        </p:txBody>
      </p:sp>
      <p:sp>
        <p:nvSpPr>
          <p:cNvPr id="247" name="Google Shape;247;p23"/>
          <p:cNvSpPr txBox="1"/>
          <p:nvPr/>
        </p:nvSpPr>
        <p:spPr>
          <a:xfrm>
            <a:off x="957263" y="5029200"/>
            <a:ext cx="1357312" cy="70802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2000"/>
              <a:buFont typeface="Times"/>
              <a:buNone/>
            </a:pPr>
            <a:r>
              <a:rPr lang="en-US" sz="2000">
                <a:solidFill>
                  <a:schemeClr val="dk1"/>
                </a:solidFill>
                <a:latin typeface="Arial"/>
                <a:ea typeface="Arial"/>
                <a:cs typeface="Arial"/>
                <a:sym typeface="Arial"/>
              </a:rPr>
              <a:t>True Wind</a:t>
            </a:r>
            <a:endParaRPr/>
          </a:p>
          <a:p>
            <a:pPr indent="0" lvl="0" marL="0" marR="0" rtl="0" algn="l">
              <a:spcBef>
                <a:spcPts val="0"/>
              </a:spcBef>
              <a:spcAft>
                <a:spcPts val="0"/>
              </a:spcAft>
              <a:buClr>
                <a:schemeClr val="dk1"/>
              </a:buClr>
              <a:buSzPts val="2000"/>
              <a:buFont typeface="Times"/>
              <a:buNone/>
            </a:pPr>
            <a:r>
              <a:rPr lang="en-US" sz="2000">
                <a:solidFill>
                  <a:schemeClr val="dk1"/>
                </a:solidFill>
                <a:latin typeface="Arial"/>
                <a:ea typeface="Arial"/>
                <a:cs typeface="Arial"/>
                <a:sym typeface="Arial"/>
              </a:rPr>
              <a:t>Speed</a:t>
            </a:r>
            <a:endParaRPr/>
          </a:p>
        </p:txBody>
      </p:sp>
      <p:sp>
        <p:nvSpPr>
          <p:cNvPr id="248" name="Google Shape;248;p23"/>
          <p:cNvSpPr/>
          <p:nvPr/>
        </p:nvSpPr>
        <p:spPr>
          <a:xfrm>
            <a:off x="2268538" y="1447800"/>
            <a:ext cx="136525" cy="685800"/>
          </a:xfrm>
          <a:prstGeom prst="rect">
            <a:avLst/>
          </a:prstGeom>
          <a:solidFill>
            <a:srgbClr val="FFFFFF"/>
          </a:solidFill>
          <a:ln cap="flat" cmpd="sng" w="9525">
            <a:solidFill>
              <a:srgbClr val="FFFFF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2400"/>
              <a:buFont typeface="Times"/>
              <a:buNone/>
            </a:pPr>
            <a:r>
              <a:t/>
            </a:r>
            <a:endParaRPr sz="2400">
              <a:solidFill>
                <a:schemeClr val="dk1"/>
              </a:solidFill>
              <a:latin typeface="Arial"/>
              <a:ea typeface="Arial"/>
              <a:cs typeface="Arial"/>
              <a:sym typeface="Arial"/>
            </a:endParaRPr>
          </a:p>
        </p:txBody>
      </p:sp>
      <p:sp>
        <p:nvSpPr>
          <p:cNvPr id="249" name="Google Shape;249;p23"/>
          <p:cNvSpPr/>
          <p:nvPr/>
        </p:nvSpPr>
        <p:spPr>
          <a:xfrm>
            <a:off x="2362200" y="2430463"/>
            <a:ext cx="109538" cy="1092200"/>
          </a:xfrm>
          <a:prstGeom prst="rect">
            <a:avLst/>
          </a:prstGeom>
          <a:solidFill>
            <a:srgbClr val="FFFFFF"/>
          </a:solidFill>
          <a:ln cap="flat" cmpd="sng" w="9525">
            <a:solidFill>
              <a:srgbClr val="FFFFF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2400"/>
              <a:buFont typeface="Times"/>
              <a:buNone/>
            </a:pPr>
            <a:r>
              <a:t/>
            </a:r>
            <a:endParaRPr sz="2400">
              <a:solidFill>
                <a:schemeClr val="dk1"/>
              </a:solidFill>
              <a:latin typeface="Arial"/>
              <a:ea typeface="Arial"/>
              <a:cs typeface="Arial"/>
              <a:sym typeface="Arial"/>
            </a:endParaRPr>
          </a:p>
        </p:txBody>
      </p:sp>
      <p:sp>
        <p:nvSpPr>
          <p:cNvPr id="250" name="Google Shape;250;p23"/>
          <p:cNvSpPr/>
          <p:nvPr/>
        </p:nvSpPr>
        <p:spPr>
          <a:xfrm>
            <a:off x="2278063" y="3640138"/>
            <a:ext cx="109537" cy="1084262"/>
          </a:xfrm>
          <a:prstGeom prst="rect">
            <a:avLst/>
          </a:prstGeom>
          <a:solidFill>
            <a:srgbClr val="FFFFFF"/>
          </a:solidFill>
          <a:ln cap="flat" cmpd="sng" w="9525">
            <a:solidFill>
              <a:srgbClr val="FFFFF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2400"/>
              <a:buFont typeface="Times"/>
              <a:buNone/>
            </a:pPr>
            <a:r>
              <a:t/>
            </a:r>
            <a:endParaRPr sz="2400">
              <a:solidFill>
                <a:schemeClr val="dk1"/>
              </a:solidFill>
              <a:latin typeface="Arial"/>
              <a:ea typeface="Arial"/>
              <a:cs typeface="Arial"/>
              <a:sym typeface="Arial"/>
            </a:endParaRPr>
          </a:p>
        </p:txBody>
      </p:sp>
      <p:sp>
        <p:nvSpPr>
          <p:cNvPr id="251" name="Google Shape;251;p23"/>
          <p:cNvSpPr/>
          <p:nvPr/>
        </p:nvSpPr>
        <p:spPr>
          <a:xfrm>
            <a:off x="2387600" y="4910138"/>
            <a:ext cx="84138" cy="982662"/>
          </a:xfrm>
          <a:prstGeom prst="rect">
            <a:avLst/>
          </a:prstGeom>
          <a:solidFill>
            <a:srgbClr val="FFFFFF"/>
          </a:solidFill>
          <a:ln cap="flat" cmpd="sng" w="9525">
            <a:solidFill>
              <a:srgbClr val="FFFFF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2400"/>
              <a:buFont typeface="Times"/>
              <a:buNone/>
            </a:pPr>
            <a:r>
              <a:t/>
            </a:r>
            <a:endParaRPr sz="2400">
              <a:solidFill>
                <a:schemeClr val="dk1"/>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p24"/>
          <p:cNvSpPr txBox="1"/>
          <p:nvPr>
            <p:ph type="title"/>
          </p:nvPr>
        </p:nvSpPr>
        <p:spPr>
          <a:xfrm>
            <a:off x="381000" y="381000"/>
            <a:ext cx="8382000" cy="6858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SAMOS examples: Air Flow Obstruction</a:t>
            </a:r>
            <a:endParaRPr/>
          </a:p>
        </p:txBody>
      </p:sp>
      <p:pic>
        <p:nvPicPr>
          <p:cNvPr id="258" name="Google Shape;258;p24"/>
          <p:cNvPicPr preferRelativeResize="0"/>
          <p:nvPr>
            <p:ph idx="1" type="body"/>
          </p:nvPr>
        </p:nvPicPr>
        <p:blipFill rotWithShape="1">
          <a:blip r:embed="rId3">
            <a:alphaModFix/>
          </a:blip>
          <a:srcRect b="0" l="0" r="0" t="0"/>
          <a:stretch/>
        </p:blipFill>
        <p:spPr>
          <a:xfrm>
            <a:off x="2373313" y="1246188"/>
            <a:ext cx="5497512" cy="4648200"/>
          </a:xfrm>
          <a:prstGeom prst="rect">
            <a:avLst/>
          </a:prstGeom>
          <a:noFill/>
          <a:ln>
            <a:noFill/>
          </a:ln>
        </p:spPr>
      </p:pic>
      <p:sp>
        <p:nvSpPr>
          <p:cNvPr id="259" name="Google Shape;259;p24"/>
          <p:cNvSpPr/>
          <p:nvPr/>
        </p:nvSpPr>
        <p:spPr>
          <a:xfrm>
            <a:off x="4056063" y="1270000"/>
            <a:ext cx="838200" cy="127000"/>
          </a:xfrm>
          <a:prstGeom prst="rect">
            <a:avLst/>
          </a:prstGeom>
          <a:solidFill>
            <a:srgbClr val="FFFFFF"/>
          </a:solidFill>
          <a:ln cap="flat" cmpd="sng" w="9525">
            <a:solidFill>
              <a:srgbClr val="FFFFF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2400"/>
              <a:buFont typeface="Times"/>
              <a:buNone/>
            </a:pPr>
            <a:r>
              <a:t/>
            </a:r>
            <a:endParaRPr sz="2400">
              <a:solidFill>
                <a:schemeClr val="dk1"/>
              </a:solidFill>
              <a:latin typeface="Arial"/>
              <a:ea typeface="Arial"/>
              <a:cs typeface="Arial"/>
              <a:sym typeface="Arial"/>
            </a:endParaRPr>
          </a:p>
        </p:txBody>
      </p:sp>
      <p:sp>
        <p:nvSpPr>
          <p:cNvPr id="260" name="Google Shape;260;p24"/>
          <p:cNvSpPr/>
          <p:nvPr/>
        </p:nvSpPr>
        <p:spPr>
          <a:xfrm>
            <a:off x="4021138" y="2481263"/>
            <a:ext cx="838200" cy="127000"/>
          </a:xfrm>
          <a:prstGeom prst="rect">
            <a:avLst/>
          </a:prstGeom>
          <a:solidFill>
            <a:srgbClr val="FFFFFF"/>
          </a:solidFill>
          <a:ln cap="flat" cmpd="sng" w="9525">
            <a:solidFill>
              <a:srgbClr val="FFFFF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2400"/>
              <a:buFont typeface="Times"/>
              <a:buNone/>
            </a:pPr>
            <a:r>
              <a:t/>
            </a:r>
            <a:endParaRPr sz="2400">
              <a:solidFill>
                <a:schemeClr val="dk1"/>
              </a:solidFill>
              <a:latin typeface="Arial"/>
              <a:ea typeface="Arial"/>
              <a:cs typeface="Arial"/>
              <a:sym typeface="Arial"/>
            </a:endParaRPr>
          </a:p>
        </p:txBody>
      </p:sp>
      <p:sp>
        <p:nvSpPr>
          <p:cNvPr id="261" name="Google Shape;261;p24"/>
          <p:cNvSpPr/>
          <p:nvPr/>
        </p:nvSpPr>
        <p:spPr>
          <a:xfrm>
            <a:off x="4132263" y="3690938"/>
            <a:ext cx="838200" cy="127000"/>
          </a:xfrm>
          <a:prstGeom prst="rect">
            <a:avLst/>
          </a:prstGeom>
          <a:solidFill>
            <a:srgbClr val="FFFFFF"/>
          </a:solidFill>
          <a:ln cap="flat" cmpd="sng" w="9525">
            <a:solidFill>
              <a:srgbClr val="FFFFF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2400"/>
              <a:buFont typeface="Times"/>
              <a:buNone/>
            </a:pPr>
            <a:r>
              <a:t/>
            </a:r>
            <a:endParaRPr sz="2400">
              <a:solidFill>
                <a:schemeClr val="dk1"/>
              </a:solidFill>
              <a:latin typeface="Arial"/>
              <a:ea typeface="Arial"/>
              <a:cs typeface="Arial"/>
              <a:sym typeface="Arial"/>
            </a:endParaRPr>
          </a:p>
        </p:txBody>
      </p:sp>
      <p:sp>
        <p:nvSpPr>
          <p:cNvPr id="262" name="Google Shape;262;p24"/>
          <p:cNvSpPr/>
          <p:nvPr/>
        </p:nvSpPr>
        <p:spPr>
          <a:xfrm>
            <a:off x="4097338" y="4894263"/>
            <a:ext cx="838200" cy="127000"/>
          </a:xfrm>
          <a:prstGeom prst="rect">
            <a:avLst/>
          </a:prstGeom>
          <a:solidFill>
            <a:srgbClr val="FFFFFF"/>
          </a:solidFill>
          <a:ln cap="flat" cmpd="sng" w="9525">
            <a:solidFill>
              <a:srgbClr val="FFFFF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2400"/>
              <a:buFont typeface="Times"/>
              <a:buNone/>
            </a:pPr>
            <a:r>
              <a:t/>
            </a:r>
            <a:endParaRPr sz="2400">
              <a:solidFill>
                <a:schemeClr val="dk1"/>
              </a:solidFill>
              <a:latin typeface="Arial"/>
              <a:ea typeface="Arial"/>
              <a:cs typeface="Arial"/>
              <a:sym typeface="Arial"/>
            </a:endParaRPr>
          </a:p>
        </p:txBody>
      </p:sp>
      <p:sp>
        <p:nvSpPr>
          <p:cNvPr id="263" name="Google Shape;263;p24"/>
          <p:cNvSpPr/>
          <p:nvPr/>
        </p:nvSpPr>
        <p:spPr>
          <a:xfrm>
            <a:off x="2387600" y="1211263"/>
            <a:ext cx="84138" cy="2497137"/>
          </a:xfrm>
          <a:prstGeom prst="rect">
            <a:avLst/>
          </a:prstGeom>
          <a:solidFill>
            <a:srgbClr val="FFFFFF"/>
          </a:solidFill>
          <a:ln cap="flat" cmpd="sng" w="9525">
            <a:solidFill>
              <a:srgbClr val="FFFFF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2400"/>
              <a:buFont typeface="Times"/>
              <a:buNone/>
            </a:pPr>
            <a:r>
              <a:t/>
            </a:r>
            <a:endParaRPr sz="2400">
              <a:solidFill>
                <a:schemeClr val="dk1"/>
              </a:solidFill>
              <a:latin typeface="Arial"/>
              <a:ea typeface="Arial"/>
              <a:cs typeface="Arial"/>
              <a:sym typeface="Arial"/>
            </a:endParaRPr>
          </a:p>
        </p:txBody>
      </p:sp>
      <p:sp>
        <p:nvSpPr>
          <p:cNvPr id="264" name="Google Shape;264;p24"/>
          <p:cNvSpPr/>
          <p:nvPr/>
        </p:nvSpPr>
        <p:spPr>
          <a:xfrm>
            <a:off x="2463800" y="3700463"/>
            <a:ext cx="109538" cy="2192337"/>
          </a:xfrm>
          <a:prstGeom prst="rect">
            <a:avLst/>
          </a:prstGeom>
          <a:solidFill>
            <a:srgbClr val="FFFFFF"/>
          </a:solidFill>
          <a:ln cap="flat" cmpd="sng" w="9525">
            <a:solidFill>
              <a:srgbClr val="FFFFF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2400"/>
              <a:buFont typeface="Times"/>
              <a:buNone/>
            </a:pPr>
            <a:r>
              <a:t/>
            </a:r>
            <a:endParaRPr sz="2400">
              <a:solidFill>
                <a:schemeClr val="dk1"/>
              </a:solidFill>
              <a:latin typeface="Arial"/>
              <a:ea typeface="Arial"/>
              <a:cs typeface="Arial"/>
              <a:sym typeface="Arial"/>
            </a:endParaRPr>
          </a:p>
        </p:txBody>
      </p:sp>
      <p:sp>
        <p:nvSpPr>
          <p:cNvPr id="265" name="Google Shape;265;p24"/>
          <p:cNvSpPr txBox="1"/>
          <p:nvPr/>
        </p:nvSpPr>
        <p:spPr>
          <a:xfrm>
            <a:off x="508000" y="1422400"/>
            <a:ext cx="1852613" cy="70802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2000"/>
              <a:buFont typeface="Times"/>
              <a:buNone/>
            </a:pPr>
            <a:r>
              <a:rPr lang="en-US" sz="2000">
                <a:solidFill>
                  <a:schemeClr val="dk1"/>
                </a:solidFill>
                <a:latin typeface="Arial"/>
                <a:ea typeface="Arial"/>
                <a:cs typeface="Arial"/>
                <a:sym typeface="Arial"/>
              </a:rPr>
              <a:t>Port Relative</a:t>
            </a:r>
            <a:endParaRPr/>
          </a:p>
          <a:p>
            <a:pPr indent="0" lvl="0" marL="0" marR="0" rtl="0" algn="l">
              <a:spcBef>
                <a:spcPts val="0"/>
              </a:spcBef>
              <a:spcAft>
                <a:spcPts val="0"/>
              </a:spcAft>
              <a:buClr>
                <a:schemeClr val="dk1"/>
              </a:buClr>
              <a:buSzPts val="2000"/>
              <a:buFont typeface="Times"/>
              <a:buNone/>
            </a:pPr>
            <a:r>
              <a:rPr lang="en-US" sz="2000">
                <a:solidFill>
                  <a:schemeClr val="dk1"/>
                </a:solidFill>
                <a:latin typeface="Arial"/>
                <a:ea typeface="Arial"/>
                <a:cs typeface="Arial"/>
                <a:sym typeface="Arial"/>
              </a:rPr>
              <a:t>Wind Direction</a:t>
            </a:r>
            <a:endParaRPr/>
          </a:p>
        </p:txBody>
      </p:sp>
      <p:sp>
        <p:nvSpPr>
          <p:cNvPr id="266" name="Google Shape;266;p24"/>
          <p:cNvSpPr txBox="1"/>
          <p:nvPr/>
        </p:nvSpPr>
        <p:spPr>
          <a:xfrm>
            <a:off x="508000" y="2641600"/>
            <a:ext cx="1852613" cy="70802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2000"/>
              <a:buFont typeface="Times"/>
              <a:buNone/>
            </a:pPr>
            <a:r>
              <a:rPr lang="en-US" sz="2000">
                <a:solidFill>
                  <a:schemeClr val="dk1"/>
                </a:solidFill>
                <a:latin typeface="Arial"/>
                <a:ea typeface="Arial"/>
                <a:cs typeface="Arial"/>
                <a:sym typeface="Arial"/>
              </a:rPr>
              <a:t>Stbd. Relative</a:t>
            </a:r>
            <a:endParaRPr/>
          </a:p>
          <a:p>
            <a:pPr indent="0" lvl="0" marL="0" marR="0" rtl="0" algn="l">
              <a:spcBef>
                <a:spcPts val="0"/>
              </a:spcBef>
              <a:spcAft>
                <a:spcPts val="0"/>
              </a:spcAft>
              <a:buClr>
                <a:schemeClr val="dk1"/>
              </a:buClr>
              <a:buSzPts val="2000"/>
              <a:buFont typeface="Times"/>
              <a:buNone/>
            </a:pPr>
            <a:r>
              <a:rPr lang="en-US" sz="2000">
                <a:solidFill>
                  <a:schemeClr val="dk1"/>
                </a:solidFill>
                <a:latin typeface="Arial"/>
                <a:ea typeface="Arial"/>
                <a:cs typeface="Arial"/>
                <a:sym typeface="Arial"/>
              </a:rPr>
              <a:t>Wind Direction</a:t>
            </a:r>
            <a:endParaRPr/>
          </a:p>
        </p:txBody>
      </p:sp>
      <p:sp>
        <p:nvSpPr>
          <p:cNvPr id="267" name="Google Shape;267;p24"/>
          <p:cNvSpPr txBox="1"/>
          <p:nvPr/>
        </p:nvSpPr>
        <p:spPr>
          <a:xfrm>
            <a:off x="508000" y="3802063"/>
            <a:ext cx="1581150" cy="70802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2000"/>
              <a:buFont typeface="Times"/>
              <a:buNone/>
            </a:pPr>
            <a:r>
              <a:rPr lang="en-US" sz="2000">
                <a:solidFill>
                  <a:schemeClr val="dk1"/>
                </a:solidFill>
                <a:latin typeface="Arial"/>
                <a:ea typeface="Arial"/>
                <a:cs typeface="Arial"/>
                <a:sym typeface="Arial"/>
              </a:rPr>
              <a:t>Port True </a:t>
            </a:r>
            <a:endParaRPr/>
          </a:p>
          <a:p>
            <a:pPr indent="0" lvl="0" marL="0" marR="0" rtl="0" algn="l">
              <a:spcBef>
                <a:spcPts val="0"/>
              </a:spcBef>
              <a:spcAft>
                <a:spcPts val="0"/>
              </a:spcAft>
              <a:buClr>
                <a:schemeClr val="dk1"/>
              </a:buClr>
              <a:buSzPts val="2000"/>
              <a:buFont typeface="Times"/>
              <a:buNone/>
            </a:pPr>
            <a:r>
              <a:rPr lang="en-US" sz="2000">
                <a:solidFill>
                  <a:schemeClr val="dk1"/>
                </a:solidFill>
                <a:latin typeface="Arial"/>
                <a:ea typeface="Arial"/>
                <a:cs typeface="Arial"/>
                <a:sym typeface="Arial"/>
              </a:rPr>
              <a:t>Wind Speed</a:t>
            </a:r>
            <a:endParaRPr/>
          </a:p>
        </p:txBody>
      </p:sp>
      <p:sp>
        <p:nvSpPr>
          <p:cNvPr id="268" name="Google Shape;268;p24"/>
          <p:cNvSpPr txBox="1"/>
          <p:nvPr/>
        </p:nvSpPr>
        <p:spPr>
          <a:xfrm>
            <a:off x="508000" y="4995863"/>
            <a:ext cx="1581150" cy="70802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2000"/>
              <a:buFont typeface="Times"/>
              <a:buNone/>
            </a:pPr>
            <a:r>
              <a:rPr lang="en-US" sz="2000">
                <a:solidFill>
                  <a:schemeClr val="dk1"/>
                </a:solidFill>
                <a:latin typeface="Arial"/>
                <a:ea typeface="Arial"/>
                <a:cs typeface="Arial"/>
                <a:sym typeface="Arial"/>
              </a:rPr>
              <a:t>Stbd. True</a:t>
            </a:r>
            <a:endParaRPr/>
          </a:p>
          <a:p>
            <a:pPr indent="0" lvl="0" marL="0" marR="0" rtl="0" algn="l">
              <a:spcBef>
                <a:spcPts val="0"/>
              </a:spcBef>
              <a:spcAft>
                <a:spcPts val="0"/>
              </a:spcAft>
              <a:buClr>
                <a:schemeClr val="dk1"/>
              </a:buClr>
              <a:buSzPts val="2000"/>
              <a:buFont typeface="Times"/>
              <a:buNone/>
            </a:pPr>
            <a:r>
              <a:rPr lang="en-US" sz="2000">
                <a:solidFill>
                  <a:schemeClr val="dk1"/>
                </a:solidFill>
                <a:latin typeface="Arial"/>
                <a:ea typeface="Arial"/>
                <a:cs typeface="Arial"/>
                <a:sym typeface="Arial"/>
              </a:rPr>
              <a:t>Wind Speed</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sp>
        <p:nvSpPr>
          <p:cNvPr id="274" name="Google Shape;274;p25"/>
          <p:cNvSpPr txBox="1"/>
          <p:nvPr>
            <p:ph type="title"/>
          </p:nvPr>
        </p:nvSpPr>
        <p:spPr>
          <a:xfrm>
            <a:off x="381000" y="381000"/>
            <a:ext cx="8382000" cy="6858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SAMOS examples: No Pressure Port</a:t>
            </a:r>
            <a:endParaRPr/>
          </a:p>
        </p:txBody>
      </p:sp>
      <p:pic>
        <p:nvPicPr>
          <p:cNvPr id="275" name="Google Shape;275;p25"/>
          <p:cNvPicPr preferRelativeResize="0"/>
          <p:nvPr>
            <p:ph idx="1" type="body"/>
          </p:nvPr>
        </p:nvPicPr>
        <p:blipFill rotWithShape="1">
          <a:blip r:embed="rId3">
            <a:alphaModFix/>
          </a:blip>
          <a:srcRect b="0" l="0" r="0" t="0"/>
          <a:stretch/>
        </p:blipFill>
        <p:spPr>
          <a:xfrm>
            <a:off x="381000" y="1773238"/>
            <a:ext cx="8382000" cy="3594100"/>
          </a:xfrm>
          <a:prstGeom prst="rect">
            <a:avLst/>
          </a:prstGeom>
          <a:noFill/>
          <a:ln>
            <a:noFill/>
          </a:ln>
        </p:spPr>
      </p:pic>
      <p:sp>
        <p:nvSpPr>
          <p:cNvPr id="276" name="Google Shape;276;p25"/>
          <p:cNvSpPr/>
          <p:nvPr/>
        </p:nvSpPr>
        <p:spPr>
          <a:xfrm>
            <a:off x="3319463" y="1938338"/>
            <a:ext cx="584200" cy="195262"/>
          </a:xfrm>
          <a:prstGeom prst="rect">
            <a:avLst/>
          </a:prstGeom>
          <a:solidFill>
            <a:srgbClr val="FFFFFF"/>
          </a:solidFill>
          <a:ln cap="flat" cmpd="sng" w="9525">
            <a:solidFill>
              <a:srgbClr val="FFFFF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2400"/>
              <a:buFont typeface="Times"/>
              <a:buNone/>
            </a:pPr>
            <a:r>
              <a:t/>
            </a:r>
            <a:endParaRPr sz="2400">
              <a:solidFill>
                <a:schemeClr val="dk1"/>
              </a:solidFill>
              <a:latin typeface="Arial"/>
              <a:ea typeface="Arial"/>
              <a:cs typeface="Arial"/>
              <a:sym typeface="Arial"/>
            </a:endParaRPr>
          </a:p>
        </p:txBody>
      </p:sp>
      <p:sp>
        <p:nvSpPr>
          <p:cNvPr id="277" name="Google Shape;277;p25"/>
          <p:cNvSpPr/>
          <p:nvPr/>
        </p:nvSpPr>
        <p:spPr>
          <a:xfrm>
            <a:off x="3530600" y="3767138"/>
            <a:ext cx="584200" cy="195262"/>
          </a:xfrm>
          <a:prstGeom prst="rect">
            <a:avLst/>
          </a:prstGeom>
          <a:solidFill>
            <a:srgbClr val="FFFFFF"/>
          </a:solidFill>
          <a:ln cap="flat" cmpd="sng" w="9525">
            <a:solidFill>
              <a:srgbClr val="FFFFF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2400"/>
              <a:buFont typeface="Times"/>
              <a:buNone/>
            </a:pPr>
            <a:r>
              <a:t/>
            </a:r>
            <a:endParaRPr sz="2400">
              <a:solidFill>
                <a:schemeClr val="dk1"/>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p26"/>
          <p:cNvSpPr txBox="1"/>
          <p:nvPr>
            <p:ph type="title"/>
          </p:nvPr>
        </p:nvSpPr>
        <p:spPr>
          <a:xfrm>
            <a:off x="381000" y="381000"/>
            <a:ext cx="8382000" cy="6858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SAMOS examples: T/RH Steps</a:t>
            </a:r>
            <a:endParaRPr/>
          </a:p>
        </p:txBody>
      </p:sp>
      <p:pic>
        <p:nvPicPr>
          <p:cNvPr id="284" name="Google Shape;284;p26"/>
          <p:cNvPicPr preferRelativeResize="0"/>
          <p:nvPr>
            <p:ph idx="1" type="body"/>
          </p:nvPr>
        </p:nvPicPr>
        <p:blipFill rotWithShape="1">
          <a:blip r:embed="rId3">
            <a:alphaModFix/>
          </a:blip>
          <a:srcRect b="0" l="0" r="0" t="0"/>
          <a:stretch/>
        </p:blipFill>
        <p:spPr>
          <a:xfrm>
            <a:off x="2365375" y="1246188"/>
            <a:ext cx="5395913" cy="4648200"/>
          </a:xfrm>
          <a:prstGeom prst="rect">
            <a:avLst/>
          </a:prstGeom>
          <a:noFill/>
          <a:ln>
            <a:noFill/>
          </a:ln>
        </p:spPr>
      </p:pic>
      <p:sp>
        <p:nvSpPr>
          <p:cNvPr id="285" name="Google Shape;285;p26"/>
          <p:cNvSpPr txBox="1"/>
          <p:nvPr/>
        </p:nvSpPr>
        <p:spPr>
          <a:xfrm>
            <a:off x="508000" y="1422400"/>
            <a:ext cx="1852613" cy="70802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2000"/>
              <a:buFont typeface="Times"/>
              <a:buNone/>
            </a:pPr>
            <a:r>
              <a:rPr lang="en-US" sz="2000">
                <a:solidFill>
                  <a:schemeClr val="dk1"/>
                </a:solidFill>
                <a:latin typeface="Arial"/>
                <a:ea typeface="Arial"/>
                <a:cs typeface="Arial"/>
                <a:sym typeface="Arial"/>
              </a:rPr>
              <a:t>Ship-Relative</a:t>
            </a:r>
            <a:endParaRPr/>
          </a:p>
          <a:p>
            <a:pPr indent="0" lvl="0" marL="0" marR="0" rtl="0" algn="l">
              <a:spcBef>
                <a:spcPts val="0"/>
              </a:spcBef>
              <a:spcAft>
                <a:spcPts val="0"/>
              </a:spcAft>
              <a:buClr>
                <a:schemeClr val="dk1"/>
              </a:buClr>
              <a:buSzPts val="2000"/>
              <a:buFont typeface="Times"/>
              <a:buNone/>
            </a:pPr>
            <a:r>
              <a:rPr lang="en-US" sz="2000">
                <a:solidFill>
                  <a:schemeClr val="dk1"/>
                </a:solidFill>
                <a:latin typeface="Arial"/>
                <a:ea typeface="Arial"/>
                <a:cs typeface="Arial"/>
                <a:sym typeface="Arial"/>
              </a:rPr>
              <a:t>Wind Direction</a:t>
            </a:r>
            <a:endParaRPr/>
          </a:p>
        </p:txBody>
      </p:sp>
      <p:sp>
        <p:nvSpPr>
          <p:cNvPr id="286" name="Google Shape;286;p26"/>
          <p:cNvSpPr txBox="1"/>
          <p:nvPr/>
        </p:nvSpPr>
        <p:spPr>
          <a:xfrm>
            <a:off x="508000" y="2641600"/>
            <a:ext cx="1709738" cy="70802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2000"/>
              <a:buFont typeface="Times"/>
              <a:buNone/>
            </a:pPr>
            <a:r>
              <a:rPr lang="en-US" sz="2000">
                <a:solidFill>
                  <a:schemeClr val="dk1"/>
                </a:solidFill>
                <a:latin typeface="Arial"/>
                <a:ea typeface="Arial"/>
                <a:cs typeface="Arial"/>
                <a:sym typeface="Arial"/>
              </a:rPr>
              <a:t>Ship-Relative</a:t>
            </a:r>
            <a:endParaRPr/>
          </a:p>
          <a:p>
            <a:pPr indent="0" lvl="0" marL="0" marR="0" rtl="0" algn="l">
              <a:spcBef>
                <a:spcPts val="0"/>
              </a:spcBef>
              <a:spcAft>
                <a:spcPts val="0"/>
              </a:spcAft>
              <a:buClr>
                <a:schemeClr val="dk1"/>
              </a:buClr>
              <a:buSzPts val="2000"/>
              <a:buFont typeface="Times"/>
              <a:buNone/>
            </a:pPr>
            <a:r>
              <a:rPr lang="en-US" sz="2000">
                <a:solidFill>
                  <a:schemeClr val="dk1"/>
                </a:solidFill>
                <a:latin typeface="Arial"/>
                <a:ea typeface="Arial"/>
                <a:cs typeface="Arial"/>
                <a:sym typeface="Arial"/>
              </a:rPr>
              <a:t>Wind Speed</a:t>
            </a:r>
            <a:endParaRPr/>
          </a:p>
        </p:txBody>
      </p:sp>
      <p:sp>
        <p:nvSpPr>
          <p:cNvPr id="287" name="Google Shape;287;p26"/>
          <p:cNvSpPr txBox="1"/>
          <p:nvPr/>
        </p:nvSpPr>
        <p:spPr>
          <a:xfrm>
            <a:off x="508000" y="3802063"/>
            <a:ext cx="1636713" cy="70802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2000"/>
              <a:buFont typeface="Times"/>
              <a:buNone/>
            </a:pPr>
            <a:r>
              <a:rPr lang="en-US" sz="2000">
                <a:solidFill>
                  <a:schemeClr val="dk1"/>
                </a:solidFill>
                <a:latin typeface="Arial"/>
                <a:ea typeface="Arial"/>
                <a:cs typeface="Arial"/>
                <a:sym typeface="Arial"/>
              </a:rPr>
              <a:t>Air </a:t>
            </a:r>
            <a:endParaRPr/>
          </a:p>
          <a:p>
            <a:pPr indent="0" lvl="0" marL="0" marR="0" rtl="0" algn="l">
              <a:spcBef>
                <a:spcPts val="0"/>
              </a:spcBef>
              <a:spcAft>
                <a:spcPts val="0"/>
              </a:spcAft>
              <a:buClr>
                <a:schemeClr val="dk1"/>
              </a:buClr>
              <a:buSzPts val="2000"/>
              <a:buFont typeface="Times"/>
              <a:buNone/>
            </a:pPr>
            <a:r>
              <a:rPr lang="en-US" sz="2000">
                <a:solidFill>
                  <a:schemeClr val="dk1"/>
                </a:solidFill>
                <a:latin typeface="Arial"/>
                <a:ea typeface="Arial"/>
                <a:cs typeface="Arial"/>
                <a:sym typeface="Arial"/>
              </a:rPr>
              <a:t>Temperature</a:t>
            </a:r>
            <a:endParaRPr/>
          </a:p>
        </p:txBody>
      </p:sp>
      <p:sp>
        <p:nvSpPr>
          <p:cNvPr id="288" name="Google Shape;288;p26"/>
          <p:cNvSpPr txBox="1"/>
          <p:nvPr/>
        </p:nvSpPr>
        <p:spPr>
          <a:xfrm>
            <a:off x="508000" y="4995863"/>
            <a:ext cx="1184275" cy="70802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2000"/>
              <a:buFont typeface="Times"/>
              <a:buNone/>
            </a:pPr>
            <a:r>
              <a:rPr lang="en-US" sz="2000">
                <a:solidFill>
                  <a:schemeClr val="dk1"/>
                </a:solidFill>
                <a:latin typeface="Arial"/>
                <a:ea typeface="Arial"/>
                <a:cs typeface="Arial"/>
                <a:sym typeface="Arial"/>
              </a:rPr>
              <a:t>Relative</a:t>
            </a:r>
            <a:endParaRPr/>
          </a:p>
          <a:p>
            <a:pPr indent="0" lvl="0" marL="0" marR="0" rtl="0" algn="l">
              <a:spcBef>
                <a:spcPts val="0"/>
              </a:spcBef>
              <a:spcAft>
                <a:spcPts val="0"/>
              </a:spcAft>
              <a:buClr>
                <a:schemeClr val="dk1"/>
              </a:buClr>
              <a:buSzPts val="2000"/>
              <a:buFont typeface="Times"/>
              <a:buNone/>
            </a:pPr>
            <a:r>
              <a:rPr lang="en-US" sz="2000">
                <a:solidFill>
                  <a:schemeClr val="dk1"/>
                </a:solidFill>
                <a:latin typeface="Arial"/>
                <a:ea typeface="Arial"/>
                <a:cs typeface="Arial"/>
                <a:sym typeface="Arial"/>
              </a:rPr>
              <a:t>Humidity</a:t>
            </a:r>
            <a:endParaRPr/>
          </a:p>
        </p:txBody>
      </p:sp>
      <p:sp>
        <p:nvSpPr>
          <p:cNvPr id="289" name="Google Shape;289;p26"/>
          <p:cNvSpPr/>
          <p:nvPr/>
        </p:nvSpPr>
        <p:spPr>
          <a:xfrm>
            <a:off x="2370138" y="1244600"/>
            <a:ext cx="85725" cy="1168400"/>
          </a:xfrm>
          <a:prstGeom prst="rect">
            <a:avLst/>
          </a:prstGeom>
          <a:solidFill>
            <a:srgbClr val="FFFFFF"/>
          </a:solidFill>
          <a:ln cap="flat" cmpd="sng" w="9525">
            <a:solidFill>
              <a:srgbClr val="FFFFF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2400"/>
              <a:buFont typeface="Times"/>
              <a:buNone/>
            </a:pPr>
            <a:r>
              <a:t/>
            </a:r>
            <a:endParaRPr sz="2400">
              <a:solidFill>
                <a:schemeClr val="dk1"/>
              </a:solidFill>
              <a:latin typeface="Arial"/>
              <a:ea typeface="Arial"/>
              <a:cs typeface="Arial"/>
              <a:sym typeface="Arial"/>
            </a:endParaRPr>
          </a:p>
        </p:txBody>
      </p:sp>
      <p:sp>
        <p:nvSpPr>
          <p:cNvPr id="290" name="Google Shape;290;p26"/>
          <p:cNvSpPr/>
          <p:nvPr/>
        </p:nvSpPr>
        <p:spPr>
          <a:xfrm>
            <a:off x="2420938" y="2497138"/>
            <a:ext cx="93662" cy="1041400"/>
          </a:xfrm>
          <a:prstGeom prst="rect">
            <a:avLst/>
          </a:prstGeom>
          <a:solidFill>
            <a:srgbClr val="FFFFFF"/>
          </a:solidFill>
          <a:ln cap="flat" cmpd="sng" w="9525">
            <a:solidFill>
              <a:srgbClr val="FFFFF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2400"/>
              <a:buFont typeface="Times"/>
              <a:buNone/>
            </a:pPr>
            <a:r>
              <a:t/>
            </a:r>
            <a:endParaRPr sz="2400">
              <a:solidFill>
                <a:schemeClr val="dk1"/>
              </a:solidFill>
              <a:latin typeface="Arial"/>
              <a:ea typeface="Arial"/>
              <a:cs typeface="Arial"/>
              <a:sym typeface="Arial"/>
            </a:endParaRPr>
          </a:p>
        </p:txBody>
      </p:sp>
      <p:sp>
        <p:nvSpPr>
          <p:cNvPr id="291" name="Google Shape;291;p26"/>
          <p:cNvSpPr/>
          <p:nvPr/>
        </p:nvSpPr>
        <p:spPr>
          <a:xfrm>
            <a:off x="2405063" y="3894138"/>
            <a:ext cx="109537" cy="635000"/>
          </a:xfrm>
          <a:prstGeom prst="rect">
            <a:avLst/>
          </a:prstGeom>
          <a:solidFill>
            <a:srgbClr val="FFFFFF"/>
          </a:solidFill>
          <a:ln cap="flat" cmpd="sng" w="9525">
            <a:solidFill>
              <a:srgbClr val="FFFFF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2400"/>
              <a:buFont typeface="Times"/>
              <a:buNone/>
            </a:pPr>
            <a:r>
              <a:t/>
            </a:r>
            <a:endParaRPr sz="2400">
              <a:solidFill>
                <a:schemeClr val="dk1"/>
              </a:solidFill>
              <a:latin typeface="Arial"/>
              <a:ea typeface="Arial"/>
              <a:cs typeface="Arial"/>
              <a:sym typeface="Arial"/>
            </a:endParaRPr>
          </a:p>
        </p:txBody>
      </p:sp>
      <p:sp>
        <p:nvSpPr>
          <p:cNvPr id="292" name="Google Shape;292;p26"/>
          <p:cNvSpPr/>
          <p:nvPr/>
        </p:nvSpPr>
        <p:spPr>
          <a:xfrm>
            <a:off x="2413000" y="5046663"/>
            <a:ext cx="109538" cy="635000"/>
          </a:xfrm>
          <a:prstGeom prst="rect">
            <a:avLst/>
          </a:prstGeom>
          <a:solidFill>
            <a:srgbClr val="FFFFFF"/>
          </a:solidFill>
          <a:ln cap="flat" cmpd="sng" w="9525">
            <a:solidFill>
              <a:srgbClr val="FFFFF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2400"/>
              <a:buFont typeface="Times"/>
              <a:buNone/>
            </a:pPr>
            <a:r>
              <a:t/>
            </a:r>
            <a:endParaRPr sz="2400">
              <a:solidFill>
                <a:schemeClr val="dk1"/>
              </a:solidFill>
              <a:latin typeface="Arial"/>
              <a:ea typeface="Arial"/>
              <a:cs typeface="Arial"/>
              <a:sym typeface="Arial"/>
            </a:endParaRPr>
          </a:p>
        </p:txBody>
      </p:sp>
      <p:sp>
        <p:nvSpPr>
          <p:cNvPr id="293" name="Google Shape;293;p26"/>
          <p:cNvSpPr/>
          <p:nvPr/>
        </p:nvSpPr>
        <p:spPr>
          <a:xfrm>
            <a:off x="3944938" y="1354138"/>
            <a:ext cx="931862" cy="119062"/>
          </a:xfrm>
          <a:prstGeom prst="rect">
            <a:avLst/>
          </a:prstGeom>
          <a:solidFill>
            <a:srgbClr val="FFFFFF"/>
          </a:solidFill>
          <a:ln cap="flat" cmpd="sng" w="9525">
            <a:solidFill>
              <a:srgbClr val="FFFFF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2400"/>
              <a:buFont typeface="Times"/>
              <a:buNone/>
            </a:pPr>
            <a:r>
              <a:t/>
            </a:r>
            <a:endParaRPr sz="2400">
              <a:solidFill>
                <a:schemeClr val="dk1"/>
              </a:solidFill>
              <a:latin typeface="Arial"/>
              <a:ea typeface="Arial"/>
              <a:cs typeface="Arial"/>
              <a:sym typeface="Arial"/>
            </a:endParaRPr>
          </a:p>
        </p:txBody>
      </p:sp>
      <p:sp>
        <p:nvSpPr>
          <p:cNvPr id="294" name="Google Shape;294;p26"/>
          <p:cNvSpPr/>
          <p:nvPr/>
        </p:nvSpPr>
        <p:spPr>
          <a:xfrm>
            <a:off x="3929063" y="2532063"/>
            <a:ext cx="930275" cy="117475"/>
          </a:xfrm>
          <a:prstGeom prst="rect">
            <a:avLst/>
          </a:prstGeom>
          <a:solidFill>
            <a:srgbClr val="FFFFFF"/>
          </a:solidFill>
          <a:ln cap="flat" cmpd="sng" w="9525">
            <a:solidFill>
              <a:srgbClr val="FFFFF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2400"/>
              <a:buFont typeface="Times"/>
              <a:buNone/>
            </a:pPr>
            <a:r>
              <a:t/>
            </a:r>
            <a:endParaRPr sz="2400">
              <a:solidFill>
                <a:schemeClr val="dk1"/>
              </a:solidFill>
              <a:latin typeface="Arial"/>
              <a:ea typeface="Arial"/>
              <a:cs typeface="Arial"/>
              <a:sym typeface="Arial"/>
            </a:endParaRPr>
          </a:p>
        </p:txBody>
      </p:sp>
      <p:sp>
        <p:nvSpPr>
          <p:cNvPr id="295" name="Google Shape;295;p26"/>
          <p:cNvSpPr/>
          <p:nvPr/>
        </p:nvSpPr>
        <p:spPr>
          <a:xfrm>
            <a:off x="4106863" y="3733800"/>
            <a:ext cx="930275" cy="119063"/>
          </a:xfrm>
          <a:prstGeom prst="rect">
            <a:avLst/>
          </a:prstGeom>
          <a:solidFill>
            <a:srgbClr val="FFFFFF"/>
          </a:solidFill>
          <a:ln cap="flat" cmpd="sng" w="9525">
            <a:solidFill>
              <a:srgbClr val="FFFFF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2400"/>
              <a:buFont typeface="Times"/>
              <a:buNone/>
            </a:pPr>
            <a:r>
              <a:t/>
            </a:r>
            <a:endParaRPr sz="2400">
              <a:solidFill>
                <a:schemeClr val="dk1"/>
              </a:solidFill>
              <a:latin typeface="Arial"/>
              <a:ea typeface="Arial"/>
              <a:cs typeface="Arial"/>
              <a:sym typeface="Arial"/>
            </a:endParaRPr>
          </a:p>
        </p:txBody>
      </p:sp>
      <p:sp>
        <p:nvSpPr>
          <p:cNvPr id="296" name="Google Shape;296;p26"/>
          <p:cNvSpPr/>
          <p:nvPr/>
        </p:nvSpPr>
        <p:spPr>
          <a:xfrm>
            <a:off x="4064000" y="4919663"/>
            <a:ext cx="931863" cy="117475"/>
          </a:xfrm>
          <a:prstGeom prst="rect">
            <a:avLst/>
          </a:prstGeom>
          <a:solidFill>
            <a:srgbClr val="FFFFFF"/>
          </a:solidFill>
          <a:ln cap="flat" cmpd="sng" w="9525">
            <a:solidFill>
              <a:srgbClr val="FFFFF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2400"/>
              <a:buFont typeface="Times"/>
              <a:buNone/>
            </a:pPr>
            <a:r>
              <a:t/>
            </a:r>
            <a:endParaRPr sz="2400">
              <a:solidFill>
                <a:schemeClr val="dk1"/>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sp>
        <p:nvSpPr>
          <p:cNvPr id="302" name="Google Shape;302;p27"/>
          <p:cNvSpPr txBox="1"/>
          <p:nvPr>
            <p:ph type="title"/>
          </p:nvPr>
        </p:nvSpPr>
        <p:spPr>
          <a:xfrm>
            <a:off x="381000" y="381000"/>
            <a:ext cx="8382000" cy="6858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SAMOS examples: T</a:t>
            </a:r>
            <a:r>
              <a:rPr baseline="-25000" lang="en-US"/>
              <a:t>sea</a:t>
            </a:r>
            <a:r>
              <a:rPr lang="en-US"/>
              <a:t> Intake Problem</a:t>
            </a:r>
            <a:endParaRPr/>
          </a:p>
        </p:txBody>
      </p:sp>
      <p:pic>
        <p:nvPicPr>
          <p:cNvPr id="303" name="Google Shape;303;p27"/>
          <p:cNvPicPr preferRelativeResize="0"/>
          <p:nvPr>
            <p:ph idx="1" type="body"/>
          </p:nvPr>
        </p:nvPicPr>
        <p:blipFill rotWithShape="1">
          <a:blip r:embed="rId3">
            <a:alphaModFix/>
          </a:blip>
          <a:srcRect b="0" l="0" r="0" t="0"/>
          <a:stretch/>
        </p:blipFill>
        <p:spPr>
          <a:xfrm>
            <a:off x="901700" y="1246188"/>
            <a:ext cx="7340600" cy="4648200"/>
          </a:xfrm>
          <a:prstGeom prst="rect">
            <a:avLst/>
          </a:prstGeom>
          <a:noFill/>
          <a:ln>
            <a:noFill/>
          </a:ln>
        </p:spPr>
      </p:pic>
      <p:sp>
        <p:nvSpPr>
          <p:cNvPr id="304" name="Google Shape;304;p27"/>
          <p:cNvSpPr/>
          <p:nvPr/>
        </p:nvSpPr>
        <p:spPr>
          <a:xfrm>
            <a:off x="3614738" y="1320800"/>
            <a:ext cx="482600" cy="152400"/>
          </a:xfrm>
          <a:prstGeom prst="rect">
            <a:avLst/>
          </a:prstGeom>
          <a:solidFill>
            <a:srgbClr val="FFFFFF"/>
          </a:solidFill>
          <a:ln cap="flat" cmpd="sng" w="9525">
            <a:solidFill>
              <a:srgbClr val="FFFFF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2400"/>
              <a:buFont typeface="Times"/>
              <a:buNone/>
            </a:pPr>
            <a:r>
              <a:t/>
            </a:r>
            <a:endParaRPr sz="2400">
              <a:solidFill>
                <a:schemeClr val="dk1"/>
              </a:solidFill>
              <a:latin typeface="Arial"/>
              <a:ea typeface="Arial"/>
              <a:cs typeface="Arial"/>
              <a:sym typeface="Arial"/>
            </a:endParaRPr>
          </a:p>
        </p:txBody>
      </p:sp>
      <p:sp>
        <p:nvSpPr>
          <p:cNvPr id="305" name="Google Shape;305;p27"/>
          <p:cNvSpPr/>
          <p:nvPr/>
        </p:nvSpPr>
        <p:spPr>
          <a:xfrm>
            <a:off x="3487738" y="2938463"/>
            <a:ext cx="482600" cy="152400"/>
          </a:xfrm>
          <a:prstGeom prst="rect">
            <a:avLst/>
          </a:prstGeom>
          <a:solidFill>
            <a:srgbClr val="FFFFFF"/>
          </a:solidFill>
          <a:ln cap="flat" cmpd="sng" w="9525">
            <a:solidFill>
              <a:srgbClr val="FFFFF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2400"/>
              <a:buFont typeface="Times"/>
              <a:buNone/>
            </a:pPr>
            <a:r>
              <a:t/>
            </a:r>
            <a:endParaRPr sz="2400">
              <a:solidFill>
                <a:schemeClr val="dk1"/>
              </a:solidFill>
              <a:latin typeface="Arial"/>
              <a:ea typeface="Arial"/>
              <a:cs typeface="Arial"/>
              <a:sym typeface="Arial"/>
            </a:endParaRPr>
          </a:p>
        </p:txBody>
      </p:sp>
      <p:sp>
        <p:nvSpPr>
          <p:cNvPr id="306" name="Google Shape;306;p27"/>
          <p:cNvSpPr/>
          <p:nvPr/>
        </p:nvSpPr>
        <p:spPr>
          <a:xfrm>
            <a:off x="3505200" y="4564063"/>
            <a:ext cx="482600" cy="152400"/>
          </a:xfrm>
          <a:prstGeom prst="rect">
            <a:avLst/>
          </a:prstGeom>
          <a:solidFill>
            <a:srgbClr val="FFFFFF"/>
          </a:solidFill>
          <a:ln cap="flat" cmpd="sng" w="9525">
            <a:solidFill>
              <a:srgbClr val="FFFFF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2400"/>
              <a:buFont typeface="Times"/>
              <a:buNone/>
            </a:pPr>
            <a:r>
              <a:t/>
            </a:r>
            <a:endParaRPr sz="2400">
              <a:solidFill>
                <a:schemeClr val="dk1"/>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sp>
        <p:nvSpPr>
          <p:cNvPr id="312" name="Google Shape;312;g17c92a3442a_0_2"/>
          <p:cNvSpPr txBox="1"/>
          <p:nvPr>
            <p:ph type="title"/>
          </p:nvPr>
        </p:nvSpPr>
        <p:spPr>
          <a:xfrm>
            <a:off x="381000" y="381000"/>
            <a:ext cx="8382000" cy="6858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US"/>
              <a:t>Metadata XML Example</a:t>
            </a:r>
            <a:endParaRPr/>
          </a:p>
        </p:txBody>
      </p:sp>
      <p:pic>
        <p:nvPicPr>
          <p:cNvPr id="313" name="Google Shape;313;g17c92a3442a_0_2"/>
          <p:cNvPicPr preferRelativeResize="0"/>
          <p:nvPr/>
        </p:nvPicPr>
        <p:blipFill>
          <a:blip r:embed="rId3">
            <a:alphaModFix/>
          </a:blip>
          <a:stretch>
            <a:fillRect/>
          </a:stretch>
        </p:blipFill>
        <p:spPr>
          <a:xfrm>
            <a:off x="0" y="1573520"/>
            <a:ext cx="9143999" cy="371096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3"/>
          <p:cNvSpPr txBox="1"/>
          <p:nvPr>
            <p:ph type="title"/>
          </p:nvPr>
        </p:nvSpPr>
        <p:spPr>
          <a:xfrm>
            <a:off x="381000" y="381000"/>
            <a:ext cx="8382000" cy="6858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Metadata</a:t>
            </a:r>
            <a:endParaRPr/>
          </a:p>
        </p:txBody>
      </p:sp>
      <p:sp>
        <p:nvSpPr>
          <p:cNvPr id="79" name="Google Shape;79;p3"/>
          <p:cNvSpPr txBox="1"/>
          <p:nvPr>
            <p:ph idx="1" type="body"/>
          </p:nvPr>
        </p:nvSpPr>
        <p:spPr>
          <a:xfrm>
            <a:off x="381000" y="1295400"/>
            <a:ext cx="4114800" cy="4648200"/>
          </a:xfrm>
          <a:prstGeom prst="rect">
            <a:avLst/>
          </a:prstGeom>
          <a:noFill/>
          <a:ln>
            <a:noFill/>
          </a:ln>
        </p:spPr>
        <p:txBody>
          <a:bodyPr anchorCtr="0" anchor="t" bIns="45700" lIns="91425" spcFirstLastPara="1" rIns="91425" wrap="square" tIns="45700">
            <a:normAutofit fontScale="85000" lnSpcReduction="20000"/>
          </a:bodyPr>
          <a:lstStyle/>
          <a:p>
            <a:pPr indent="-342900" lvl="0" marL="342900" rtl="0" algn="l">
              <a:spcBef>
                <a:spcPts val="0"/>
              </a:spcBef>
              <a:spcAft>
                <a:spcPts val="0"/>
              </a:spcAft>
              <a:buSzPct val="100000"/>
              <a:buFont typeface="Times"/>
              <a:buChar char="•"/>
            </a:pPr>
            <a:r>
              <a:rPr b="1" lang="en-US"/>
              <a:t>The basics</a:t>
            </a:r>
            <a:endParaRPr b="1"/>
          </a:p>
          <a:p>
            <a:pPr indent="-285750" lvl="1" marL="742950" rtl="0" algn="l">
              <a:spcBef>
                <a:spcPts val="408"/>
              </a:spcBef>
              <a:spcAft>
                <a:spcPts val="0"/>
              </a:spcAft>
              <a:buSzPct val="100000"/>
              <a:buFont typeface="Times"/>
              <a:buChar char="•"/>
            </a:pPr>
            <a:r>
              <a:rPr lang="en-US"/>
              <a:t>Ship name</a:t>
            </a:r>
            <a:endParaRPr/>
          </a:p>
          <a:p>
            <a:pPr indent="-285750" lvl="1" marL="742950" rtl="0" algn="l">
              <a:spcBef>
                <a:spcPts val="408"/>
              </a:spcBef>
              <a:spcAft>
                <a:spcPts val="0"/>
              </a:spcAft>
              <a:buSzPct val="100000"/>
              <a:buFont typeface="Times"/>
              <a:buChar char="•"/>
            </a:pPr>
            <a:r>
              <a:rPr lang="en-US"/>
              <a:t>Time convention (preferably GMT [UTC])</a:t>
            </a:r>
            <a:endParaRPr/>
          </a:p>
          <a:p>
            <a:pPr indent="-285750" lvl="1" marL="742950" rtl="0" algn="l">
              <a:spcBef>
                <a:spcPts val="408"/>
              </a:spcBef>
              <a:spcAft>
                <a:spcPts val="0"/>
              </a:spcAft>
              <a:buSzPct val="100000"/>
              <a:buFont typeface="Times"/>
              <a:buChar char="•"/>
            </a:pPr>
            <a:r>
              <a:rPr lang="en-US"/>
              <a:t>Parameters measured</a:t>
            </a:r>
            <a:endParaRPr/>
          </a:p>
          <a:p>
            <a:pPr indent="-285750" lvl="1" marL="742950" rtl="0" algn="l">
              <a:spcBef>
                <a:spcPts val="408"/>
              </a:spcBef>
              <a:spcAft>
                <a:spcPts val="0"/>
              </a:spcAft>
              <a:buSzPct val="100000"/>
              <a:buFont typeface="Times"/>
              <a:buChar char="•"/>
            </a:pPr>
            <a:r>
              <a:rPr lang="en-US"/>
              <a:t>Recorded units of observations (preferably SI)</a:t>
            </a:r>
            <a:endParaRPr/>
          </a:p>
          <a:p>
            <a:pPr indent="-285750" lvl="1" marL="742950" rtl="0" algn="l">
              <a:spcBef>
                <a:spcPts val="408"/>
              </a:spcBef>
              <a:spcAft>
                <a:spcPts val="0"/>
              </a:spcAft>
              <a:buSzPct val="100000"/>
              <a:buFont typeface="Times"/>
              <a:buChar char="•"/>
            </a:pPr>
            <a:r>
              <a:rPr lang="en-US"/>
              <a:t>Data sampling rates</a:t>
            </a:r>
            <a:endParaRPr/>
          </a:p>
          <a:p>
            <a:pPr indent="-285750" lvl="1" marL="742950" rtl="0" algn="l">
              <a:spcBef>
                <a:spcPts val="408"/>
              </a:spcBef>
              <a:spcAft>
                <a:spcPts val="0"/>
              </a:spcAft>
              <a:buSzPct val="100000"/>
              <a:buFont typeface="Times"/>
              <a:buChar char="•"/>
            </a:pPr>
            <a:r>
              <a:rPr lang="en-US"/>
              <a:t>Averaging or calculation methods (e.g., true wind vs. ocean-relative winds)</a:t>
            </a:r>
            <a:endParaRPr/>
          </a:p>
          <a:p>
            <a:pPr indent="-191770" lvl="0" marL="342900" rtl="0" algn="l">
              <a:spcBef>
                <a:spcPts val="476"/>
              </a:spcBef>
              <a:spcAft>
                <a:spcPts val="0"/>
              </a:spcAft>
              <a:buSzPct val="100000"/>
              <a:buFont typeface="Times"/>
              <a:buNone/>
            </a:pPr>
            <a:r>
              <a:t/>
            </a:r>
            <a:endParaRPr/>
          </a:p>
        </p:txBody>
      </p:sp>
      <p:sp>
        <p:nvSpPr>
          <p:cNvPr id="80" name="Google Shape;80;p3"/>
          <p:cNvSpPr txBox="1"/>
          <p:nvPr>
            <p:ph idx="2" type="body"/>
          </p:nvPr>
        </p:nvSpPr>
        <p:spPr>
          <a:xfrm>
            <a:off x="4648200" y="1295400"/>
            <a:ext cx="4114800" cy="4648200"/>
          </a:xfrm>
          <a:prstGeom prst="rect">
            <a:avLst/>
          </a:prstGeom>
          <a:noFill/>
          <a:ln>
            <a:noFill/>
          </a:ln>
        </p:spPr>
        <p:txBody>
          <a:bodyPr anchorCtr="0" anchor="t" bIns="45700" lIns="91425" spcFirstLastPara="1" rIns="91425" wrap="square" tIns="45700">
            <a:normAutofit fontScale="85000" lnSpcReduction="20000"/>
          </a:bodyPr>
          <a:lstStyle/>
          <a:p>
            <a:pPr indent="-342900" lvl="0" marL="342900" rtl="0" algn="l">
              <a:spcBef>
                <a:spcPts val="0"/>
              </a:spcBef>
              <a:spcAft>
                <a:spcPts val="0"/>
              </a:spcAft>
              <a:buSzPct val="100000"/>
              <a:buFont typeface="Times"/>
              <a:buChar char="•"/>
            </a:pPr>
            <a:r>
              <a:rPr b="1" lang="en-US"/>
              <a:t>Sensor calibration &amp; history</a:t>
            </a:r>
            <a:endParaRPr b="1"/>
          </a:p>
          <a:p>
            <a:pPr indent="-285750" lvl="1" marL="742950" rtl="0" algn="l">
              <a:spcBef>
                <a:spcPts val="408"/>
              </a:spcBef>
              <a:spcAft>
                <a:spcPts val="0"/>
              </a:spcAft>
              <a:buSzPct val="100000"/>
              <a:buFont typeface="Times"/>
              <a:buChar char="•"/>
            </a:pPr>
            <a:r>
              <a:rPr lang="en-US"/>
              <a:t>Make/Manufacturer</a:t>
            </a:r>
            <a:endParaRPr/>
          </a:p>
          <a:p>
            <a:pPr indent="-285750" lvl="1" marL="742950" rtl="0" algn="l">
              <a:spcBef>
                <a:spcPts val="408"/>
              </a:spcBef>
              <a:spcAft>
                <a:spcPts val="0"/>
              </a:spcAft>
              <a:buSzPct val="100000"/>
              <a:buFont typeface="Times"/>
              <a:buChar char="•"/>
            </a:pPr>
            <a:r>
              <a:rPr lang="en-US"/>
              <a:t>Model</a:t>
            </a:r>
            <a:endParaRPr/>
          </a:p>
          <a:p>
            <a:pPr indent="-285750" lvl="1" marL="742950" rtl="0" algn="l">
              <a:spcBef>
                <a:spcPts val="408"/>
              </a:spcBef>
              <a:spcAft>
                <a:spcPts val="0"/>
              </a:spcAft>
              <a:buSzPct val="100000"/>
              <a:buFont typeface="Times"/>
              <a:buChar char="•"/>
            </a:pPr>
            <a:r>
              <a:rPr lang="en-US"/>
              <a:t>Serial number</a:t>
            </a:r>
            <a:endParaRPr/>
          </a:p>
          <a:p>
            <a:pPr indent="-285750" lvl="1" marL="742950" rtl="0" algn="l">
              <a:spcBef>
                <a:spcPts val="408"/>
              </a:spcBef>
              <a:spcAft>
                <a:spcPts val="0"/>
              </a:spcAft>
              <a:buSzPct val="100000"/>
              <a:buFont typeface="Times"/>
              <a:buChar char="•"/>
            </a:pPr>
            <a:r>
              <a:rPr lang="en-US"/>
              <a:t>The date and source of each calibration (indicates stability of sensor)</a:t>
            </a:r>
            <a:endParaRPr/>
          </a:p>
          <a:p>
            <a:pPr indent="-285750" lvl="1" marL="742950" rtl="0" algn="l">
              <a:spcBef>
                <a:spcPts val="408"/>
              </a:spcBef>
              <a:spcAft>
                <a:spcPts val="0"/>
              </a:spcAft>
              <a:buSzPct val="100000"/>
              <a:buFont typeface="Times"/>
              <a:buChar char="•"/>
            </a:pPr>
            <a:r>
              <a:rPr lang="en-US"/>
              <a:t>Dates of sensor deployment (and recovery)</a:t>
            </a:r>
            <a:endParaRPr/>
          </a:p>
          <a:p>
            <a:pPr indent="-285750" lvl="1" marL="742950" rtl="0" algn="l">
              <a:spcBef>
                <a:spcPts val="408"/>
              </a:spcBef>
              <a:spcAft>
                <a:spcPts val="0"/>
              </a:spcAft>
              <a:buSzPct val="100000"/>
              <a:buFont typeface="Times"/>
              <a:buChar char="•"/>
            </a:pPr>
            <a:r>
              <a:rPr lang="en-US"/>
              <a:t>Incidents during deployment period (maintenance, repairs, mishaps--e.g., swamped by wave over bow)</a:t>
            </a:r>
            <a:endParaRPr/>
          </a:p>
          <a:p>
            <a:pPr indent="-191770" lvl="0" marL="342900" rtl="0" algn="l">
              <a:spcBef>
                <a:spcPts val="476"/>
              </a:spcBef>
              <a:spcAft>
                <a:spcPts val="0"/>
              </a:spcAft>
              <a:buSzPct val="100000"/>
              <a:buFont typeface="Times"/>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4"/>
          <p:cNvSpPr txBox="1"/>
          <p:nvPr>
            <p:ph type="title"/>
          </p:nvPr>
        </p:nvSpPr>
        <p:spPr>
          <a:xfrm>
            <a:off x="381000" y="381000"/>
            <a:ext cx="8382000" cy="6858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Instrument Location Metadata</a:t>
            </a:r>
            <a:endParaRPr/>
          </a:p>
        </p:txBody>
      </p:sp>
      <p:sp>
        <p:nvSpPr>
          <p:cNvPr id="87" name="Google Shape;87;p4"/>
          <p:cNvSpPr txBox="1"/>
          <p:nvPr>
            <p:ph idx="1" type="body"/>
          </p:nvPr>
        </p:nvSpPr>
        <p:spPr>
          <a:xfrm>
            <a:off x="381000" y="1246188"/>
            <a:ext cx="8382000" cy="4648200"/>
          </a:xfrm>
          <a:prstGeom prst="rect">
            <a:avLst/>
          </a:prstGeom>
          <a:noFill/>
          <a:ln>
            <a:noFill/>
          </a:ln>
        </p:spPr>
        <p:txBody>
          <a:bodyPr anchorCtr="0" anchor="t" bIns="45700" lIns="91425" spcFirstLastPara="1" rIns="91425" wrap="square" tIns="45700">
            <a:noAutofit/>
          </a:bodyPr>
          <a:lstStyle/>
          <a:p>
            <a:pPr indent="-342900" lvl="0" marL="342900" rtl="0" algn="l">
              <a:lnSpc>
                <a:spcPct val="90000"/>
              </a:lnSpc>
              <a:spcBef>
                <a:spcPts val="440"/>
              </a:spcBef>
              <a:spcAft>
                <a:spcPts val="0"/>
              </a:spcAft>
              <a:buSzPts val="2200"/>
              <a:buChar char="•"/>
            </a:pPr>
            <a:r>
              <a:rPr lang="en-US">
                <a:solidFill>
                  <a:srgbClr val="FF0000"/>
                </a:solidFill>
              </a:rPr>
              <a:t>Height/depth from the waterline</a:t>
            </a:r>
            <a:r>
              <a:rPr lang="en-US"/>
              <a:t> and/or height above some ship reference (e.g., 15.3 m above foredeck)</a:t>
            </a:r>
            <a:endParaRPr/>
          </a:p>
          <a:p>
            <a:pPr indent="-342900" lvl="0" marL="342900" rtl="0" algn="l">
              <a:lnSpc>
                <a:spcPct val="90000"/>
              </a:lnSpc>
              <a:spcBef>
                <a:spcPts val="440"/>
              </a:spcBef>
              <a:spcAft>
                <a:spcPts val="0"/>
              </a:spcAft>
              <a:buSzPts val="2200"/>
              <a:buChar char="•"/>
            </a:pPr>
            <a:r>
              <a:rPr lang="en-US"/>
              <a:t>Position w.r.t. ship’s centerline (e.g., 2.5 m to port or stbd)</a:t>
            </a:r>
            <a:endParaRPr/>
          </a:p>
          <a:p>
            <a:pPr indent="-342900" lvl="0" marL="342900" rtl="0" algn="l">
              <a:lnSpc>
                <a:spcPct val="90000"/>
              </a:lnSpc>
              <a:spcBef>
                <a:spcPts val="440"/>
              </a:spcBef>
              <a:spcAft>
                <a:spcPts val="0"/>
              </a:spcAft>
              <a:buSzPts val="2200"/>
              <a:buChar char="•"/>
            </a:pPr>
            <a:r>
              <a:rPr lang="en-US"/>
              <a:t>Distance from bow</a:t>
            </a:r>
            <a:endParaRPr/>
          </a:p>
          <a:p>
            <a:pPr indent="-342900" lvl="0" marL="342900" rtl="0" algn="l">
              <a:lnSpc>
                <a:spcPct val="90000"/>
              </a:lnSpc>
              <a:spcBef>
                <a:spcPts val="440"/>
              </a:spcBef>
              <a:spcAft>
                <a:spcPts val="0"/>
              </a:spcAft>
              <a:buSzPts val="2200"/>
              <a:buChar char="•"/>
            </a:pPr>
            <a:r>
              <a:rPr lang="en-US"/>
              <a:t>Depth of sea water intake </a:t>
            </a:r>
            <a:endParaRPr/>
          </a:p>
          <a:p>
            <a:pPr indent="-285750" lvl="1" marL="742950" rtl="0" algn="l">
              <a:lnSpc>
                <a:spcPct val="90000"/>
              </a:lnSpc>
              <a:spcBef>
                <a:spcPts val="400"/>
              </a:spcBef>
              <a:spcAft>
                <a:spcPts val="0"/>
              </a:spcAft>
              <a:buSzPts val="2000"/>
              <a:buChar char="•"/>
            </a:pPr>
            <a:r>
              <a:rPr lang="en-US"/>
              <a:t>Also, approximate pipe run length to sensor</a:t>
            </a:r>
            <a:endParaRPr/>
          </a:p>
          <a:p>
            <a:pPr indent="-342900" lvl="0" marL="342900" rtl="0" algn="l">
              <a:lnSpc>
                <a:spcPct val="90000"/>
              </a:lnSpc>
              <a:spcBef>
                <a:spcPts val="440"/>
              </a:spcBef>
              <a:spcAft>
                <a:spcPts val="0"/>
              </a:spcAft>
              <a:buSzPts val="2200"/>
              <a:buChar char="•"/>
            </a:pPr>
            <a:r>
              <a:rPr lang="en-US"/>
              <a:t>Coordinate system of vessel - </a:t>
            </a:r>
            <a:r>
              <a:rPr lang="en-US" u="sng">
                <a:solidFill>
                  <a:schemeClr val="hlink"/>
                </a:solidFill>
                <a:hlinkClick r:id="rId3"/>
              </a:rPr>
              <a:t>https://www.rvdata.us/community/ship-operators/sensor</a:t>
            </a:r>
            <a:r>
              <a:rPr lang="en-US"/>
              <a:t> </a:t>
            </a:r>
            <a:endParaRPr/>
          </a:p>
          <a:p>
            <a:pPr indent="-342900" lvl="0" marL="342900" rtl="0" algn="l">
              <a:lnSpc>
                <a:spcPct val="90000"/>
              </a:lnSpc>
              <a:spcBef>
                <a:spcPts val="0"/>
              </a:spcBef>
              <a:spcAft>
                <a:spcPts val="0"/>
              </a:spcAft>
              <a:buSzPts val="1800"/>
              <a:buChar char="•"/>
            </a:pPr>
            <a:r>
              <a:rPr lang="en-US"/>
              <a:t>Description and location of main support (e.g., foremast, forward rail above wheelhouse)</a:t>
            </a:r>
            <a:endParaRPr/>
          </a:p>
          <a:p>
            <a:pPr indent="-342900" lvl="0" marL="342900" rtl="0" algn="l">
              <a:lnSpc>
                <a:spcPct val="90000"/>
              </a:lnSpc>
              <a:spcBef>
                <a:spcPts val="440"/>
              </a:spcBef>
              <a:spcAft>
                <a:spcPts val="0"/>
              </a:spcAft>
              <a:buSzPts val="2200"/>
              <a:buChar char="•"/>
            </a:pPr>
            <a:r>
              <a:rPr lang="en-US"/>
              <a:t>Any significant object that may affect the exposure of the instrument (e.g., Inmarsat dome on rail 2 m to port; after installation large instrument box mounted 1 m forward)</a:t>
            </a:r>
            <a:endParaRPr/>
          </a:p>
          <a:p>
            <a:pPr indent="-203200" lvl="0" marL="342900" rtl="0" algn="l">
              <a:lnSpc>
                <a:spcPct val="90000"/>
              </a:lnSpc>
              <a:spcBef>
                <a:spcPts val="440"/>
              </a:spcBef>
              <a:spcAft>
                <a:spcPts val="0"/>
              </a:spcAft>
              <a:buSzPts val="2200"/>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5"/>
          <p:cNvSpPr txBox="1"/>
          <p:nvPr>
            <p:ph type="title"/>
          </p:nvPr>
        </p:nvSpPr>
        <p:spPr>
          <a:xfrm>
            <a:off x="381000" y="381000"/>
            <a:ext cx="8382000" cy="6858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Digital Imagery Metadata</a:t>
            </a:r>
            <a:endParaRPr/>
          </a:p>
        </p:txBody>
      </p:sp>
      <p:pic>
        <p:nvPicPr>
          <p:cNvPr descr="883511420090506_Met_Sensor_Layout.jpg" id="94" name="Google Shape;94;p5"/>
          <p:cNvPicPr preferRelativeResize="0"/>
          <p:nvPr>
            <p:ph idx="1" type="body"/>
          </p:nvPr>
        </p:nvPicPr>
        <p:blipFill rotWithShape="1">
          <a:blip r:embed="rId3">
            <a:alphaModFix/>
          </a:blip>
          <a:srcRect b="-28551" l="0" r="0" t="-28551"/>
          <a:stretch/>
        </p:blipFill>
        <p:spPr>
          <a:xfrm>
            <a:off x="282575" y="1027113"/>
            <a:ext cx="4352925" cy="4916487"/>
          </a:xfrm>
          <a:prstGeom prst="rect">
            <a:avLst/>
          </a:prstGeom>
          <a:noFill/>
          <a:ln>
            <a:noFill/>
          </a:ln>
        </p:spPr>
      </p:pic>
      <p:pic>
        <p:nvPicPr>
          <p:cNvPr descr="00105722920080519photo_sensor_location_on_mast.jpg" id="95" name="Google Shape;95;p5"/>
          <p:cNvPicPr preferRelativeResize="0"/>
          <p:nvPr>
            <p:ph idx="2" type="body"/>
          </p:nvPr>
        </p:nvPicPr>
        <p:blipFill rotWithShape="1">
          <a:blip r:embed="rId4">
            <a:alphaModFix/>
          </a:blip>
          <a:srcRect b="-34345" l="0" r="0" t="-34346"/>
          <a:stretch/>
        </p:blipFill>
        <p:spPr>
          <a:xfrm>
            <a:off x="4648200" y="1295400"/>
            <a:ext cx="4114800" cy="46482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6"/>
          <p:cNvSpPr txBox="1"/>
          <p:nvPr>
            <p:ph type="title"/>
          </p:nvPr>
        </p:nvSpPr>
        <p:spPr>
          <a:xfrm>
            <a:off x="381000" y="381000"/>
            <a:ext cx="8382000" cy="6858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Digital Imagery Metadata</a:t>
            </a:r>
            <a:endParaRPr/>
          </a:p>
        </p:txBody>
      </p:sp>
      <p:pic>
        <p:nvPicPr>
          <p:cNvPr id="102" name="Google Shape;102;p6"/>
          <p:cNvPicPr preferRelativeResize="0"/>
          <p:nvPr>
            <p:ph idx="1" type="body"/>
          </p:nvPr>
        </p:nvPicPr>
        <p:blipFill rotWithShape="1">
          <a:blip r:embed="rId3">
            <a:alphaModFix/>
          </a:blip>
          <a:srcRect b="0" l="0" r="0" t="0"/>
          <a:stretch/>
        </p:blipFill>
        <p:spPr>
          <a:xfrm>
            <a:off x="381000" y="2187575"/>
            <a:ext cx="4114800" cy="2863850"/>
          </a:xfrm>
          <a:prstGeom prst="rect">
            <a:avLst/>
          </a:prstGeom>
          <a:noFill/>
          <a:ln>
            <a:noFill/>
          </a:ln>
        </p:spPr>
      </p:pic>
      <p:pic>
        <p:nvPicPr>
          <p:cNvPr descr="792867720140426Antenna%20Layout.jpg" id="103" name="Google Shape;103;p6"/>
          <p:cNvPicPr preferRelativeResize="0"/>
          <p:nvPr>
            <p:ph idx="2" type="body"/>
          </p:nvPr>
        </p:nvPicPr>
        <p:blipFill rotWithShape="1">
          <a:blip r:embed="rId4">
            <a:alphaModFix/>
          </a:blip>
          <a:srcRect b="-25346" l="0" r="0" t="-25345"/>
          <a:stretch/>
        </p:blipFill>
        <p:spPr>
          <a:xfrm>
            <a:off x="4648200" y="1295400"/>
            <a:ext cx="4114800" cy="4648200"/>
          </a:xfrm>
          <a:prstGeom prst="rect">
            <a:avLst/>
          </a:prstGeom>
          <a:noFill/>
          <a:ln>
            <a:noFill/>
          </a:ln>
        </p:spPr>
      </p:pic>
      <p:sp>
        <p:nvSpPr>
          <p:cNvPr id="104" name="Google Shape;104;p6"/>
          <p:cNvSpPr txBox="1"/>
          <p:nvPr/>
        </p:nvSpPr>
        <p:spPr>
          <a:xfrm>
            <a:off x="1989138" y="5156200"/>
            <a:ext cx="868362" cy="46196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2400"/>
              <a:buFont typeface="Times"/>
              <a:buNone/>
            </a:pPr>
            <a:r>
              <a:rPr lang="en-US" sz="2400">
                <a:solidFill>
                  <a:schemeClr val="dk1"/>
                </a:solidFill>
                <a:latin typeface="Arial"/>
                <a:ea typeface="Arial"/>
                <a:cs typeface="Arial"/>
                <a:sym typeface="Arial"/>
              </a:rPr>
              <a:t>2013</a:t>
            </a:r>
            <a:endParaRPr/>
          </a:p>
        </p:txBody>
      </p:sp>
      <p:sp>
        <p:nvSpPr>
          <p:cNvPr id="105" name="Google Shape;105;p6"/>
          <p:cNvSpPr txBox="1"/>
          <p:nvPr/>
        </p:nvSpPr>
        <p:spPr>
          <a:xfrm>
            <a:off x="6299200" y="5233988"/>
            <a:ext cx="869950" cy="46196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2400"/>
              <a:buFont typeface="Times"/>
              <a:buNone/>
            </a:pPr>
            <a:r>
              <a:rPr lang="en-US" sz="2400">
                <a:solidFill>
                  <a:schemeClr val="dk1"/>
                </a:solidFill>
                <a:latin typeface="Arial"/>
                <a:ea typeface="Arial"/>
                <a:cs typeface="Arial"/>
                <a:sym typeface="Arial"/>
              </a:rPr>
              <a:t>2014</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7"/>
          <p:cNvSpPr txBox="1"/>
          <p:nvPr>
            <p:ph type="title"/>
          </p:nvPr>
        </p:nvSpPr>
        <p:spPr>
          <a:xfrm>
            <a:off x="381000" y="381000"/>
            <a:ext cx="8382000" cy="6858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Metadata about Metadata!</a:t>
            </a:r>
            <a:endParaRPr/>
          </a:p>
        </p:txBody>
      </p:sp>
      <p:pic>
        <p:nvPicPr>
          <p:cNvPr id="111" name="Google Shape;111;p7"/>
          <p:cNvPicPr preferRelativeResize="0"/>
          <p:nvPr>
            <p:ph idx="1" type="body"/>
          </p:nvPr>
        </p:nvPicPr>
        <p:blipFill rotWithShape="1">
          <a:blip r:embed="rId3">
            <a:alphaModFix/>
          </a:blip>
          <a:srcRect b="0" l="0" r="0" t="0"/>
          <a:stretch/>
        </p:blipFill>
        <p:spPr>
          <a:xfrm>
            <a:off x="0" y="1284288"/>
            <a:ext cx="5410200" cy="4057650"/>
          </a:xfrm>
          <a:prstGeom prst="rect">
            <a:avLst/>
          </a:prstGeom>
          <a:noFill/>
          <a:ln>
            <a:noFill/>
          </a:ln>
        </p:spPr>
      </p:pic>
      <p:pic>
        <p:nvPicPr>
          <p:cNvPr id="112" name="Google Shape;112;p7"/>
          <p:cNvPicPr preferRelativeResize="0"/>
          <p:nvPr/>
        </p:nvPicPr>
        <p:blipFill rotWithShape="1">
          <a:blip r:embed="rId4">
            <a:alphaModFix/>
          </a:blip>
          <a:srcRect b="0" l="0" r="0" t="0"/>
          <a:stretch/>
        </p:blipFill>
        <p:spPr>
          <a:xfrm>
            <a:off x="5520165" y="1427163"/>
            <a:ext cx="3452385" cy="4221162"/>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pic>
        <p:nvPicPr>
          <p:cNvPr descr="samos" id="117" name="Google Shape;117;p8"/>
          <p:cNvPicPr preferRelativeResize="0"/>
          <p:nvPr/>
        </p:nvPicPr>
        <p:blipFill rotWithShape="1">
          <a:blip r:embed="rId3">
            <a:alphaModFix/>
          </a:blip>
          <a:srcRect b="0" l="0" r="0" t="0"/>
          <a:stretch/>
        </p:blipFill>
        <p:spPr>
          <a:xfrm>
            <a:off x="377825" y="6172200"/>
            <a:ext cx="4575175" cy="457200"/>
          </a:xfrm>
          <a:prstGeom prst="rect">
            <a:avLst/>
          </a:prstGeom>
          <a:noFill/>
          <a:ln>
            <a:noFill/>
          </a:ln>
        </p:spPr>
      </p:pic>
      <p:sp>
        <p:nvSpPr>
          <p:cNvPr id="118" name="Google Shape;118;p8"/>
          <p:cNvSpPr txBox="1"/>
          <p:nvPr>
            <p:ph type="ctrTitle"/>
          </p:nvPr>
        </p:nvSpPr>
        <p:spPr>
          <a:xfrm>
            <a:off x="685800" y="228600"/>
            <a:ext cx="77724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Managing Data Quality</a:t>
            </a:r>
            <a:endParaRPr/>
          </a:p>
        </p:txBody>
      </p:sp>
      <p:pic>
        <p:nvPicPr>
          <p:cNvPr id="119" name="Google Shape;119;p8"/>
          <p:cNvPicPr preferRelativeResize="0"/>
          <p:nvPr/>
        </p:nvPicPr>
        <p:blipFill rotWithShape="1">
          <a:blip r:embed="rId4">
            <a:alphaModFix/>
          </a:blip>
          <a:srcRect b="0" l="0" r="0" t="0"/>
          <a:stretch/>
        </p:blipFill>
        <p:spPr>
          <a:xfrm>
            <a:off x="1439917" y="1257300"/>
            <a:ext cx="6096000" cy="4572000"/>
          </a:xfrm>
          <a:prstGeom prst="rect">
            <a:avLst/>
          </a:prstGeom>
          <a:noFill/>
          <a:ln>
            <a:noFill/>
          </a:ln>
        </p:spPr>
      </p:pic>
      <p:pic>
        <p:nvPicPr>
          <p:cNvPr id="120" name="Google Shape;120;p8"/>
          <p:cNvPicPr preferRelativeResize="0"/>
          <p:nvPr/>
        </p:nvPicPr>
        <p:blipFill rotWithShape="1">
          <a:blip r:embed="rId5">
            <a:alphaModFix/>
          </a:blip>
          <a:srcRect b="0" l="0" r="0" t="0"/>
          <a:stretch/>
        </p:blipFill>
        <p:spPr>
          <a:xfrm>
            <a:off x="1807779" y="2218997"/>
            <a:ext cx="4032879" cy="39505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9"/>
          <p:cNvSpPr txBox="1"/>
          <p:nvPr>
            <p:ph type="title"/>
          </p:nvPr>
        </p:nvSpPr>
        <p:spPr>
          <a:xfrm>
            <a:off x="381000" y="381000"/>
            <a:ext cx="8382000" cy="6858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Five Steps for Quality Assurance</a:t>
            </a:r>
            <a:endParaRPr/>
          </a:p>
        </p:txBody>
      </p:sp>
      <p:sp>
        <p:nvSpPr>
          <p:cNvPr id="127" name="Google Shape;127;p9"/>
          <p:cNvSpPr txBox="1"/>
          <p:nvPr>
            <p:ph idx="1" type="body"/>
          </p:nvPr>
        </p:nvSpPr>
        <p:spPr>
          <a:xfrm>
            <a:off x="381000" y="1246188"/>
            <a:ext cx="8382000" cy="46482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SzPts val="2200"/>
              <a:buChar char="•"/>
            </a:pPr>
            <a:r>
              <a:rPr lang="en-US"/>
              <a:t>Good sensor exposure</a:t>
            </a:r>
            <a:endParaRPr/>
          </a:p>
          <a:p>
            <a:pPr indent="-203200" lvl="0" marL="342900" rtl="0" algn="l">
              <a:spcBef>
                <a:spcPts val="440"/>
              </a:spcBef>
              <a:spcAft>
                <a:spcPts val="0"/>
              </a:spcAft>
              <a:buSzPts val="2200"/>
              <a:buNone/>
            </a:pPr>
            <a:r>
              <a:t/>
            </a:r>
            <a:endParaRPr/>
          </a:p>
          <a:p>
            <a:pPr indent="-342900" lvl="0" marL="342900" rtl="0" algn="l">
              <a:spcBef>
                <a:spcPts val="440"/>
              </a:spcBef>
              <a:spcAft>
                <a:spcPts val="0"/>
              </a:spcAft>
              <a:buSzPts val="2200"/>
              <a:buChar char="•"/>
            </a:pPr>
            <a:r>
              <a:rPr lang="en-US"/>
              <a:t>Sensor calibration</a:t>
            </a:r>
            <a:endParaRPr/>
          </a:p>
          <a:p>
            <a:pPr indent="-342900" lvl="0" marL="342900" rtl="0" algn="l">
              <a:spcBef>
                <a:spcPts val="440"/>
              </a:spcBef>
              <a:spcAft>
                <a:spcPts val="0"/>
              </a:spcAft>
              <a:buSzPts val="2200"/>
              <a:buFont typeface="Times"/>
              <a:buNone/>
            </a:pPr>
            <a:r>
              <a:t/>
            </a:r>
            <a:endParaRPr/>
          </a:p>
          <a:p>
            <a:pPr indent="-342900" lvl="0" marL="342900" rtl="0" algn="l">
              <a:spcBef>
                <a:spcPts val="440"/>
              </a:spcBef>
              <a:spcAft>
                <a:spcPts val="0"/>
              </a:spcAft>
              <a:buSzPts val="2200"/>
              <a:buChar char="•"/>
            </a:pPr>
            <a:r>
              <a:rPr lang="en-US"/>
              <a:t>Program for cleaning and maintenance</a:t>
            </a:r>
            <a:endParaRPr/>
          </a:p>
          <a:p>
            <a:pPr indent="-342900" lvl="0" marL="342900" rtl="0" algn="l">
              <a:spcBef>
                <a:spcPts val="440"/>
              </a:spcBef>
              <a:spcAft>
                <a:spcPts val="0"/>
              </a:spcAft>
              <a:buSzPts val="2200"/>
              <a:buFont typeface="Times"/>
              <a:buNone/>
            </a:pPr>
            <a:r>
              <a:t/>
            </a:r>
            <a:endParaRPr/>
          </a:p>
          <a:p>
            <a:pPr indent="-342900" lvl="0" marL="342900" rtl="0" algn="l">
              <a:spcBef>
                <a:spcPts val="440"/>
              </a:spcBef>
              <a:spcAft>
                <a:spcPts val="0"/>
              </a:spcAft>
              <a:buSzPts val="2200"/>
              <a:buChar char="•"/>
            </a:pPr>
            <a:r>
              <a:rPr lang="en-US"/>
              <a:t>Routine checks of sensor output</a:t>
            </a:r>
            <a:endParaRPr/>
          </a:p>
          <a:p>
            <a:pPr indent="-342900" lvl="0" marL="342900" rtl="0" algn="l">
              <a:spcBef>
                <a:spcPts val="440"/>
              </a:spcBef>
              <a:spcAft>
                <a:spcPts val="0"/>
              </a:spcAft>
              <a:buSzPts val="2200"/>
              <a:buFont typeface="Times"/>
              <a:buNone/>
            </a:pPr>
            <a:r>
              <a:t/>
            </a:r>
            <a:endParaRPr/>
          </a:p>
          <a:p>
            <a:pPr indent="-342900" lvl="0" marL="342900" rtl="0" algn="l">
              <a:spcBef>
                <a:spcPts val="440"/>
              </a:spcBef>
              <a:spcAft>
                <a:spcPts val="0"/>
              </a:spcAft>
              <a:buSzPts val="2200"/>
              <a:buChar char="•"/>
            </a:pPr>
            <a:r>
              <a:rPr lang="en-US"/>
              <a:t>Documentation (a.k.a. metadata)</a:t>
            </a:r>
            <a:endParaRPr/>
          </a:p>
        </p:txBody>
      </p:sp>
    </p:spTree>
  </p:cSld>
  <p:clrMapOvr>
    <a:masterClrMapping/>
  </p:clrMapOvr>
</p:sld>
</file>

<file path=ppt/theme/theme1.xml><?xml version="1.0" encoding="utf-8"?>
<a:theme xmlns:a="http://schemas.openxmlformats.org/drawingml/2006/main" xmlns:r="http://schemas.openxmlformats.org/officeDocument/2006/relationships"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2011-11-08T18:25:06Z</dcterms:created>
</cp:coreProperties>
</file>