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4e56a95ff7_0_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Google Shape;98;g14e56a95ff7_0_5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Internal note:  The LessonContent document needs looking at, and we may want to create a new mtshortcourse link to reflect the 2022 RVTEC presentations instead of the old 2012 ones (or just note that currently the link points to the 2012 presentations)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Facilitator’s Notes: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Emphasize if the community has interest in more training/detail on any of the presented topics, we can work to set that up.  We just need to know from them whether there’s interest.</a:t>
            </a:r>
            <a:endParaRPr/>
          </a:p>
        </p:txBody>
      </p:sp>
      <p:sp>
        <p:nvSpPr>
          <p:cNvPr id="99" name="Google Shape;99;g14e56a95ff7_0_5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440"/>
              </a:spcBef>
              <a:spcAft>
                <a:spcPts val="0"/>
              </a:spcAft>
              <a:buSzPts val="2200"/>
              <a:buNone/>
              <a:defRPr/>
            </a:lvl1pPr>
            <a:lvl2pPr lvl="1" rt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2pPr>
            <a:lvl3pPr lvl="2" rtl="0" algn="ctr">
              <a:spcBef>
                <a:spcPts val="480"/>
              </a:spcBef>
              <a:spcAft>
                <a:spcPts val="0"/>
              </a:spcAft>
              <a:buSzPts val="1920"/>
              <a:buNone/>
              <a:defRPr/>
            </a:lvl3pPr>
            <a:lvl4pPr lvl="3" rtl="0" algn="ctr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/>
            </a:lvl4pPr>
            <a:lvl5pPr lvl="4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lvl5pPr>
            <a:lvl6pPr lvl="5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lvl6pPr>
            <a:lvl7pPr lvl="6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lvl7pPr>
            <a:lvl8pPr lvl="7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lvl8pPr>
            <a:lvl9pPr lvl="8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81000" y="285750"/>
            <a:ext cx="8382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81000" y="934641"/>
            <a:ext cx="8382000" cy="3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20039" lvl="2" marL="1371600" rtl="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381000" y="285750"/>
            <a:ext cx="8382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381000" y="971550"/>
            <a:ext cx="4114800" cy="3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30200" lvl="2" marL="1371600" rtl="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9" name="Google Shape;69;p16"/>
          <p:cNvSpPr txBox="1"/>
          <p:nvPr>
            <p:ph idx="2" type="body"/>
          </p:nvPr>
        </p:nvSpPr>
        <p:spPr>
          <a:xfrm>
            <a:off x="4648200" y="971550"/>
            <a:ext cx="4114800" cy="3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30200" lvl="2" marL="1371600" rtl="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76" name="Google Shape;76;p18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20039" lvl="2" marL="1371600" rtl="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77" name="Google Shape;77;p18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78" name="Google Shape;78;p18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20039" lvl="2" marL="1371600" rtl="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81000" y="285750"/>
            <a:ext cx="8382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/>
          <p:nvPr>
            <p:ph type="title"/>
          </p:nvPr>
        </p:nvSpPr>
        <p:spPr>
          <a:xfrm>
            <a:off x="457200" y="204788"/>
            <a:ext cx="3008400" cy="87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50519" lvl="2" marL="1371600" rtl="0" algn="l">
              <a:spcBef>
                <a:spcPts val="480"/>
              </a:spcBef>
              <a:spcAft>
                <a:spcPts val="0"/>
              </a:spcAft>
              <a:buSzPts val="1920"/>
              <a:buChar char="▪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85" name="Google Shape;85;p21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22"/>
          <p:cNvSpPr txBox="1"/>
          <p:nvPr>
            <p:ph idx="1" type="body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type="title"/>
          </p:nvPr>
        </p:nvSpPr>
        <p:spPr>
          <a:xfrm>
            <a:off x="381000" y="285750"/>
            <a:ext cx="8382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" type="body"/>
          </p:nvPr>
        </p:nvSpPr>
        <p:spPr>
          <a:xfrm rot="5400000">
            <a:off x="2828850" y="-1513209"/>
            <a:ext cx="3486300" cy="83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20039" lvl="2" marL="1371600" rtl="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type="title"/>
          </p:nvPr>
        </p:nvSpPr>
        <p:spPr>
          <a:xfrm rot="5400000">
            <a:off x="5629200" y="1324050"/>
            <a:ext cx="41721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4"/>
          <p:cNvSpPr txBox="1"/>
          <p:nvPr>
            <p:ph idx="1" type="body"/>
          </p:nvPr>
        </p:nvSpPr>
        <p:spPr>
          <a:xfrm rot="5400000">
            <a:off x="1362000" y="-695250"/>
            <a:ext cx="4172100" cy="61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20039" lvl="2" marL="1371600" rtl="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19.xml"/><Relationship Id="rId1" Type="http://schemas.openxmlformats.org/officeDocument/2006/relationships/image" Target="../media/image3.jp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1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81000" y="285750"/>
            <a:ext cx="8382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81000" y="934641"/>
            <a:ext cx="8382000" cy="3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Times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5F6DB2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0519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192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5F6DB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/>
        </p:nvSpPr>
        <p:spPr>
          <a:xfrm>
            <a:off x="3638550" y="4513660"/>
            <a:ext cx="2486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http://samos.coaps.fsu.edu</a:t>
            </a:r>
            <a:endParaRPr/>
          </a:p>
        </p:txBody>
      </p:sp>
      <p:cxnSp>
        <p:nvCxnSpPr>
          <p:cNvPr id="54" name="Google Shape;54;p13"/>
          <p:cNvCxnSpPr/>
          <p:nvPr/>
        </p:nvCxnSpPr>
        <p:spPr>
          <a:xfrm>
            <a:off x="381000" y="857250"/>
            <a:ext cx="8382000" cy="0"/>
          </a:xfrm>
          <a:prstGeom prst="straightConnector1">
            <a:avLst/>
          </a:prstGeom>
          <a:noFill/>
          <a:ln cap="flat" cmpd="sng" w="28575">
            <a:solidFill>
              <a:srgbClr val="5F6DB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381000" y="4514850"/>
            <a:ext cx="8382000" cy="0"/>
          </a:xfrm>
          <a:prstGeom prst="straightConnector1">
            <a:avLst/>
          </a:prstGeom>
          <a:noFill/>
          <a:ln cap="flat" cmpd="sng" w="19050">
            <a:solidFill>
              <a:srgbClr val="5F6DB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COAPS_logo" id="56" name="Google Shape;56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305800" y="4572000"/>
            <a:ext cx="400050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oaa_logo_transparent" id="57" name="Google Shape;5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6200" y="4572000"/>
            <a:ext cx="400050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sf_trans.gif" id="58" name="Google Shape;5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53263" y="4554141"/>
            <a:ext cx="445294" cy="4452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amos" id="59" name="Google Shape;5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7825" y="4629150"/>
            <a:ext cx="3431381" cy="3429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samos.coaps.fsu.edu/html/mt_shortcourses/shortcourse_01_20_2012.php" TargetMode="External"/><Relationship Id="rId4" Type="http://schemas.openxmlformats.org/officeDocument/2006/relationships/hyperlink" Target="mailto:smith@coaps.fsu.edu" TargetMode="External"/><Relationship Id="rId5" Type="http://schemas.openxmlformats.org/officeDocument/2006/relationships/hyperlink" Target="mailto:Daniel.Wolfe@noaa.gov" TargetMode="External"/><Relationship Id="rId6" Type="http://schemas.openxmlformats.org/officeDocument/2006/relationships/hyperlink" Target="mailto:rolph@coaps.f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5"/>
          <p:cNvSpPr txBox="1"/>
          <p:nvPr>
            <p:ph type="title"/>
          </p:nvPr>
        </p:nvSpPr>
        <p:spPr>
          <a:xfrm>
            <a:off x="381000" y="285750"/>
            <a:ext cx="8382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Wrap-Up</a:t>
            </a:r>
            <a:endParaRPr/>
          </a:p>
        </p:txBody>
      </p:sp>
      <p:sp>
        <p:nvSpPr>
          <p:cNvPr id="102" name="Google Shape;102;p25"/>
          <p:cNvSpPr txBox="1"/>
          <p:nvPr>
            <p:ph idx="1" type="body"/>
          </p:nvPr>
        </p:nvSpPr>
        <p:spPr>
          <a:xfrm>
            <a:off x="381000" y="934641"/>
            <a:ext cx="8382000" cy="3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/>
              <a:t>Thank you for participating!</a:t>
            </a:r>
            <a:endParaRPr/>
          </a:p>
          <a:p>
            <a:pPr indent="0" lvl="1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Times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lang="en"/>
              <a:t>Course content and presentations will be available at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Times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http://samos.coaps.fsu.edu/html/mtshortcourse.php</a:t>
            </a:r>
            <a:r>
              <a:rPr lang="en" u="sng"/>
              <a:t> 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Times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lang="en"/>
              <a:t>Questions can be sent to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Times"/>
              <a:buNone/>
            </a:pPr>
            <a:r>
              <a:rPr b="1" lang="en"/>
              <a:t>Shawn Smith: </a:t>
            </a:r>
            <a:r>
              <a:rPr b="1" lang="en" u="sng">
                <a:solidFill>
                  <a:schemeClr val="hlink"/>
                </a:solidFill>
                <a:hlinkClick r:id="rId4"/>
              </a:rPr>
              <a:t>smith@coaps.fsu.edu</a:t>
            </a:r>
            <a:endParaRPr b="1"/>
          </a:p>
          <a:p>
            <a:pPr indent="-285750" lvl="1" marL="74295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Times"/>
              <a:buNone/>
            </a:pPr>
            <a:r>
              <a:rPr b="1" lang="en"/>
              <a:t>Kristen Briggs: </a:t>
            </a:r>
            <a:r>
              <a:rPr b="1" lang="en" u="sng">
                <a:solidFill>
                  <a:schemeClr val="hlink"/>
                </a:solidFill>
                <a:hlinkClick r:id="rId5"/>
              </a:rPr>
              <a:t>kbriggs@coaps.fsu.edu</a:t>
            </a:r>
            <a:r>
              <a:rPr b="1" lang="en"/>
              <a:t> 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Times"/>
              <a:buNone/>
            </a:pPr>
            <a:r>
              <a:rPr b="1" lang="en"/>
              <a:t>Marc Castells: </a:t>
            </a:r>
            <a:r>
              <a:rPr b="1" lang="en" u="sng">
                <a:solidFill>
                  <a:schemeClr val="hlink"/>
                </a:solidFill>
                <a:hlinkClick r:id="rId6"/>
              </a:rPr>
              <a:t>mcastells@coaps.fsu.edu</a:t>
            </a:r>
            <a:r>
              <a:rPr b="1" lang="en"/>
              <a:t>	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Times"/>
              <a:buNone/>
            </a:pPr>
            <a:r>
              <a:t/>
            </a:r>
            <a:endParaRPr b="1"/>
          </a:p>
          <a:p>
            <a:pPr indent="-203200" lvl="0" marL="34290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