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66" r:id="rId4"/>
    <p:sldId id="268" r:id="rId5"/>
    <p:sldId id="276" r:id="rId6"/>
    <p:sldId id="263" r:id="rId7"/>
    <p:sldId id="279" r:id="rId8"/>
    <p:sldId id="278" r:id="rId9"/>
    <p:sldId id="265" r:id="rId10"/>
    <p:sldId id="264" r:id="rId11"/>
    <p:sldId id="277" r:id="rId12"/>
    <p:sldId id="269" r:id="rId13"/>
    <p:sldId id="272" r:id="rId14"/>
    <p:sldId id="290" r:id="rId15"/>
    <p:sldId id="285" r:id="rId16"/>
    <p:sldId id="288" r:id="rId17"/>
    <p:sldId id="274" r:id="rId18"/>
    <p:sldId id="293" r:id="rId19"/>
    <p:sldId id="281" r:id="rId20"/>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5070F6"/>
    <a:srgbClr val="5F6DB2"/>
    <a:srgbClr val="CD09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33" autoAdjust="0"/>
  </p:normalViewPr>
  <p:slideViewPr>
    <p:cSldViewPr snapToGrid="0">
      <p:cViewPr varScale="1">
        <p:scale>
          <a:sx n="108" d="100"/>
          <a:sy n="108" d="100"/>
        </p:scale>
        <p:origin x="-54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9" d="100"/>
          <a:sy n="59" d="100"/>
        </p:scale>
        <p:origin x="-2478"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43343" cy="465455"/>
          </a:xfrm>
          <a:prstGeom prst="rect">
            <a:avLst/>
          </a:prstGeom>
          <a:noFill/>
          <a:ln w="9525">
            <a:noFill/>
            <a:miter lim="800000"/>
            <a:headEnd/>
            <a:tailEnd/>
          </a:ln>
        </p:spPr>
        <p:txBody>
          <a:bodyPr vert="horz" wrap="square" lIns="93317" tIns="46659" rIns="93317" bIns="46659" numCol="1" anchor="t" anchorCtr="0" compatLnSpc="1">
            <a:prstTxWarp prst="textNoShape">
              <a:avLst/>
            </a:prstTxWarp>
          </a:bodyPr>
          <a:lstStyle>
            <a:lvl1pPr>
              <a:defRPr sz="1300">
                <a:cs typeface="ＭＳ Ｐゴシック" charset="-128"/>
              </a:defRPr>
            </a:lvl1pPr>
          </a:lstStyle>
          <a:p>
            <a:pPr>
              <a:defRPr/>
            </a:pPr>
            <a:endParaRPr lang="en-US"/>
          </a:p>
        </p:txBody>
      </p:sp>
      <p:sp>
        <p:nvSpPr>
          <p:cNvPr id="9219" name="Rectangle 3"/>
          <p:cNvSpPr>
            <a:spLocks noGrp="1" noChangeArrowheads="1"/>
          </p:cNvSpPr>
          <p:nvPr>
            <p:ph type="dt" idx="1"/>
          </p:nvPr>
        </p:nvSpPr>
        <p:spPr bwMode="auto">
          <a:xfrm>
            <a:off x="3979757" y="0"/>
            <a:ext cx="3043343" cy="465455"/>
          </a:xfrm>
          <a:prstGeom prst="rect">
            <a:avLst/>
          </a:prstGeom>
          <a:noFill/>
          <a:ln w="9525">
            <a:noFill/>
            <a:miter lim="800000"/>
            <a:headEnd/>
            <a:tailEnd/>
          </a:ln>
        </p:spPr>
        <p:txBody>
          <a:bodyPr vert="horz" wrap="square" lIns="93317" tIns="46659" rIns="93317" bIns="46659" numCol="1" anchor="t" anchorCtr="0" compatLnSpc="1">
            <a:prstTxWarp prst="textNoShape">
              <a:avLst/>
            </a:prstTxWarp>
          </a:bodyPr>
          <a:lstStyle>
            <a:lvl1pPr algn="r">
              <a:defRPr sz="1300">
                <a:cs typeface="ＭＳ Ｐゴシック" charset="-128"/>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6414" y="4421823"/>
            <a:ext cx="5150273" cy="4189095"/>
          </a:xfrm>
          <a:prstGeom prst="rect">
            <a:avLst/>
          </a:prstGeom>
          <a:noFill/>
          <a:ln w="9525">
            <a:noFill/>
            <a:miter lim="800000"/>
            <a:headEnd/>
            <a:tailEnd/>
          </a:ln>
        </p:spPr>
        <p:txBody>
          <a:bodyPr vert="horz" wrap="square" lIns="93317" tIns="46659" rIns="93317" bIns="466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43645"/>
            <a:ext cx="3043343" cy="465455"/>
          </a:xfrm>
          <a:prstGeom prst="rect">
            <a:avLst/>
          </a:prstGeom>
          <a:noFill/>
          <a:ln w="9525">
            <a:noFill/>
            <a:miter lim="800000"/>
            <a:headEnd/>
            <a:tailEnd/>
          </a:ln>
        </p:spPr>
        <p:txBody>
          <a:bodyPr vert="horz" wrap="square" lIns="93317" tIns="46659" rIns="93317" bIns="46659" numCol="1" anchor="b" anchorCtr="0" compatLnSpc="1">
            <a:prstTxWarp prst="textNoShape">
              <a:avLst/>
            </a:prstTxWarp>
          </a:bodyPr>
          <a:lstStyle>
            <a:lvl1pPr>
              <a:defRPr sz="1300">
                <a:cs typeface="ＭＳ Ｐゴシック" charset="-128"/>
              </a:defRPr>
            </a:lvl1pPr>
          </a:lstStyle>
          <a:p>
            <a:pPr>
              <a:defRPr/>
            </a:pPr>
            <a:endParaRPr lang="en-US"/>
          </a:p>
        </p:txBody>
      </p:sp>
      <p:sp>
        <p:nvSpPr>
          <p:cNvPr id="9223" name="Rectangle 7"/>
          <p:cNvSpPr>
            <a:spLocks noGrp="1" noChangeArrowheads="1"/>
          </p:cNvSpPr>
          <p:nvPr>
            <p:ph type="sldNum" sz="quarter" idx="5"/>
          </p:nvPr>
        </p:nvSpPr>
        <p:spPr bwMode="auto">
          <a:xfrm>
            <a:off x="3979757" y="8843645"/>
            <a:ext cx="3043343" cy="465455"/>
          </a:xfrm>
          <a:prstGeom prst="rect">
            <a:avLst/>
          </a:prstGeom>
          <a:noFill/>
          <a:ln w="9525">
            <a:noFill/>
            <a:miter lim="800000"/>
            <a:headEnd/>
            <a:tailEnd/>
          </a:ln>
        </p:spPr>
        <p:txBody>
          <a:bodyPr vert="horz" wrap="square" lIns="93317" tIns="46659" rIns="93317" bIns="46659" numCol="1" anchor="b" anchorCtr="0" compatLnSpc="1">
            <a:prstTxWarp prst="textNoShape">
              <a:avLst/>
            </a:prstTxWarp>
          </a:bodyPr>
          <a:lstStyle>
            <a:lvl1pPr algn="r">
              <a:defRPr sz="1300" smtClean="0"/>
            </a:lvl1pPr>
          </a:lstStyle>
          <a:p>
            <a:pPr>
              <a:defRPr/>
            </a:pPr>
            <a:fld id="{8BAA49E6-3CC3-49A0-A0E5-F37A9E7517ED}" type="slidenum">
              <a:rPr lang="en-US"/>
              <a:pPr>
                <a:defRPr/>
              </a:pPr>
              <a:t>‹#›</a:t>
            </a:fld>
            <a:endParaRPr lang="en-US"/>
          </a:p>
        </p:txBody>
      </p:sp>
    </p:spTree>
    <p:extLst>
      <p:ext uri="{BB962C8B-B14F-4D97-AF65-F5344CB8AC3E}">
        <p14:creationId xmlns:p14="http://schemas.microsoft.com/office/powerpoint/2010/main" val="39570729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dx.doi.org/doi:10.1175/2010jcli3411.1"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n-US" dirty="0" smtClean="0"/>
              <a:t>Facilitator Notes:</a:t>
            </a:r>
          </a:p>
          <a:p>
            <a:endParaRPr lang="en-US" dirty="0" smtClean="0"/>
          </a:p>
          <a:p>
            <a:r>
              <a:rPr lang="en-US" b="1" dirty="0" smtClean="0"/>
              <a:t>Prompts</a:t>
            </a:r>
            <a:r>
              <a:rPr lang="en-US" dirty="0" smtClean="0"/>
              <a:t>:  Who</a:t>
            </a:r>
            <a:r>
              <a:rPr lang="en-US" baseline="0" dirty="0" smtClean="0"/>
              <a:t> uses the data?  Have you ever felt that collecting the data was a waste of time and that nobody really cares?</a:t>
            </a:r>
          </a:p>
          <a:p>
            <a:r>
              <a:rPr lang="en-US" b="1" baseline="0" dirty="0" smtClean="0"/>
              <a:t>Answers:</a:t>
            </a:r>
            <a:r>
              <a:rPr lang="en-US" baseline="0" dirty="0" smtClean="0"/>
              <a:t>  See the following slides.</a:t>
            </a:r>
          </a:p>
          <a:p>
            <a:endParaRPr lang="en-US" baseline="0" dirty="0" smtClean="0"/>
          </a:p>
          <a:p>
            <a:r>
              <a:rPr lang="en-US" baseline="0" dirty="0" smtClean="0"/>
              <a:t>Sometimes the data can be important near real-time. In other instances it can be useful many years later, especially when compiled with data taken over many years (STRATUS Synthesis data set Simon et al, 2010). Data taken in new and remote regions should not be given any more importance than studies repeated in the same region year after year.</a:t>
            </a:r>
          </a:p>
          <a:p>
            <a:endParaRPr lang="en-US" baseline="0" dirty="0" smtClean="0"/>
          </a:p>
          <a:p>
            <a:r>
              <a:rPr lang="en-US" dirty="0" smtClean="0"/>
              <a:t>de </a:t>
            </a:r>
            <a:r>
              <a:rPr lang="en-US" dirty="0" err="1" smtClean="0"/>
              <a:t>Szoeke</a:t>
            </a:r>
            <a:r>
              <a:rPr lang="en-US" dirty="0" smtClean="0"/>
              <a:t>, S. P., C. W. </a:t>
            </a:r>
            <a:r>
              <a:rPr lang="en-US" dirty="0" err="1" smtClean="0"/>
              <a:t>Fairall</a:t>
            </a:r>
            <a:r>
              <a:rPr lang="en-US" dirty="0" smtClean="0"/>
              <a:t>, D. E. Wolfe, L. </a:t>
            </a:r>
            <a:r>
              <a:rPr lang="en-US" dirty="0" err="1" smtClean="0"/>
              <a:t>Bariteau</a:t>
            </a:r>
            <a:r>
              <a:rPr lang="en-US" dirty="0" smtClean="0"/>
              <a:t>, and P. </a:t>
            </a:r>
            <a:r>
              <a:rPr lang="en-US" dirty="0" err="1" smtClean="0"/>
              <a:t>Zuidema</a:t>
            </a:r>
            <a:r>
              <a:rPr lang="en-US" dirty="0" smtClean="0"/>
              <a:t>, 2010 (August): Surface Flux Observations on the Southeastern Tropical Pacific Ocean and Attribution of SST Errors in Coupled Ocean-Atmosphere Models. J. Climate, 23(15), 4152-4174,</a:t>
            </a:r>
            <a:br>
              <a:rPr lang="en-US" dirty="0" smtClean="0"/>
            </a:br>
            <a:r>
              <a:rPr lang="en-US" dirty="0" smtClean="0">
                <a:hlinkClick r:id="rId3"/>
              </a:rPr>
              <a:t>doi:10.1175/2010jcli3411.1</a:t>
            </a:r>
            <a:r>
              <a:rPr lang="en-US" dirty="0" smtClean="0"/>
              <a:t>. </a:t>
            </a:r>
          </a:p>
          <a:p>
            <a:endParaRPr lang="en-US" dirty="0" smtClean="0"/>
          </a:p>
        </p:txBody>
      </p:sp>
      <p:sp>
        <p:nvSpPr>
          <p:cNvPr id="18436" name="Slide Number Placeholder 3"/>
          <p:cNvSpPr>
            <a:spLocks noGrp="1"/>
          </p:cNvSpPr>
          <p:nvPr>
            <p:ph type="sldNum" sz="quarter" idx="5"/>
          </p:nvPr>
        </p:nvSpPr>
        <p:spPr>
          <a:noFill/>
        </p:spPr>
        <p:txBody>
          <a:bodyPr/>
          <a:lstStyle/>
          <a:p>
            <a:fld id="{70BAF178-4AA4-4DF6-AD7F-27DE8544C1DF}"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sz="1000" dirty="0" smtClean="0"/>
              <a:t>Facilitator Notes:</a:t>
            </a:r>
          </a:p>
          <a:p>
            <a:endParaRPr lang="en-US" sz="1000" dirty="0" smtClean="0"/>
          </a:p>
          <a:p>
            <a:r>
              <a:rPr lang="en-US" sz="1000" dirty="0" smtClean="0"/>
              <a:t>The above accuracy estimates are based on the goal of determining the net surface heat flux to within ±10 Wm</a:t>
            </a:r>
            <a:r>
              <a:rPr lang="en-US" sz="1000" baseline="30000" dirty="0" smtClean="0"/>
              <a:t>-2</a:t>
            </a:r>
            <a:r>
              <a:rPr lang="en-US" sz="1000" dirty="0" smtClean="0"/>
              <a:t> on the monthly to seasonal time scales appropriate for climate studies. The reader should recognize that they are nominal values that apply to typical marine weather conditions from the tropics to the midlatitudes.  They cannot be expected to apply in unusual or extreme conditions.  In the Arctic, for example, if the air temperature is -40ºC, it makes no sense to measure relative humidity to 2%. </a:t>
            </a:r>
          </a:p>
          <a:p>
            <a:endParaRPr lang="en-US" sz="1000" dirty="0" smtClean="0"/>
          </a:p>
          <a:p>
            <a:r>
              <a:rPr lang="en-AU" sz="1000" dirty="0"/>
              <a:t>The target net heat flux accuracy of ±10 Wm</a:t>
            </a:r>
            <a:r>
              <a:rPr lang="en-AU" sz="1000" baseline="30000" dirty="0"/>
              <a:t>-2</a:t>
            </a:r>
            <a:r>
              <a:rPr lang="en-AU" sz="1000" dirty="0"/>
              <a:t> implies certain accuracies for the measured variables, as shown </a:t>
            </a:r>
            <a:r>
              <a:rPr lang="en-AU" sz="1000" dirty="0" smtClean="0"/>
              <a:t>in</a:t>
            </a:r>
            <a:r>
              <a:rPr lang="en-AU" sz="1000" baseline="0" dirty="0" smtClean="0"/>
              <a:t> the</a:t>
            </a:r>
            <a:r>
              <a:rPr lang="en-AU" sz="1000" dirty="0" smtClean="0"/>
              <a:t> Table.  </a:t>
            </a:r>
            <a:r>
              <a:rPr lang="en-AU" sz="1000" dirty="0"/>
              <a:t>The TOGA-COARE process study demonstrated that</a:t>
            </a:r>
            <a:r>
              <a:rPr lang="en-AU" sz="1000" u="none" dirty="0"/>
              <a:t>, </a:t>
            </a:r>
            <a:r>
              <a:rPr lang="en-AU" sz="1000" b="1" u="none" dirty="0"/>
              <a:t>even for the research-quality instruments installed on survey vessels</a:t>
            </a:r>
            <a:r>
              <a:rPr lang="en-AU" sz="1000" dirty="0"/>
              <a:t>, these accuracies are</a:t>
            </a:r>
            <a:r>
              <a:rPr lang="en-AU" sz="1000" dirty="0" smtClean="0"/>
              <a:t> achievable only with </a:t>
            </a:r>
            <a:r>
              <a:rPr lang="en-AU" sz="1000" dirty="0"/>
              <a:t>very careful attention to instrument location and performance, calibration and post-cruise scrutiny (details and references can be found in WCRP 2000). </a:t>
            </a:r>
            <a:endParaRPr lang="en-US" sz="1000" b="0" i="0" dirty="0" smtClean="0"/>
          </a:p>
          <a:p>
            <a:endParaRPr lang="en-US" sz="1000" dirty="0" smtClean="0"/>
          </a:p>
          <a:p>
            <a:r>
              <a:rPr lang="en-US" sz="1000" dirty="0" smtClean="0"/>
              <a:t>Accuracy of measurements depends on choice of sensor, its proper location on the vessel, and sensor maintenance practices.</a:t>
            </a:r>
          </a:p>
          <a:p>
            <a:endParaRPr lang="en-US" sz="1000" dirty="0" smtClean="0"/>
          </a:p>
          <a:p>
            <a:r>
              <a:rPr lang="en-US" sz="1000" dirty="0" smtClean="0"/>
              <a:t>Calculated </a:t>
            </a:r>
            <a:r>
              <a:rPr lang="en-US" sz="1000" dirty="0"/>
              <a:t>bulk turbulent heat fluxes can incur errors from uncertainties in the measurements of temperature and wind speed in extreme conditions.  Consider the ±10 Wm</a:t>
            </a:r>
            <a:r>
              <a:rPr lang="en-US" sz="1000" baseline="30000" dirty="0"/>
              <a:t>-2</a:t>
            </a:r>
            <a:r>
              <a:rPr lang="en-US" sz="1000" dirty="0"/>
              <a:t> goal arbitrarily apportioned equally between </a:t>
            </a:r>
            <a:r>
              <a:rPr lang="en-US" sz="1000" dirty="0" err="1"/>
              <a:t>radiative</a:t>
            </a:r>
            <a:r>
              <a:rPr lang="en-US" sz="1000" dirty="0"/>
              <a:t> and turbulent fluxes.  An accuracy of 5 Wm</a:t>
            </a:r>
            <a:r>
              <a:rPr lang="en-US" sz="1000" baseline="30000" dirty="0"/>
              <a:t>-2</a:t>
            </a:r>
            <a:r>
              <a:rPr lang="en-US" sz="1000" dirty="0"/>
              <a:t> in the turbulent fluxes is less likely to be met when wind speeds exceed 15 ms</a:t>
            </a:r>
            <a:r>
              <a:rPr lang="en-US" sz="1000" baseline="30000" dirty="0"/>
              <a:t>-1</a:t>
            </a:r>
            <a:r>
              <a:rPr lang="en-US" sz="1000" dirty="0"/>
              <a:t> and highly unlikely above 20 ms</a:t>
            </a:r>
            <a:r>
              <a:rPr lang="en-US" sz="1000" baseline="30000" dirty="0"/>
              <a:t>-1</a:t>
            </a:r>
            <a:r>
              <a:rPr lang="en-US" sz="1000" dirty="0"/>
              <a:t>.  This level of accuracy is also difficult to achieve in conditions in which the 10‑m air–sea temperature difference exceeds ±3ºC.  What happens in a 50‑kt gale in the Labrador Sea in January is anybody’s guess.  However, very strong wind and/or extremely large sea–air temperature or humidity differences are </a:t>
            </a:r>
            <a:r>
              <a:rPr lang="en-US" sz="1000" dirty="0" smtClean="0"/>
              <a:t>sufficiently rare. </a:t>
            </a:r>
          </a:p>
        </p:txBody>
      </p:sp>
      <p:sp>
        <p:nvSpPr>
          <p:cNvPr id="23556" name="Slide Number Placeholder 3"/>
          <p:cNvSpPr>
            <a:spLocks noGrp="1"/>
          </p:cNvSpPr>
          <p:nvPr>
            <p:ph type="sldNum" sz="quarter" idx="5"/>
          </p:nvPr>
        </p:nvSpPr>
        <p:spPr>
          <a:noFill/>
        </p:spPr>
        <p:txBody>
          <a:bodyPr/>
          <a:lstStyle/>
          <a:p>
            <a:fld id="{F190BD53-386A-4AB5-917C-972448972B6E}"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The left graph is a depiction of how accuracy and precision can be quantified given a calibration reference value for accuracy and the number of samples for precision. The right graph shows two target analogies of how accuracy and precision interact.</a:t>
            </a:r>
          </a:p>
          <a:p>
            <a:endParaRPr lang="en-US" dirty="0" smtClean="0"/>
          </a:p>
          <a:p>
            <a:r>
              <a:rPr lang="en-US" b="1" dirty="0" smtClean="0"/>
              <a:t>Prompt:</a:t>
            </a:r>
            <a:r>
              <a:rPr lang="en-US" dirty="0" smtClean="0"/>
              <a:t>  Which target is</a:t>
            </a:r>
            <a:r>
              <a:rPr lang="en-US" baseline="0" dirty="0" smtClean="0"/>
              <a:t> represented by the graph on the left?</a:t>
            </a:r>
          </a:p>
          <a:p>
            <a:r>
              <a:rPr lang="en-US" b="1" baseline="0" dirty="0" smtClean="0"/>
              <a:t>Answer:</a:t>
            </a:r>
            <a:r>
              <a:rPr lang="en-US" baseline="0" dirty="0" smtClean="0"/>
              <a:t> Bottom target </a:t>
            </a:r>
            <a:endParaRPr lang="en-US" dirty="0" smtClean="0"/>
          </a:p>
          <a:p>
            <a:endParaRPr lang="en-US" baseline="0" dirty="0" smtClean="0"/>
          </a:p>
          <a:p>
            <a:r>
              <a:rPr lang="en-US" dirty="0"/>
              <a:t>In the case of atmospheric measurements, </a:t>
            </a:r>
            <a:r>
              <a:rPr lang="en-US" i="1" dirty="0"/>
              <a:t>accuracy</a:t>
            </a:r>
            <a:r>
              <a:rPr lang="en-US" dirty="0"/>
              <a:t> is how close a measurement is to a calibrated standard. Usually instruments are calibrated on a regular schedule as recommended by the manufacturer. </a:t>
            </a:r>
            <a:r>
              <a:rPr lang="en-US" i="1" dirty="0"/>
              <a:t>Precision</a:t>
            </a:r>
            <a:r>
              <a:rPr lang="en-US" dirty="0"/>
              <a:t> is how well an instrument is able to make the same </a:t>
            </a:r>
            <a:r>
              <a:rPr lang="en-US" dirty="0" smtClean="0"/>
              <a:t>measurement. </a:t>
            </a:r>
            <a:endParaRPr lang="en-US" dirty="0"/>
          </a:p>
          <a:p>
            <a:endParaRPr lang="en-US" dirty="0"/>
          </a:p>
          <a:p>
            <a:endParaRPr lang="en-US" baseline="0" dirty="0" smtClean="0"/>
          </a:p>
          <a:p>
            <a:endParaRPr lang="en-US" baseline="0" dirty="0" smtClean="0"/>
          </a:p>
        </p:txBody>
      </p:sp>
      <p:sp>
        <p:nvSpPr>
          <p:cNvPr id="23556" name="Slide Number Placeholder 3"/>
          <p:cNvSpPr>
            <a:spLocks noGrp="1"/>
          </p:cNvSpPr>
          <p:nvPr>
            <p:ph type="sldNum" sz="quarter" idx="5"/>
          </p:nvPr>
        </p:nvSpPr>
        <p:spPr>
          <a:noFill/>
        </p:spPr>
        <p:txBody>
          <a:bodyPr/>
          <a:lstStyle/>
          <a:p>
            <a:fld id="{F190BD53-386A-4AB5-917C-972448972B6E}"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dirty="0" smtClean="0"/>
              <a:t>Facilitator Notes:</a:t>
            </a:r>
          </a:p>
          <a:p>
            <a:endParaRPr lang="en-US" dirty="0" smtClean="0"/>
          </a:p>
          <a:p>
            <a:r>
              <a:rPr lang="en-US" b="1" dirty="0" smtClean="0"/>
              <a:t>Prompt:</a:t>
            </a:r>
            <a:r>
              <a:rPr lang="en-US" dirty="0" smtClean="0"/>
              <a:t>  How does the marine environment differ from</a:t>
            </a:r>
            <a:r>
              <a:rPr lang="en-US" baseline="0" dirty="0" smtClean="0"/>
              <a:t> the environment over land?</a:t>
            </a:r>
          </a:p>
          <a:p>
            <a:endParaRPr lang="en-US" baseline="0" dirty="0" smtClean="0"/>
          </a:p>
          <a:p>
            <a:r>
              <a:rPr lang="en-US" b="1" baseline="0" dirty="0" smtClean="0"/>
              <a:t>Answer: </a:t>
            </a:r>
            <a:r>
              <a:rPr lang="en-US" baseline="0" dirty="0" smtClean="0"/>
              <a:t>Homogeneity, moisture source, surface friction, diurnal cycles, and harshness. Water is a climate moderator. No matter how cold the air gets, if there is open water there is a heat source any time the air is below freezing (28F).</a:t>
            </a:r>
          </a:p>
          <a:p>
            <a:endParaRPr lang="en-US" baseline="0" dirty="0" smtClean="0"/>
          </a:p>
          <a:p>
            <a:r>
              <a:rPr lang="en-US" baseline="0" dirty="0" smtClean="0"/>
              <a:t>Main Point: Marine environments are generally more moderate than land environments.</a:t>
            </a:r>
            <a:endParaRPr lang="en-US" dirty="0" smtClean="0"/>
          </a:p>
        </p:txBody>
      </p:sp>
      <p:sp>
        <p:nvSpPr>
          <p:cNvPr id="25604" name="Slide Number Placeholder 3"/>
          <p:cNvSpPr>
            <a:spLocks noGrp="1"/>
          </p:cNvSpPr>
          <p:nvPr>
            <p:ph type="sldNum" sz="quarter" idx="5"/>
          </p:nvPr>
        </p:nvSpPr>
        <p:spPr>
          <a:noFill/>
        </p:spPr>
        <p:txBody>
          <a:bodyPr/>
          <a:lstStyle/>
          <a:p>
            <a:fld id="{8128E5BB-D95B-42A1-96EB-CF3B20722D81}"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Emphasize that rainfall can be very patchy in the tropics (when convective rainfall is involved). </a:t>
            </a:r>
          </a:p>
          <a:p>
            <a:r>
              <a:rPr lang="en-US" dirty="0" smtClean="0"/>
              <a:t>Point vessel measurements are a challenge (more in Lesson 2).</a:t>
            </a:r>
          </a:p>
          <a:p>
            <a:endParaRPr lang="en-US" dirty="0" smtClean="0"/>
          </a:p>
          <a:p>
            <a:r>
              <a:rPr lang="en-US" dirty="0" smtClean="0"/>
              <a:t>Precipitation contributes to the energy exchange at the ocean surface.  </a:t>
            </a:r>
            <a:r>
              <a:rPr lang="en-US" b="1" baseline="0" dirty="0" smtClean="0"/>
              <a:t>Find a DYNAMO example of rain and what it does to the air and sea temp off laptop.</a:t>
            </a:r>
          </a:p>
        </p:txBody>
      </p:sp>
      <p:sp>
        <p:nvSpPr>
          <p:cNvPr id="28676" name="Slide Number Placeholder 3"/>
          <p:cNvSpPr>
            <a:spLocks noGrp="1"/>
          </p:cNvSpPr>
          <p:nvPr>
            <p:ph type="sldNum" sz="quarter" idx="5"/>
          </p:nvPr>
        </p:nvSpPr>
        <p:spPr>
          <a:noFill/>
        </p:spPr>
        <p:txBody>
          <a:bodyPr/>
          <a:lstStyle/>
          <a:p>
            <a:fld id="{6145A9D0-B0E9-4FA6-8666-80ED66B538DD}"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Facilitator Notes:</a:t>
            </a:r>
          </a:p>
          <a:p>
            <a:endParaRPr lang="en-US" dirty="0" smtClean="0"/>
          </a:p>
          <a:p>
            <a:r>
              <a:rPr lang="en-US" dirty="0" smtClean="0"/>
              <a:t>Satellite water</a:t>
            </a:r>
            <a:r>
              <a:rPr lang="en-US" baseline="0" dirty="0" smtClean="0"/>
              <a:t> vapor image showing the variability across the Indian Ocean.</a:t>
            </a:r>
          </a:p>
          <a:p>
            <a:endParaRPr lang="en-US" baseline="0" dirty="0" smtClean="0"/>
          </a:p>
          <a:p>
            <a:r>
              <a:rPr lang="en-US" baseline="0" dirty="0" smtClean="0"/>
              <a:t>Red circle represents the 300 km radius with </a:t>
            </a:r>
            <a:r>
              <a:rPr lang="en-US" i="1" baseline="0" dirty="0" err="1" smtClean="0"/>
              <a:t>Revelle</a:t>
            </a:r>
            <a:r>
              <a:rPr lang="en-US" baseline="0" dirty="0" smtClean="0"/>
              <a:t> at the center.</a:t>
            </a:r>
            <a:endParaRPr lang="en-US" dirty="0"/>
          </a:p>
        </p:txBody>
      </p:sp>
      <p:sp>
        <p:nvSpPr>
          <p:cNvPr id="4" name="Slide Number Placeholder 3"/>
          <p:cNvSpPr>
            <a:spLocks noGrp="1"/>
          </p:cNvSpPr>
          <p:nvPr>
            <p:ph type="sldNum" sz="quarter" idx="10"/>
          </p:nvPr>
        </p:nvSpPr>
        <p:spPr/>
        <p:txBody>
          <a:bodyPr/>
          <a:lstStyle/>
          <a:p>
            <a:fld id="{82C4C839-F3A7-40F3-9655-8B3DB5E50AF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dirty="0" smtClean="0"/>
              <a:t>Facilitator Note:  The following slides are not part of the primary lesson but are included</a:t>
            </a:r>
            <a:r>
              <a:rPr lang="en-US" baseline="0" dirty="0" smtClean="0"/>
              <a:t> to provide supporting materials to address questions that may arise.</a:t>
            </a:r>
            <a:endParaRPr lang="en-US" dirty="0" smtClean="0"/>
          </a:p>
        </p:txBody>
      </p:sp>
      <p:sp>
        <p:nvSpPr>
          <p:cNvPr id="30724" name="Slide Number Placeholder 3"/>
          <p:cNvSpPr>
            <a:spLocks noGrp="1"/>
          </p:cNvSpPr>
          <p:nvPr>
            <p:ph type="sldNum" sz="quarter" idx="5"/>
          </p:nvPr>
        </p:nvSpPr>
        <p:spPr>
          <a:noFill/>
        </p:spPr>
        <p:txBody>
          <a:bodyPr/>
          <a:lstStyle/>
          <a:p>
            <a:fld id="{DF55A07C-CB6A-4F28-B678-92D2FB5FF820}"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Graph shows time series of air temperature from 2 sensors on</a:t>
            </a:r>
            <a:r>
              <a:rPr lang="en-US" baseline="0" dirty="0" smtClean="0"/>
              <a:t> top and rain rate on bottom. </a:t>
            </a:r>
          </a:p>
          <a:p>
            <a:endParaRPr lang="en-US" baseline="0" dirty="0" smtClean="0"/>
          </a:p>
          <a:p>
            <a:r>
              <a:rPr lang="en-US" baseline="0" dirty="0" smtClean="0"/>
              <a:t>Note largest drops in temp are correlated to rain.</a:t>
            </a:r>
            <a:endParaRPr lang="en-US" dirty="0" smtClean="0"/>
          </a:p>
          <a:p>
            <a:endParaRPr lang="en-US" dirty="0" smtClean="0"/>
          </a:p>
        </p:txBody>
      </p:sp>
      <p:sp>
        <p:nvSpPr>
          <p:cNvPr id="30724" name="Slide Number Placeholder 3"/>
          <p:cNvSpPr>
            <a:spLocks noGrp="1"/>
          </p:cNvSpPr>
          <p:nvPr>
            <p:ph type="sldNum" sz="quarter" idx="5"/>
          </p:nvPr>
        </p:nvSpPr>
        <p:spPr>
          <a:noFill/>
        </p:spPr>
        <p:txBody>
          <a:bodyPr/>
          <a:lstStyle/>
          <a:p>
            <a:fld id="{DF55A07C-CB6A-4F28-B678-92D2FB5FF820}"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Graph shows profiles of sea water temperature measured during the TOGA COARE program with a near-surface undulating towed sensor, known as </a:t>
            </a:r>
            <a:r>
              <a:rPr lang="en-US" dirty="0" err="1" smtClean="0"/>
              <a:t>Seasoar</a:t>
            </a:r>
            <a:r>
              <a:rPr lang="en-US" dirty="0" smtClean="0"/>
              <a:t>.  The different symbols denote the (local) time of the profile.  The strong temperature increase near the surface is caused by solar heating.  Later in the afternoon, the surface mixing is eroding the warm layer. </a:t>
            </a:r>
          </a:p>
          <a:p>
            <a:endParaRPr lang="en-US" dirty="0" smtClean="0"/>
          </a:p>
          <a:p>
            <a:r>
              <a:rPr lang="en-US" dirty="0" smtClean="0"/>
              <a:t>Emphasize that most vessel intakes tend to be below the layer of diurnal warming, definitely below the cool skin layer (caused by surface flux).</a:t>
            </a:r>
          </a:p>
          <a:p>
            <a:endParaRPr lang="en-US" dirty="0" smtClean="0"/>
          </a:p>
          <a:p>
            <a:r>
              <a:rPr lang="en-US" dirty="0" smtClean="0"/>
              <a:t>Note that upper ocean temperature is better mixed during periods of moderate to strong winds, but will stratify under calmer wind conditions (common in the tropics).</a:t>
            </a:r>
          </a:p>
        </p:txBody>
      </p:sp>
      <p:sp>
        <p:nvSpPr>
          <p:cNvPr id="30724" name="Slide Number Placeholder 3"/>
          <p:cNvSpPr>
            <a:spLocks noGrp="1"/>
          </p:cNvSpPr>
          <p:nvPr>
            <p:ph type="sldNum" sz="quarter" idx="5"/>
          </p:nvPr>
        </p:nvSpPr>
        <p:spPr>
          <a:noFill/>
        </p:spPr>
        <p:txBody>
          <a:bodyPr/>
          <a:lstStyle/>
          <a:p>
            <a:fld id="{DF55A07C-CB6A-4F28-B678-92D2FB5FF820}"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Sea snake</a:t>
            </a:r>
            <a:r>
              <a:rPr lang="en-US" baseline="0" dirty="0" smtClean="0"/>
              <a:t> </a:t>
            </a:r>
            <a:r>
              <a:rPr lang="en-US" baseline="0" dirty="0" err="1" smtClean="0"/>
              <a:t>vs</a:t>
            </a:r>
            <a:r>
              <a:rPr lang="en-US" baseline="0" dirty="0" smtClean="0"/>
              <a:t> sea chest on a very clear day</a:t>
            </a:r>
            <a:endParaRPr lang="en-US" dirty="0" smtClean="0"/>
          </a:p>
          <a:p>
            <a:r>
              <a:rPr lang="en-US" dirty="0" smtClean="0"/>
              <a:t>Emphasize that most vessel intakes tend to be below the layer of diurnal warming, definitely below the cool skin layer (caused by surface flux).</a:t>
            </a:r>
          </a:p>
          <a:p>
            <a:endParaRPr lang="en-US" dirty="0" smtClean="0"/>
          </a:p>
          <a:p>
            <a:r>
              <a:rPr lang="en-US" dirty="0" smtClean="0"/>
              <a:t>Note that upper ocean temperature is better mixed during periods of moderate to strong winds, but will stratify under calmer wind conditions (common in tropics).</a:t>
            </a:r>
          </a:p>
        </p:txBody>
      </p:sp>
      <p:sp>
        <p:nvSpPr>
          <p:cNvPr id="30724" name="Slide Number Placeholder 3"/>
          <p:cNvSpPr>
            <a:spLocks noGrp="1"/>
          </p:cNvSpPr>
          <p:nvPr>
            <p:ph type="sldNum" sz="quarter" idx="5"/>
          </p:nvPr>
        </p:nvSpPr>
        <p:spPr>
          <a:noFill/>
        </p:spPr>
        <p:txBody>
          <a:bodyPr/>
          <a:lstStyle/>
          <a:p>
            <a:fld id="{DF55A07C-CB6A-4F28-B678-92D2FB5FF820}"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Tropical longwave (LW) radiation variability is low, since most radiation measured is emitted from the very humid atmosphere (cloud variations have little influence).</a:t>
            </a:r>
          </a:p>
          <a:p>
            <a:endParaRPr lang="en-US" dirty="0" smtClean="0"/>
          </a:p>
          <a:p>
            <a:r>
              <a:rPr lang="en-US" dirty="0" smtClean="0"/>
              <a:t>At higher latitudes, LW radiation is lower overall in value, but exhibits increased variability with changes in cloud cover.</a:t>
            </a:r>
          </a:p>
          <a:p>
            <a:endParaRPr lang="en-US" dirty="0" smtClean="0"/>
          </a:p>
          <a:p>
            <a:r>
              <a:rPr lang="en-US" dirty="0" smtClean="0"/>
              <a:t>In</a:t>
            </a:r>
            <a:r>
              <a:rPr lang="en-US" baseline="0" dirty="0" smtClean="0"/>
              <a:t> humid climates the atmosphere doesn’t cool off on clear nights as much as it does in dry areas. Therefore the diurnal temperature cycle is much smaller over water. </a:t>
            </a:r>
            <a:endParaRPr lang="en-US" dirty="0" smtClean="0"/>
          </a:p>
        </p:txBody>
      </p:sp>
      <p:sp>
        <p:nvSpPr>
          <p:cNvPr id="29700" name="Slide Number Placeholder 3"/>
          <p:cNvSpPr>
            <a:spLocks noGrp="1"/>
          </p:cNvSpPr>
          <p:nvPr>
            <p:ph type="sldNum" sz="quarter" idx="5"/>
          </p:nvPr>
        </p:nvSpPr>
        <p:spPr>
          <a:noFill/>
        </p:spPr>
        <p:txBody>
          <a:bodyPr/>
          <a:lstStyle/>
          <a:p>
            <a:fld id="{32AD7115-0129-4260-B48B-B75A6A1E960B}"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AA49E6-3CC3-49A0-A0E5-F37A9E7517ED}"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RV underway datasets can be used to validate and correct bias in satellite retrievals of air temperature (T</a:t>
            </a:r>
            <a:r>
              <a:rPr lang="en-US" baseline="-25000" dirty="0" smtClean="0"/>
              <a:t>a</a:t>
            </a:r>
            <a:r>
              <a:rPr lang="en-US" baseline="0" dirty="0" smtClean="0"/>
              <a:t>)</a:t>
            </a:r>
            <a:r>
              <a:rPr lang="en-US" dirty="0" smtClean="0"/>
              <a:t> and specific humidity (</a:t>
            </a:r>
            <a:r>
              <a:rPr lang="en-US" dirty="0" err="1" smtClean="0"/>
              <a:t>Q</a:t>
            </a:r>
            <a:r>
              <a:rPr lang="en-US" baseline="-25000" dirty="0" err="1" smtClean="0"/>
              <a:t>a</a:t>
            </a:r>
            <a:r>
              <a:rPr lang="en-US" baseline="0" dirty="0" smtClean="0"/>
              <a:t>)</a:t>
            </a:r>
            <a:r>
              <a:rPr lang="en-US" dirty="0" smtClean="0"/>
              <a:t>, particularly in regions where seasonal effects on profiles (e.g., cold-air outbreaks, inversions in stratocumulus regions) can impact satellite retrievals.</a:t>
            </a:r>
          </a:p>
          <a:p>
            <a:endParaRPr lang="en-US" dirty="0" smtClean="0"/>
          </a:p>
          <a:p>
            <a:pPr>
              <a:buFont typeface="Calibri" pitchFamily="34" charset="0"/>
              <a:buAutoNum type="arabicPeriod"/>
            </a:pPr>
            <a:r>
              <a:rPr lang="en-US" i="0" dirty="0" smtClean="0"/>
              <a:t> </a:t>
            </a:r>
            <a:r>
              <a:rPr lang="en-US" i="1" dirty="0" smtClean="0"/>
              <a:t>KNORR </a:t>
            </a:r>
            <a:r>
              <a:rPr lang="en-US" dirty="0" smtClean="0"/>
              <a:t>ship observations were compared to a dual sensor satellite T</a:t>
            </a:r>
            <a:r>
              <a:rPr lang="en-US" baseline="-25000" dirty="0" smtClean="0"/>
              <a:t>a</a:t>
            </a:r>
            <a:r>
              <a:rPr lang="en-US" dirty="0" smtClean="0"/>
              <a:t> retrievals during 2007 and adjusted to the satellite T</a:t>
            </a:r>
            <a:r>
              <a:rPr lang="en-US" baseline="-25000" dirty="0" smtClean="0"/>
              <a:t>a</a:t>
            </a:r>
            <a:r>
              <a:rPr lang="en-US" dirty="0" smtClean="0"/>
              <a:t> retrieval height of 10 m.</a:t>
            </a:r>
          </a:p>
          <a:p>
            <a:pPr>
              <a:buFont typeface="Calibri" pitchFamily="34" charset="0"/>
              <a:buAutoNum type="arabicPeriod"/>
            </a:pPr>
            <a:r>
              <a:rPr lang="en-US" dirty="0" smtClean="0"/>
              <a:t> The map (left) indicates 1627 locations where ship and satellite observations are collocated.</a:t>
            </a:r>
          </a:p>
          <a:p>
            <a:pPr>
              <a:buFont typeface="Calibri" pitchFamily="34" charset="0"/>
              <a:buAutoNum type="arabicPeriod"/>
            </a:pPr>
            <a:r>
              <a:rPr lang="en-US" dirty="0" smtClean="0"/>
              <a:t> </a:t>
            </a:r>
            <a:r>
              <a:rPr lang="en-US" dirty="0" err="1" smtClean="0"/>
              <a:t>Scatterplot</a:t>
            </a:r>
            <a:r>
              <a:rPr lang="en-US" dirty="0" smtClean="0"/>
              <a:t> (top right) shows unbiased agreement at nearly all temperatures with overall bias near zero. </a:t>
            </a:r>
          </a:p>
          <a:p>
            <a:pPr>
              <a:buFont typeface="Calibri" pitchFamily="34" charset="0"/>
              <a:buAutoNum type="arabicPeriod"/>
            </a:pPr>
            <a:r>
              <a:rPr lang="en-US" dirty="0" smtClean="0"/>
              <a:t> Time series</a:t>
            </a:r>
            <a:r>
              <a:rPr lang="en-US" baseline="0" dirty="0" smtClean="0"/>
              <a:t> (bottom right)</a:t>
            </a:r>
            <a:r>
              <a:rPr lang="en-US" dirty="0" smtClean="0"/>
              <a:t> identifies good agreement except for regional biases in March over the Gulf Stream region and in December near the western coast of Africa where satellite T</a:t>
            </a:r>
            <a:r>
              <a:rPr lang="en-US" baseline="-25000" dirty="0" smtClean="0"/>
              <a:t>a</a:t>
            </a:r>
            <a:r>
              <a:rPr lang="en-US" dirty="0" smtClean="0"/>
              <a:t> predicts warmer temperatures.</a:t>
            </a:r>
          </a:p>
          <a:p>
            <a:endParaRPr lang="en-US" dirty="0" smtClean="0"/>
          </a:p>
        </p:txBody>
      </p:sp>
      <p:sp>
        <p:nvSpPr>
          <p:cNvPr id="19460" name="Slide Number Placeholder 3"/>
          <p:cNvSpPr>
            <a:spLocks noGrp="1"/>
          </p:cNvSpPr>
          <p:nvPr>
            <p:ph type="sldNum" sz="quarter" idx="5"/>
          </p:nvPr>
        </p:nvSpPr>
        <p:spPr>
          <a:noFill/>
        </p:spPr>
        <p:txBody>
          <a:bodyPr/>
          <a:lstStyle/>
          <a:p>
            <a:fld id="{D006AA43-DCA2-4174-A664-2F9165A04371}"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Comparison of underway sea temperature (</a:t>
            </a:r>
            <a:r>
              <a:rPr lang="en-US" dirty="0" err="1" smtClean="0"/>
              <a:t>T</a:t>
            </a:r>
            <a:r>
              <a:rPr lang="en-US" baseline="-25000" dirty="0" err="1" smtClean="0"/>
              <a:t>sea</a:t>
            </a:r>
            <a:r>
              <a:rPr lang="en-US" baseline="0" dirty="0" smtClean="0"/>
              <a:t>)</a:t>
            </a:r>
            <a:r>
              <a:rPr lang="en-US" dirty="0" smtClean="0"/>
              <a:t> and salinity from ship’s thermosalinograph vs. model (HYCOM) </a:t>
            </a:r>
            <a:r>
              <a:rPr lang="en-US" dirty="0" err="1" smtClean="0"/>
              <a:t>T</a:t>
            </a:r>
            <a:r>
              <a:rPr lang="en-US" baseline="-25000" dirty="0" err="1" smtClean="0"/>
              <a:t>sea</a:t>
            </a:r>
            <a:r>
              <a:rPr lang="en-US" dirty="0" smtClean="0"/>
              <a:t> and salinity interpolated to actual vessel track.</a:t>
            </a:r>
          </a:p>
          <a:p>
            <a:endParaRPr lang="en-US" dirty="0" smtClean="0"/>
          </a:p>
          <a:p>
            <a:r>
              <a:rPr lang="en-US" dirty="0" smtClean="0"/>
              <a:t>In this case, the model is the Hybrid</a:t>
            </a:r>
            <a:r>
              <a:rPr lang="en-US" baseline="0" dirty="0" smtClean="0"/>
              <a:t> Coordinate Ocean Model (HYCOM)</a:t>
            </a:r>
            <a:endParaRPr lang="en-US" dirty="0" smtClean="0"/>
          </a:p>
          <a:p>
            <a:endParaRPr lang="en-US" dirty="0" smtClean="0"/>
          </a:p>
          <a:p>
            <a:r>
              <a:rPr lang="en-US" dirty="0" smtClean="0"/>
              <a:t>Left:</a:t>
            </a:r>
            <a:r>
              <a:rPr lang="en-US" baseline="0" dirty="0" smtClean="0"/>
              <a:t> t</a:t>
            </a:r>
            <a:r>
              <a:rPr lang="en-US" dirty="0" smtClean="0"/>
              <a:t>ime series comparison over several weeks</a:t>
            </a:r>
          </a:p>
          <a:p>
            <a:endParaRPr lang="en-US" dirty="0" smtClean="0"/>
          </a:p>
          <a:p>
            <a:r>
              <a:rPr lang="en-US" dirty="0" smtClean="0"/>
              <a:t>Right: Multi-ship comparison combining</a:t>
            </a:r>
            <a:r>
              <a:rPr lang="en-US" baseline="0" dirty="0" smtClean="0"/>
              <a:t> salinity data from approximately 50 cruises between 2010 and 2012. In this case, individual ship vs. model salinity differences are combined in 0.5˚ latitude by longitude bins.</a:t>
            </a:r>
          </a:p>
          <a:p>
            <a:endParaRPr lang="en-US" dirty="0" smtClean="0"/>
          </a:p>
          <a:p>
            <a:r>
              <a:rPr lang="en-US" dirty="0" smtClean="0"/>
              <a:t>Main Point: Model underestimates freshwater input from</a:t>
            </a:r>
            <a:r>
              <a:rPr lang="en-US" baseline="0" dirty="0" smtClean="0"/>
              <a:t> rivers, resulting in an overestimation of salinity in HYCOM </a:t>
            </a:r>
            <a:r>
              <a:rPr lang="en-US" dirty="0" smtClean="0"/>
              <a:t>near the coast (as compared to research vessel measurements).</a:t>
            </a:r>
          </a:p>
        </p:txBody>
      </p:sp>
      <p:sp>
        <p:nvSpPr>
          <p:cNvPr id="21508" name="Slide Number Placeholder 3"/>
          <p:cNvSpPr>
            <a:spLocks noGrp="1"/>
          </p:cNvSpPr>
          <p:nvPr>
            <p:ph type="sldNum" sz="quarter" idx="5"/>
          </p:nvPr>
        </p:nvSpPr>
        <p:spPr>
          <a:noFill/>
        </p:spPr>
        <p:txBody>
          <a:bodyPr/>
          <a:lstStyle/>
          <a:p>
            <a:fld id="{6F8ED6E5-220C-4982-A250-24CEEF8894AE}"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Facilitator Notes: </a:t>
            </a:r>
          </a:p>
          <a:p>
            <a:endParaRPr lang="en-US" dirty="0" smtClean="0"/>
          </a:p>
          <a:p>
            <a:r>
              <a:rPr lang="en-US" dirty="0" smtClean="0"/>
              <a:t>DYNAMO</a:t>
            </a:r>
            <a:r>
              <a:rPr lang="en-US" baseline="0" dirty="0" smtClean="0"/>
              <a:t>  Indian Ocean RV </a:t>
            </a:r>
            <a:r>
              <a:rPr lang="en-US" i="1" baseline="0" dirty="0" err="1" smtClean="0"/>
              <a:t>Revelle</a:t>
            </a:r>
            <a:r>
              <a:rPr lang="en-US" baseline="0" dirty="0" smtClean="0"/>
              <a:t> Sep 1, 2011 through ~Jan 15, 2012</a:t>
            </a:r>
            <a:endParaRPr lang="en-US" dirty="0"/>
          </a:p>
        </p:txBody>
      </p:sp>
      <p:sp>
        <p:nvSpPr>
          <p:cNvPr id="4" name="Slide Number Placeholder 3"/>
          <p:cNvSpPr>
            <a:spLocks noGrp="1"/>
          </p:cNvSpPr>
          <p:nvPr>
            <p:ph type="sldNum" sz="quarter" idx="10"/>
          </p:nvPr>
        </p:nvSpPr>
        <p:spPr/>
        <p:txBody>
          <a:bodyPr/>
          <a:lstStyle/>
          <a:p>
            <a:pPr>
              <a:defRPr/>
            </a:pPr>
            <a:fld id="{8BAA49E6-3CC3-49A0-A0E5-F37A9E7517E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Before any measurement is made there are some basic questions that need to be asked.</a:t>
            </a:r>
          </a:p>
          <a:p>
            <a:endParaRPr lang="en-US" dirty="0" smtClean="0"/>
          </a:p>
          <a:p>
            <a:r>
              <a:rPr lang="en-US" dirty="0" smtClean="0"/>
              <a:t>Do ship techs get involved in this</a:t>
            </a:r>
            <a:r>
              <a:rPr lang="en-US" baseline="0" dirty="0" smtClean="0"/>
              <a:t> aspect of data collection and instrumentation? Who makes these decisions? </a:t>
            </a:r>
          </a:p>
          <a:p>
            <a:r>
              <a:rPr lang="en-US" i="1" baseline="0" dirty="0" err="1" smtClean="0"/>
              <a:t>Revelle</a:t>
            </a:r>
            <a:r>
              <a:rPr lang="en-US" baseline="0" dirty="0" smtClean="0"/>
              <a:t> techs said it would make the most sense if the scientists bought the instruments that were put on ships to meet their needs.</a:t>
            </a:r>
          </a:p>
          <a:p>
            <a:endParaRPr lang="en-US" dirty="0" smtClean="0"/>
          </a:p>
          <a:p>
            <a:r>
              <a:rPr lang="en-US" dirty="0" smtClean="0"/>
              <a:t>Main</a:t>
            </a:r>
            <a:r>
              <a:rPr lang="en-US" baseline="0" dirty="0" smtClean="0"/>
              <a:t> Point: There are many steps that need to be followed to collect useful, high-quality data. In the ideal situation this is how you would proceed. In reality you may not have control over some of these decisions.</a:t>
            </a:r>
          </a:p>
          <a:p>
            <a:endParaRPr lang="en-US" dirty="0" smtClean="0"/>
          </a:p>
        </p:txBody>
      </p:sp>
      <p:sp>
        <p:nvSpPr>
          <p:cNvPr id="22532" name="Slide Number Placeholder 3"/>
          <p:cNvSpPr>
            <a:spLocks noGrp="1"/>
          </p:cNvSpPr>
          <p:nvPr>
            <p:ph type="sldNum" sz="quarter" idx="5"/>
          </p:nvPr>
        </p:nvSpPr>
        <p:spPr>
          <a:noFill/>
        </p:spPr>
        <p:txBody>
          <a:bodyPr/>
          <a:lstStyle/>
          <a:p>
            <a:fld id="{9A4C44B3-3DF9-4935-888E-20A0F29A9F10}"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The items listed here are of primary interest to the scientific community for the marine environment.</a:t>
            </a:r>
          </a:p>
          <a:p>
            <a:endParaRPr lang="en-US" dirty="0" smtClean="0"/>
          </a:p>
          <a:p>
            <a:r>
              <a:rPr lang="en-US" dirty="0" smtClean="0"/>
              <a:t>Humidity: typically measure relative humidity or wet-bulb temperature (rarely dewpoint temperature)</a:t>
            </a:r>
          </a:p>
          <a:p>
            <a:r>
              <a:rPr lang="en-US" dirty="0" smtClean="0"/>
              <a:t>Radiation:</a:t>
            </a:r>
            <a:r>
              <a:rPr lang="en-US" baseline="0" dirty="0" smtClean="0"/>
              <a:t> </a:t>
            </a:r>
            <a:r>
              <a:rPr lang="en-US" dirty="0" smtClean="0"/>
              <a:t>typically measure downwelling shortwave (solar) and longwave (emitted) values;</a:t>
            </a:r>
            <a:r>
              <a:rPr lang="en-US" baseline="0" dirty="0" smtClean="0"/>
              <a:t> the</a:t>
            </a:r>
            <a:r>
              <a:rPr lang="en-US" dirty="0" smtClean="0"/>
              <a:t> photosynthetic portion of the solar spectrum is also very useful for biological studies.</a:t>
            </a:r>
          </a:p>
          <a:p>
            <a:endParaRPr lang="en-US" dirty="0" smtClean="0"/>
          </a:p>
          <a:p>
            <a:r>
              <a:rPr lang="en-US" dirty="0" smtClean="0"/>
              <a:t>Latitude and longitude:</a:t>
            </a:r>
            <a:r>
              <a:rPr lang="en-US" baseline="0" dirty="0" smtClean="0"/>
              <a:t> </a:t>
            </a:r>
            <a:r>
              <a:rPr lang="en-US" dirty="0" smtClean="0"/>
              <a:t>typically from a global positioning system</a:t>
            </a:r>
          </a:p>
          <a:p>
            <a:r>
              <a:rPr lang="en-US" dirty="0" smtClean="0"/>
              <a:t>True heading of the vessel:</a:t>
            </a:r>
            <a:r>
              <a:rPr lang="en-US" baseline="0" dirty="0" smtClean="0"/>
              <a:t> </a:t>
            </a:r>
            <a:r>
              <a:rPr lang="en-US" dirty="0" smtClean="0"/>
              <a:t>typically from a gyrocompass</a:t>
            </a:r>
          </a:p>
          <a:p>
            <a:r>
              <a:rPr lang="en-US" dirty="0" smtClean="0"/>
              <a:t>Course and speed over the ground:</a:t>
            </a:r>
            <a:r>
              <a:rPr lang="en-US" baseline="0" dirty="0" smtClean="0"/>
              <a:t> </a:t>
            </a:r>
            <a:r>
              <a:rPr lang="en-US" dirty="0" smtClean="0"/>
              <a:t>typically from a GPS</a:t>
            </a:r>
          </a:p>
          <a:p>
            <a:r>
              <a:rPr lang="en-US" dirty="0" smtClean="0"/>
              <a:t>Speed relative to the water:</a:t>
            </a:r>
            <a:r>
              <a:rPr lang="en-US" baseline="0" dirty="0" smtClean="0"/>
              <a:t> </a:t>
            </a:r>
            <a:r>
              <a:rPr lang="en-US" dirty="0" smtClean="0"/>
              <a:t>typically from a Doppler speed log or Acoustic Doppler Current Profiler </a:t>
            </a:r>
          </a:p>
          <a:p>
            <a:endParaRPr lang="en-US" dirty="0" smtClean="0"/>
          </a:p>
        </p:txBody>
      </p:sp>
      <p:sp>
        <p:nvSpPr>
          <p:cNvPr id="22532" name="Slide Number Placeholder 3"/>
          <p:cNvSpPr>
            <a:spLocks noGrp="1"/>
          </p:cNvSpPr>
          <p:nvPr>
            <p:ph type="sldNum" sz="quarter" idx="5"/>
          </p:nvPr>
        </p:nvSpPr>
        <p:spPr>
          <a:noFill/>
        </p:spPr>
        <p:txBody>
          <a:bodyPr/>
          <a:lstStyle/>
          <a:p>
            <a:fld id="{9A4C44B3-3DF9-4935-888E-20A0F29A9F10}"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These </a:t>
            </a:r>
            <a:r>
              <a:rPr lang="en-US" dirty="0"/>
              <a:t>scales of motion are </a:t>
            </a:r>
            <a:r>
              <a:rPr lang="en-US" dirty="0" smtClean="0"/>
              <a:t>interrelated</a:t>
            </a:r>
            <a:r>
              <a:rPr lang="en-US" dirty="0"/>
              <a:t>: energy transfers or cascades from the larger scale to the smaller scales, eventually dissipating as turbulence.</a:t>
            </a:r>
          </a:p>
          <a:p>
            <a:endParaRPr lang="en-US" dirty="0" smtClean="0"/>
          </a:p>
          <a:p>
            <a:r>
              <a:rPr lang="en-AU" dirty="0"/>
              <a:t>There are often several choices of sensor for each </a:t>
            </a:r>
            <a:r>
              <a:rPr lang="en-AU" dirty="0" smtClean="0"/>
              <a:t>variable; </a:t>
            </a:r>
            <a:r>
              <a:rPr lang="en-AU" dirty="0"/>
              <a:t>the most suitable for a particular application </a:t>
            </a:r>
            <a:r>
              <a:rPr lang="en-AU" dirty="0" smtClean="0"/>
              <a:t>depends </a:t>
            </a:r>
            <a:r>
              <a:rPr lang="en-AU" dirty="0"/>
              <a:t>on several factors, including the required accuracy and resolution, frequency response, and overall convenience of operation. </a:t>
            </a:r>
            <a:endParaRPr lang="en-US" dirty="0" smtClean="0"/>
          </a:p>
        </p:txBody>
      </p:sp>
      <p:sp>
        <p:nvSpPr>
          <p:cNvPr id="24580" name="Slide Number Placeholder 3"/>
          <p:cNvSpPr>
            <a:spLocks noGrp="1"/>
          </p:cNvSpPr>
          <p:nvPr>
            <p:ph type="sldNum" sz="quarter" idx="5"/>
          </p:nvPr>
        </p:nvSpPr>
        <p:spPr>
          <a:noFill/>
        </p:spPr>
        <p:txBody>
          <a:bodyPr/>
          <a:lstStyle/>
          <a:p>
            <a:fld id="{463EE52D-C35A-41FB-8A4B-858DB384254B}"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dirty="0" smtClean="0"/>
              <a:t>Facilitator Notes:</a:t>
            </a:r>
          </a:p>
          <a:p>
            <a:endParaRPr lang="en-US" dirty="0" smtClean="0"/>
          </a:p>
          <a:p>
            <a:r>
              <a:rPr lang="en-US" dirty="0" smtClean="0"/>
              <a:t>Talk more about sampling rates when we get to some of the hands-on activities with instruments in Lesson 2.</a:t>
            </a:r>
          </a:p>
          <a:p>
            <a:endParaRPr lang="en-US" dirty="0" smtClean="0"/>
          </a:p>
          <a:p>
            <a:r>
              <a:rPr lang="en-US" dirty="0" smtClean="0"/>
              <a:t>Use the</a:t>
            </a:r>
            <a:r>
              <a:rPr lang="en-US" baseline="0" dirty="0" smtClean="0"/>
              <a:t> analogy of digital cameras (2D </a:t>
            </a:r>
            <a:r>
              <a:rPr lang="en-US" baseline="0" dirty="0" err="1" smtClean="0"/>
              <a:t>vs</a:t>
            </a:r>
            <a:r>
              <a:rPr lang="en-US" baseline="0" dirty="0" smtClean="0"/>
              <a:t> 1D). Look on laptop for MATLAB figures or use </a:t>
            </a:r>
            <a:r>
              <a:rPr lang="en-US" baseline="0" dirty="0" err="1" smtClean="0"/>
              <a:t>Wband</a:t>
            </a:r>
            <a:r>
              <a:rPr lang="en-US" baseline="0" dirty="0" smtClean="0"/>
              <a:t> example summary </a:t>
            </a:r>
            <a:r>
              <a:rPr lang="en-US" baseline="0" dirty="0" err="1" smtClean="0"/>
              <a:t>vs</a:t>
            </a:r>
            <a:r>
              <a:rPr lang="en-US" baseline="0" dirty="0" smtClean="0"/>
              <a:t> hourly.</a:t>
            </a:r>
            <a:endParaRPr lang="en-US" dirty="0" smtClean="0"/>
          </a:p>
        </p:txBody>
      </p:sp>
      <p:sp>
        <p:nvSpPr>
          <p:cNvPr id="24580" name="Slide Number Placeholder 3"/>
          <p:cNvSpPr>
            <a:spLocks noGrp="1"/>
          </p:cNvSpPr>
          <p:nvPr>
            <p:ph type="sldNum" sz="quarter" idx="5"/>
          </p:nvPr>
        </p:nvSpPr>
        <p:spPr>
          <a:noFill/>
        </p:spPr>
        <p:txBody>
          <a:bodyPr/>
          <a:lstStyle/>
          <a:p>
            <a:fld id="{463EE52D-C35A-41FB-8A4B-858DB384254B}"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81000"/>
            <a:ext cx="20955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61341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38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1000" y="1246188"/>
            <a:ext cx="83820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Text Box 10"/>
          <p:cNvSpPr txBox="1">
            <a:spLocks noChangeArrowheads="1"/>
          </p:cNvSpPr>
          <p:nvPr userDrawn="1"/>
        </p:nvSpPr>
        <p:spPr bwMode="auto">
          <a:xfrm>
            <a:off x="3638550" y="6018213"/>
            <a:ext cx="2486025" cy="304800"/>
          </a:xfrm>
          <a:prstGeom prst="rect">
            <a:avLst/>
          </a:prstGeom>
          <a:noFill/>
          <a:ln w="9525">
            <a:noFill/>
            <a:miter lim="800000"/>
            <a:headEnd/>
            <a:tailEnd/>
          </a:ln>
        </p:spPr>
        <p:txBody>
          <a:bodyPr wrap="none">
            <a:spAutoFit/>
          </a:bodyPr>
          <a:lstStyle/>
          <a:p>
            <a:pPr>
              <a:defRPr/>
            </a:pPr>
            <a:r>
              <a:rPr lang="en-US" sz="1400" b="1" dirty="0">
                <a:solidFill>
                  <a:srgbClr val="FF0000"/>
                </a:solidFill>
              </a:rPr>
              <a:t>http://</a:t>
            </a:r>
            <a:r>
              <a:rPr lang="en-US" sz="1400" b="1" dirty="0" err="1">
                <a:solidFill>
                  <a:srgbClr val="FF0000"/>
                </a:solidFill>
              </a:rPr>
              <a:t>samos.coaps.fsu.edu</a:t>
            </a:r>
            <a:endParaRPr lang="en-US" sz="1400" b="1" dirty="0">
              <a:solidFill>
                <a:srgbClr val="FF0000"/>
              </a:solidFill>
            </a:endParaRPr>
          </a:p>
        </p:txBody>
      </p:sp>
      <p:sp>
        <p:nvSpPr>
          <p:cNvPr id="1035" name="Line 11"/>
          <p:cNvSpPr>
            <a:spLocks noChangeShapeType="1"/>
          </p:cNvSpPr>
          <p:nvPr userDrawn="1"/>
        </p:nvSpPr>
        <p:spPr bwMode="auto">
          <a:xfrm>
            <a:off x="381000" y="1143000"/>
            <a:ext cx="8382000" cy="0"/>
          </a:xfrm>
          <a:prstGeom prst="line">
            <a:avLst/>
          </a:prstGeom>
          <a:noFill/>
          <a:ln w="28575">
            <a:solidFill>
              <a:srgbClr val="5F6DB2"/>
            </a:solidFill>
            <a:round/>
            <a:headEnd/>
            <a:tailEnd/>
          </a:ln>
          <a:effectLst/>
        </p:spPr>
        <p:txBody>
          <a:bodyPr wrap="none" anchor="ctr"/>
          <a:lstStyle/>
          <a:p>
            <a:pPr>
              <a:defRPr/>
            </a:pPr>
            <a:endParaRPr lang="en-US"/>
          </a:p>
        </p:txBody>
      </p:sp>
      <p:sp>
        <p:nvSpPr>
          <p:cNvPr id="1037" name="Line 13"/>
          <p:cNvSpPr>
            <a:spLocks noChangeShapeType="1"/>
          </p:cNvSpPr>
          <p:nvPr userDrawn="1"/>
        </p:nvSpPr>
        <p:spPr bwMode="auto">
          <a:xfrm>
            <a:off x="381000" y="6019800"/>
            <a:ext cx="8382000" cy="0"/>
          </a:xfrm>
          <a:prstGeom prst="line">
            <a:avLst/>
          </a:prstGeom>
          <a:noFill/>
          <a:ln w="19050">
            <a:solidFill>
              <a:srgbClr val="5F6DB2"/>
            </a:solidFill>
            <a:round/>
            <a:headEnd/>
            <a:tailEnd/>
          </a:ln>
          <a:effectLst/>
        </p:spPr>
        <p:txBody>
          <a:bodyPr wrap="none" anchor="ctr"/>
          <a:lstStyle/>
          <a:p>
            <a:pPr>
              <a:defRPr/>
            </a:pPr>
            <a:endParaRPr lang="en-US"/>
          </a:p>
        </p:txBody>
      </p:sp>
      <p:pic>
        <p:nvPicPr>
          <p:cNvPr id="1031" name="Picture 14" descr="COAPS_logo"/>
          <p:cNvPicPr>
            <a:picLocks noChangeAspect="1" noChangeArrowheads="1"/>
          </p:cNvPicPr>
          <p:nvPr userDrawn="1"/>
        </p:nvPicPr>
        <p:blipFill>
          <a:blip r:embed="rId13"/>
          <a:srcRect/>
          <a:stretch>
            <a:fillRect/>
          </a:stretch>
        </p:blipFill>
        <p:spPr bwMode="auto">
          <a:xfrm>
            <a:off x="8305800" y="6096000"/>
            <a:ext cx="533400" cy="533400"/>
          </a:xfrm>
          <a:prstGeom prst="rect">
            <a:avLst/>
          </a:prstGeom>
          <a:noFill/>
          <a:ln w="9525">
            <a:noFill/>
            <a:miter lim="800000"/>
            <a:headEnd/>
            <a:tailEnd/>
          </a:ln>
        </p:spPr>
      </p:pic>
      <p:pic>
        <p:nvPicPr>
          <p:cNvPr id="1032" name="Picture 15" descr="noaa_logo_transparent"/>
          <p:cNvPicPr>
            <a:picLocks noChangeAspect="1" noChangeArrowheads="1"/>
          </p:cNvPicPr>
          <p:nvPr userDrawn="1"/>
        </p:nvPicPr>
        <p:blipFill>
          <a:blip r:embed="rId14"/>
          <a:srcRect/>
          <a:stretch>
            <a:fillRect/>
          </a:stretch>
        </p:blipFill>
        <p:spPr bwMode="auto">
          <a:xfrm>
            <a:off x="7696200" y="6096000"/>
            <a:ext cx="533400" cy="533400"/>
          </a:xfrm>
          <a:prstGeom prst="rect">
            <a:avLst/>
          </a:prstGeom>
          <a:noFill/>
          <a:ln w="9525">
            <a:noFill/>
            <a:miter lim="800000"/>
            <a:headEnd/>
            <a:tailEnd/>
          </a:ln>
        </p:spPr>
      </p:pic>
      <p:pic>
        <p:nvPicPr>
          <p:cNvPr id="1033" name="Picture 9" descr="nsf_trans.gif"/>
          <p:cNvPicPr>
            <a:picLocks noChangeAspect="1"/>
          </p:cNvPicPr>
          <p:nvPr userDrawn="1"/>
        </p:nvPicPr>
        <p:blipFill>
          <a:blip r:embed="rId15"/>
          <a:srcRect/>
          <a:stretch>
            <a:fillRect/>
          </a:stretch>
        </p:blipFill>
        <p:spPr bwMode="auto">
          <a:xfrm>
            <a:off x="7053263" y="6072188"/>
            <a:ext cx="593725" cy="593725"/>
          </a:xfrm>
          <a:prstGeom prst="rect">
            <a:avLst/>
          </a:prstGeom>
          <a:noFill/>
          <a:ln w="9525">
            <a:noFill/>
            <a:miter lim="800000"/>
            <a:headEnd/>
            <a:tailEnd/>
          </a:ln>
        </p:spPr>
      </p:pic>
      <p:pic>
        <p:nvPicPr>
          <p:cNvPr id="2" name="Picture 9" descr="samos"/>
          <p:cNvPicPr>
            <a:picLocks noGrp="1" noChangeAspect="1" noChangeArrowheads="1"/>
          </p:cNvPicPr>
          <p:nvPr userDrawn="1"/>
        </p:nvPicPr>
        <p:blipFill>
          <a:blip r:embed="rId16"/>
          <a:srcRect/>
          <a:stretch>
            <a:fillRect/>
          </a:stretch>
        </p:blipFill>
        <p:spPr bwMode="auto">
          <a:xfrm>
            <a:off x="377825" y="6172200"/>
            <a:ext cx="4575175"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mj-lt"/>
          <a:ea typeface="+mj-ea"/>
          <a:cs typeface="+mj-cs"/>
        </a:defRPr>
      </a:lvl1pPr>
      <a:lvl2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5pPr>
      <a:lvl6pPr marL="457200" algn="ctr" rtl="0" fontAlgn="base">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6pPr>
      <a:lvl7pPr marL="914400" algn="ctr" rtl="0" fontAlgn="base">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7pPr>
      <a:lvl8pPr marL="1371600" algn="ctr" rtl="0" fontAlgn="base">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8pPr>
      <a:lvl9pPr marL="1828800" algn="ctr" rtl="0" fontAlgn="base">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FF0000"/>
        </a:buClr>
        <a:buFont typeface="Times" charset="0"/>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rgbClr val="5F6DB2"/>
        </a:buClr>
        <a:buFont typeface="Times" charset="0"/>
        <a:buChar char="•"/>
        <a:defRPr sz="2000">
          <a:solidFill>
            <a:schemeClr val="tx1"/>
          </a:solidFill>
          <a:latin typeface="+mn-lt"/>
          <a:ea typeface="+mn-ea"/>
        </a:defRPr>
      </a:lvl2pPr>
      <a:lvl3pPr marL="1143000" indent="-228600" algn="l" rtl="0" eaLnBrk="0" fontAlgn="base" hangingPunct="0">
        <a:spcBef>
          <a:spcPct val="20000"/>
        </a:spcBef>
        <a:spcAft>
          <a:spcPct val="0"/>
        </a:spcAft>
        <a:buClr>
          <a:srgbClr val="FF0000"/>
        </a:buClr>
        <a:buSzPct val="80000"/>
        <a:buFont typeface="Wingdings" charset="2"/>
        <a:buChar char="§"/>
        <a:defRPr>
          <a:solidFill>
            <a:schemeClr val="tx1"/>
          </a:solidFill>
          <a:latin typeface="+mn-lt"/>
          <a:ea typeface="+mn-ea"/>
        </a:defRPr>
      </a:lvl3pPr>
      <a:lvl4pPr marL="1600200" indent="-228600" algn="l" rtl="0" eaLnBrk="0" fontAlgn="base" hangingPunct="0">
        <a:spcBef>
          <a:spcPct val="20000"/>
        </a:spcBef>
        <a:spcAft>
          <a:spcPct val="0"/>
        </a:spcAft>
        <a:buClr>
          <a:srgbClr val="5F6DB2"/>
        </a:buClr>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emf"/><Relationship Id="rId5" Type="http://schemas.openxmlformats.org/officeDocument/2006/relationships/image" Target="../media/image9.tiff"/><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catalog1.eol.ucar.edu/cgi-bin/dynamo/research/date_browse?dateUTC=20111109"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samos"/>
          <p:cNvPicPr>
            <a:picLocks noGrp="1" noChangeAspect="1" noChangeArrowheads="1"/>
          </p:cNvPicPr>
          <p:nvPr/>
        </p:nvPicPr>
        <p:blipFill>
          <a:blip r:embed="rId3"/>
          <a:srcRect/>
          <a:stretch>
            <a:fillRect/>
          </a:stretch>
        </p:blipFill>
        <p:spPr bwMode="auto">
          <a:xfrm>
            <a:off x="377825" y="6172200"/>
            <a:ext cx="4575175" cy="457200"/>
          </a:xfrm>
          <a:prstGeom prst="rect">
            <a:avLst/>
          </a:prstGeom>
          <a:noFill/>
          <a:ln w="9525">
            <a:noFill/>
            <a:miter lim="800000"/>
            <a:headEnd/>
            <a:tailEnd/>
          </a:ln>
        </p:spPr>
      </p:pic>
      <p:sp>
        <p:nvSpPr>
          <p:cNvPr id="36866" name="Rectangle 2"/>
          <p:cNvSpPr>
            <a:spLocks noGrp="1" noChangeArrowheads="1"/>
          </p:cNvSpPr>
          <p:nvPr>
            <p:ph type="ctrTitle"/>
          </p:nvPr>
        </p:nvSpPr>
        <p:spPr>
          <a:xfrm>
            <a:off x="685800" y="1371590"/>
            <a:ext cx="7772400" cy="1609735"/>
          </a:xfrm>
        </p:spPr>
        <p:txBody>
          <a:bodyPr/>
          <a:lstStyle/>
          <a:p>
            <a:pPr eaLnBrk="1" hangingPunct="1">
              <a:defRPr/>
            </a:pPr>
            <a:r>
              <a:rPr lang="en-US" dirty="0" smtClean="0">
                <a:effectLst>
                  <a:outerShdw blurRad="38100" dist="38100" dir="2700000" algn="tl">
                    <a:srgbClr val="C0C0C0"/>
                  </a:outerShdw>
                </a:effectLst>
              </a:rPr>
              <a:t>Why We Care</a:t>
            </a:r>
          </a:p>
        </p:txBody>
      </p:sp>
      <p:sp>
        <p:nvSpPr>
          <p:cNvPr id="4" name="Rectangle 2"/>
          <p:cNvSpPr txBox="1">
            <a:spLocks noChangeArrowheads="1"/>
          </p:cNvSpPr>
          <p:nvPr/>
        </p:nvSpPr>
        <p:spPr bwMode="auto">
          <a:xfrm>
            <a:off x="676275" y="2306402"/>
            <a:ext cx="7772400" cy="13412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mj-lt"/>
                <a:ea typeface="+mj-ea"/>
                <a:cs typeface="+mj-cs"/>
              </a:defRPr>
            </a:lvl1pPr>
            <a:lvl2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5pPr>
            <a:lvl6pPr marL="457200" algn="ctr" rtl="0" fontAlgn="base">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6pPr>
            <a:lvl7pPr marL="914400" algn="ctr" rtl="0" fontAlgn="base">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7pPr>
            <a:lvl8pPr marL="1371600" algn="ctr" rtl="0" fontAlgn="base">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8pPr>
            <a:lvl9pPr marL="1828800" algn="ctr" rtl="0" fontAlgn="base">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9pPr>
          </a:lstStyle>
          <a:p>
            <a:pPr eaLnBrk="1" hangingPunct="1">
              <a:defRPr/>
            </a:pPr>
            <a:r>
              <a:rPr lang="en-US" dirty="0" smtClean="0">
                <a:effectLst>
                  <a:outerShdw blurRad="38100" dist="38100" dir="2700000" algn="tl">
                    <a:srgbClr val="C0C0C0"/>
                  </a:outerShdw>
                </a:effectLst>
              </a:rPr>
              <a:t>or</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Why We Go to Sea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C0C0C0"/>
                  </a:outerShdw>
                </a:effectLst>
              </a:rPr>
              <a:t>Accuracy/Precision Targets</a:t>
            </a:r>
          </a:p>
        </p:txBody>
      </p:sp>
      <p:pic>
        <p:nvPicPr>
          <p:cNvPr id="9219" name="Content Placeholder 5" descr="Accuracy_table.tiff"/>
          <p:cNvPicPr>
            <a:picLocks noGrp="1" noChangeAspect="1"/>
          </p:cNvPicPr>
          <p:nvPr>
            <p:ph idx="1"/>
          </p:nvPr>
        </p:nvPicPr>
        <p:blipFill rotWithShape="1">
          <a:blip r:embed="rId3"/>
          <a:srcRect l="-1871" r="-2748"/>
          <a:stretch/>
        </p:blipFill>
        <p:spPr>
          <a:xfrm>
            <a:off x="1069848" y="1246188"/>
            <a:ext cx="4370832" cy="4648200"/>
          </a:xfrm>
        </p:spPr>
      </p:pic>
      <p:sp>
        <p:nvSpPr>
          <p:cNvPr id="3" name="TextBox 2"/>
          <p:cNvSpPr txBox="1"/>
          <p:nvPr/>
        </p:nvSpPr>
        <p:spPr>
          <a:xfrm>
            <a:off x="5742432" y="1481328"/>
            <a:ext cx="1889460" cy="276999"/>
          </a:xfrm>
          <a:prstGeom prst="rect">
            <a:avLst/>
          </a:prstGeom>
          <a:noFill/>
        </p:spPr>
        <p:txBody>
          <a:bodyPr wrap="none" rtlCol="0">
            <a:spAutoFit/>
          </a:bodyPr>
          <a:lstStyle/>
          <a:p>
            <a:r>
              <a:rPr lang="en-US" sz="1200" b="1" dirty="0" smtClean="0"/>
              <a:t>Manufacturer Accuracy</a:t>
            </a:r>
          </a:p>
        </p:txBody>
      </p:sp>
      <p:sp>
        <p:nvSpPr>
          <p:cNvPr id="5" name="TextBox 4"/>
          <p:cNvSpPr txBox="1"/>
          <p:nvPr/>
        </p:nvSpPr>
        <p:spPr>
          <a:xfrm>
            <a:off x="5552250" y="2958929"/>
            <a:ext cx="559769" cy="276999"/>
          </a:xfrm>
          <a:prstGeom prst="rect">
            <a:avLst/>
          </a:prstGeom>
          <a:noFill/>
        </p:spPr>
        <p:txBody>
          <a:bodyPr wrap="none" rtlCol="0">
            <a:spAutoFit/>
          </a:bodyPr>
          <a:lstStyle/>
          <a:p>
            <a:r>
              <a:rPr lang="en-US" sz="1200" b="1" dirty="0" smtClean="0"/>
              <a:t>+/- 5</a:t>
            </a:r>
            <a:r>
              <a:rPr lang="en-US" sz="1200" b="1" baseline="30000" dirty="0" smtClean="0"/>
              <a:t>o</a:t>
            </a:r>
            <a:endParaRPr lang="en-US" sz="1200" b="1" dirty="0" smtClean="0"/>
          </a:p>
        </p:txBody>
      </p:sp>
      <p:sp>
        <p:nvSpPr>
          <p:cNvPr id="6" name="TextBox 5"/>
          <p:cNvSpPr txBox="1"/>
          <p:nvPr/>
        </p:nvSpPr>
        <p:spPr>
          <a:xfrm>
            <a:off x="5543106" y="3199352"/>
            <a:ext cx="848309" cy="276999"/>
          </a:xfrm>
          <a:prstGeom prst="rect">
            <a:avLst/>
          </a:prstGeom>
          <a:noFill/>
        </p:spPr>
        <p:txBody>
          <a:bodyPr wrap="none" rtlCol="0">
            <a:spAutoFit/>
          </a:bodyPr>
          <a:lstStyle/>
          <a:p>
            <a:r>
              <a:rPr lang="en-US" sz="1200" b="1" dirty="0" smtClean="0"/>
              <a:t>+/- .3 m/s</a:t>
            </a:r>
          </a:p>
        </p:txBody>
      </p:sp>
      <p:sp>
        <p:nvSpPr>
          <p:cNvPr id="7" name="TextBox 6"/>
          <p:cNvSpPr txBox="1"/>
          <p:nvPr/>
        </p:nvSpPr>
        <p:spPr>
          <a:xfrm>
            <a:off x="5533962" y="3414129"/>
            <a:ext cx="3100529" cy="276999"/>
          </a:xfrm>
          <a:prstGeom prst="rect">
            <a:avLst/>
          </a:prstGeom>
          <a:noFill/>
        </p:spPr>
        <p:txBody>
          <a:bodyPr wrap="none" rtlCol="0">
            <a:spAutoFit/>
          </a:bodyPr>
          <a:lstStyle/>
          <a:p>
            <a:r>
              <a:rPr lang="en-US" sz="1200" b="1" dirty="0" smtClean="0"/>
              <a:t>+/- .3 </a:t>
            </a:r>
            <a:r>
              <a:rPr lang="en-US" sz="1200" b="1" dirty="0" err="1" smtClean="0"/>
              <a:t>hPa</a:t>
            </a:r>
            <a:r>
              <a:rPr lang="en-US" sz="1200" b="1" dirty="0" smtClean="0"/>
              <a:t> (Analog)      +/- .1 </a:t>
            </a:r>
            <a:r>
              <a:rPr lang="en-US" sz="1200" b="1" dirty="0" err="1" smtClean="0"/>
              <a:t>hPa</a:t>
            </a:r>
            <a:r>
              <a:rPr lang="en-US" sz="1200" b="1" dirty="0" smtClean="0"/>
              <a:t> (Digital)</a:t>
            </a:r>
          </a:p>
        </p:txBody>
      </p:sp>
      <p:sp>
        <p:nvSpPr>
          <p:cNvPr id="8" name="TextBox 7"/>
          <p:cNvSpPr txBox="1"/>
          <p:nvPr/>
        </p:nvSpPr>
        <p:spPr>
          <a:xfrm>
            <a:off x="5545789" y="4303776"/>
            <a:ext cx="2731838" cy="276999"/>
          </a:xfrm>
          <a:prstGeom prst="rect">
            <a:avLst/>
          </a:prstGeom>
          <a:noFill/>
        </p:spPr>
        <p:txBody>
          <a:bodyPr wrap="none" rtlCol="0">
            <a:spAutoFit/>
          </a:bodyPr>
          <a:lstStyle/>
          <a:p>
            <a:r>
              <a:rPr lang="en-US" sz="1200" b="1" dirty="0" smtClean="0"/>
              <a:t>+/- 2% (0-90%)       +/- 3% (90-100%)</a:t>
            </a:r>
            <a:endParaRPr lang="en-US" sz="1200" b="1" dirty="0"/>
          </a:p>
        </p:txBody>
      </p:sp>
      <p:sp>
        <p:nvSpPr>
          <p:cNvPr id="9" name="TextBox 8"/>
          <p:cNvSpPr txBox="1"/>
          <p:nvPr/>
        </p:nvSpPr>
        <p:spPr>
          <a:xfrm>
            <a:off x="5538952" y="3657600"/>
            <a:ext cx="3130985" cy="276999"/>
          </a:xfrm>
          <a:prstGeom prst="rect">
            <a:avLst/>
          </a:prstGeom>
          <a:noFill/>
        </p:spPr>
        <p:txBody>
          <a:bodyPr wrap="none" rtlCol="0">
            <a:spAutoFit/>
          </a:bodyPr>
          <a:lstStyle/>
          <a:p>
            <a:r>
              <a:rPr lang="en-US" sz="1200" b="1" dirty="0" smtClean="0"/>
              <a:t>+/- .17</a:t>
            </a:r>
            <a:r>
              <a:rPr lang="en-US" sz="1200" b="1" baseline="30000" dirty="0" smtClean="0"/>
              <a:t>o</a:t>
            </a:r>
            <a:r>
              <a:rPr lang="en-US" sz="1200" b="1" dirty="0" smtClean="0"/>
              <a:t>C (Analog)        +/- .12</a:t>
            </a:r>
            <a:r>
              <a:rPr lang="en-US" sz="1200" b="1" baseline="30000" dirty="0"/>
              <a:t>o</a:t>
            </a:r>
            <a:r>
              <a:rPr lang="en-US" sz="1200" b="1" dirty="0"/>
              <a:t>C</a:t>
            </a:r>
            <a:r>
              <a:rPr lang="en-US" sz="1200" b="1" dirty="0" smtClean="0"/>
              <a:t> (Digital) </a:t>
            </a:r>
            <a:endParaRPr lang="en-US" sz="1200" b="1" dirty="0"/>
          </a:p>
        </p:txBody>
      </p:sp>
      <p:sp>
        <p:nvSpPr>
          <p:cNvPr id="4" name="TextBox 3"/>
          <p:cNvSpPr txBox="1"/>
          <p:nvPr/>
        </p:nvSpPr>
        <p:spPr>
          <a:xfrm>
            <a:off x="5413164" y="5148864"/>
            <a:ext cx="3396196" cy="400110"/>
          </a:xfrm>
          <a:prstGeom prst="rect">
            <a:avLst/>
          </a:prstGeom>
          <a:noFill/>
        </p:spPr>
        <p:txBody>
          <a:bodyPr wrap="square" rtlCol="0">
            <a:spAutoFit/>
          </a:bodyPr>
          <a:lstStyle/>
          <a:p>
            <a:r>
              <a:rPr lang="en-US" sz="1000" b="1" i="1" dirty="0" smtClean="0"/>
              <a:t>WXT sensor is even less accurate and max sample rate is 5 sec</a:t>
            </a:r>
            <a:endParaRPr lang="en-US" sz="1000" b="1" i="1"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C0C0C0"/>
                  </a:outerShdw>
                </a:effectLst>
              </a:rPr>
              <a:t>Accuracy/Precision</a:t>
            </a:r>
          </a:p>
        </p:txBody>
      </p:sp>
      <p:pic>
        <p:nvPicPr>
          <p:cNvPr id="5" name="Picture 4" descr="a_p_target_plot.PNG"/>
          <p:cNvPicPr>
            <a:picLocks noChangeAspect="1"/>
          </p:cNvPicPr>
          <p:nvPr/>
        </p:nvPicPr>
        <p:blipFill rotWithShape="1">
          <a:blip r:embed="rId3"/>
          <a:srcRect l="91623" t="35011" r="1784" b="33373"/>
          <a:stretch/>
        </p:blipFill>
        <p:spPr>
          <a:xfrm>
            <a:off x="6375046" y="1267618"/>
            <a:ext cx="1725768" cy="4542632"/>
          </a:xfrm>
          <a:prstGeom prst="rect">
            <a:avLst/>
          </a:prstGeom>
        </p:spPr>
      </p:pic>
      <p:pic>
        <p:nvPicPr>
          <p:cNvPr id="6" name="Picture 5" descr="accuracy_plot.PNG"/>
          <p:cNvPicPr>
            <a:picLocks noChangeAspect="1"/>
          </p:cNvPicPr>
          <p:nvPr/>
        </p:nvPicPr>
        <p:blipFill>
          <a:blip r:embed="rId4"/>
          <a:srcRect l="8782" t="41047" r="63753" b="32014"/>
          <a:stretch>
            <a:fillRect/>
          </a:stretch>
        </p:blipFill>
        <p:spPr>
          <a:xfrm>
            <a:off x="708339" y="2202293"/>
            <a:ext cx="4974924" cy="2678806"/>
          </a:xfrm>
          <a:prstGeom prst="rect">
            <a:avLst/>
          </a:prstGeom>
        </p:spPr>
      </p:pic>
      <p:cxnSp>
        <p:nvCxnSpPr>
          <p:cNvPr id="4" name="Straight Arrow Connector 3"/>
          <p:cNvCxnSpPr/>
          <p:nvPr/>
        </p:nvCxnSpPr>
        <p:spPr bwMode="auto">
          <a:xfrm>
            <a:off x="4845063" y="4019550"/>
            <a:ext cx="1676400" cy="257175"/>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samos"/>
          <p:cNvPicPr>
            <a:picLocks noGrp="1" noChangeAspect="1" noChangeArrowheads="1"/>
          </p:cNvPicPr>
          <p:nvPr/>
        </p:nvPicPr>
        <p:blipFill>
          <a:blip r:embed="rId3"/>
          <a:srcRect/>
          <a:stretch>
            <a:fillRect/>
          </a:stretch>
        </p:blipFill>
        <p:spPr bwMode="auto">
          <a:xfrm>
            <a:off x="377825" y="6172200"/>
            <a:ext cx="4575175" cy="457200"/>
          </a:xfrm>
          <a:prstGeom prst="rect">
            <a:avLst/>
          </a:prstGeom>
          <a:noFill/>
          <a:ln w="9525">
            <a:noFill/>
            <a:miter lim="800000"/>
            <a:headEnd/>
            <a:tailEnd/>
          </a:ln>
        </p:spPr>
      </p:pic>
      <p:sp>
        <p:nvSpPr>
          <p:cNvPr id="36866" name="Rectangle 2"/>
          <p:cNvSpPr>
            <a:spLocks noGrp="1" noChangeArrowheads="1"/>
          </p:cNvSpPr>
          <p:nvPr>
            <p:ph type="ctrTitle"/>
          </p:nvPr>
        </p:nvSpPr>
        <p:spPr>
          <a:xfrm>
            <a:off x="775304" y="0"/>
            <a:ext cx="7772400" cy="1296066"/>
          </a:xfrm>
        </p:spPr>
        <p:txBody>
          <a:bodyPr/>
          <a:lstStyle/>
          <a:p>
            <a:pPr eaLnBrk="1" hangingPunct="1">
              <a:defRPr/>
            </a:pPr>
            <a:r>
              <a:rPr lang="en-US" dirty="0" smtClean="0">
                <a:effectLst>
                  <a:outerShdw blurRad="38100" dist="38100" dir="2700000" algn="tl">
                    <a:srgbClr val="C0C0C0"/>
                  </a:outerShdw>
                </a:effectLst>
              </a:rPr>
              <a:t>An Introduction to Marine Meteorology</a:t>
            </a:r>
          </a:p>
        </p:txBody>
      </p:sp>
      <p:sp>
        <p:nvSpPr>
          <p:cNvPr id="5" name="Rectangle 3"/>
          <p:cNvSpPr txBox="1">
            <a:spLocks noChangeArrowheads="1"/>
          </p:cNvSpPr>
          <p:nvPr/>
        </p:nvSpPr>
        <p:spPr bwMode="auto">
          <a:xfrm>
            <a:off x="293915" y="1681962"/>
            <a:ext cx="8652732" cy="401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FF0000"/>
              </a:buClr>
              <a:buFont typeface="Times" charset="0"/>
              <a:buNone/>
              <a:defRPr sz="2200">
                <a:solidFill>
                  <a:schemeClr val="tx1"/>
                </a:solidFill>
                <a:latin typeface="+mn-lt"/>
                <a:ea typeface="+mn-ea"/>
                <a:cs typeface="+mn-cs"/>
              </a:defRPr>
            </a:lvl1pPr>
            <a:lvl2pPr marL="457200" indent="0" algn="ctr" rtl="0" eaLnBrk="0" fontAlgn="base" hangingPunct="0">
              <a:spcBef>
                <a:spcPct val="20000"/>
              </a:spcBef>
              <a:spcAft>
                <a:spcPct val="0"/>
              </a:spcAft>
              <a:buClr>
                <a:srgbClr val="5F6DB2"/>
              </a:buClr>
              <a:buFont typeface="Times" charset="0"/>
              <a:buNone/>
              <a:defRPr sz="2000">
                <a:solidFill>
                  <a:schemeClr val="tx1"/>
                </a:solidFill>
                <a:latin typeface="+mn-lt"/>
                <a:ea typeface="+mn-ea"/>
              </a:defRPr>
            </a:lvl2pPr>
            <a:lvl3pPr marL="914400" indent="0" algn="ctr" rtl="0" eaLnBrk="0" fontAlgn="base" hangingPunct="0">
              <a:spcBef>
                <a:spcPct val="20000"/>
              </a:spcBef>
              <a:spcAft>
                <a:spcPct val="0"/>
              </a:spcAft>
              <a:buClr>
                <a:srgbClr val="FF0000"/>
              </a:buClr>
              <a:buSzPct val="80000"/>
              <a:buFont typeface="Wingdings" charset="2"/>
              <a:buNone/>
              <a:defRPr>
                <a:solidFill>
                  <a:schemeClr val="tx1"/>
                </a:solidFill>
                <a:latin typeface="+mn-lt"/>
                <a:ea typeface="+mn-ea"/>
              </a:defRPr>
            </a:lvl3pPr>
            <a:lvl4pPr marL="1371600" indent="0" algn="ctr" rtl="0" eaLnBrk="0" fontAlgn="base" hangingPunct="0">
              <a:spcBef>
                <a:spcPct val="20000"/>
              </a:spcBef>
              <a:spcAft>
                <a:spcPct val="0"/>
              </a:spcAft>
              <a:buClr>
                <a:srgbClr val="5F6DB2"/>
              </a:buClr>
              <a:buNone/>
              <a:defRPr sz="1600">
                <a:solidFill>
                  <a:schemeClr val="tx1"/>
                </a:solidFill>
                <a:latin typeface="+mn-lt"/>
                <a:ea typeface="+mn-ea"/>
              </a:defRPr>
            </a:lvl4pPr>
            <a:lvl5pPr marL="1828800" indent="0" algn="ctr" rtl="0" eaLnBrk="0" fontAlgn="base" hangingPunct="0">
              <a:spcBef>
                <a:spcPct val="20000"/>
              </a:spcBef>
              <a:spcAft>
                <a:spcPct val="0"/>
              </a:spcAft>
              <a:buNone/>
              <a:defRPr sz="1600">
                <a:solidFill>
                  <a:schemeClr val="tx1"/>
                </a:solidFill>
                <a:latin typeface="+mn-lt"/>
                <a:ea typeface="+mn-ea"/>
              </a:defRPr>
            </a:lvl5pPr>
            <a:lvl6pPr marL="2286000" indent="0" algn="ctr" rtl="0" fontAlgn="base">
              <a:spcBef>
                <a:spcPct val="20000"/>
              </a:spcBef>
              <a:spcAft>
                <a:spcPct val="0"/>
              </a:spcAft>
              <a:buNone/>
              <a:defRPr sz="1600">
                <a:solidFill>
                  <a:schemeClr val="tx1"/>
                </a:solidFill>
                <a:latin typeface="+mn-lt"/>
                <a:ea typeface="+mn-ea"/>
              </a:defRPr>
            </a:lvl6pPr>
            <a:lvl7pPr marL="2743200" indent="0" algn="ctr" rtl="0" fontAlgn="base">
              <a:spcBef>
                <a:spcPct val="20000"/>
              </a:spcBef>
              <a:spcAft>
                <a:spcPct val="0"/>
              </a:spcAft>
              <a:buNone/>
              <a:defRPr sz="1600">
                <a:solidFill>
                  <a:schemeClr val="tx1"/>
                </a:solidFill>
                <a:latin typeface="+mn-lt"/>
                <a:ea typeface="+mn-ea"/>
              </a:defRPr>
            </a:lvl7pPr>
            <a:lvl8pPr marL="3200400" indent="0" algn="ctr" rtl="0" fontAlgn="base">
              <a:spcBef>
                <a:spcPct val="20000"/>
              </a:spcBef>
              <a:spcAft>
                <a:spcPct val="0"/>
              </a:spcAft>
              <a:buNone/>
              <a:defRPr sz="1600">
                <a:solidFill>
                  <a:schemeClr val="tx1"/>
                </a:solidFill>
                <a:latin typeface="+mn-lt"/>
                <a:ea typeface="+mn-ea"/>
              </a:defRPr>
            </a:lvl8pPr>
            <a:lvl9pPr marL="3657600" indent="0" algn="ctr" rtl="0" fontAlgn="base">
              <a:spcBef>
                <a:spcPct val="20000"/>
              </a:spcBef>
              <a:spcAft>
                <a:spcPct val="0"/>
              </a:spcAft>
              <a:buNone/>
              <a:defRPr sz="1600">
                <a:solidFill>
                  <a:schemeClr val="tx1"/>
                </a:solidFill>
                <a:latin typeface="+mn-lt"/>
                <a:ea typeface="+mn-ea"/>
              </a:defRPr>
            </a:lvl9pPr>
          </a:lstStyle>
          <a:p>
            <a:pPr algn="l" eaLnBrk="1" hangingPunct="1"/>
            <a:r>
              <a:rPr lang="en-US" sz="2400" b="1" dirty="0" smtClean="0"/>
              <a:t>How does the marine environment differ from the environment over land?</a:t>
            </a:r>
          </a:p>
          <a:p>
            <a:pPr lvl="1" algn="l">
              <a:buClr>
                <a:srgbClr val="FF0000"/>
              </a:buClr>
              <a:buFont typeface="Arial"/>
              <a:buChar char="•"/>
            </a:pPr>
            <a:r>
              <a:rPr lang="en-US" sz="2400" b="1" dirty="0" smtClean="0"/>
              <a:t>Homogeneity</a:t>
            </a:r>
          </a:p>
          <a:p>
            <a:pPr lvl="1" algn="l">
              <a:buClr>
                <a:srgbClr val="FF0000"/>
              </a:buClr>
              <a:buFont typeface="Arial"/>
              <a:buChar char="•"/>
            </a:pPr>
            <a:r>
              <a:rPr lang="en-US" sz="2400" b="1" dirty="0" smtClean="0"/>
              <a:t>Moisture source</a:t>
            </a:r>
          </a:p>
          <a:p>
            <a:pPr lvl="1" algn="l">
              <a:buClr>
                <a:srgbClr val="FF0000"/>
              </a:buClr>
              <a:buFont typeface="Arial"/>
              <a:buChar char="•"/>
            </a:pPr>
            <a:r>
              <a:rPr lang="en-US" sz="2400" b="1" dirty="0" smtClean="0"/>
              <a:t>Surface friction</a:t>
            </a:r>
          </a:p>
          <a:p>
            <a:pPr lvl="1" algn="l">
              <a:buClr>
                <a:srgbClr val="FF0000"/>
              </a:buClr>
              <a:buFont typeface="Arial"/>
              <a:buChar char="•"/>
            </a:pPr>
            <a:r>
              <a:rPr lang="en-US" sz="2400" b="1" dirty="0" smtClean="0"/>
              <a:t>Diurnal cycles</a:t>
            </a:r>
          </a:p>
          <a:p>
            <a:pPr eaLnBrk="1" hangingPunct="1"/>
            <a:endParaRPr lang="en-US" b="1"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C0C0C0"/>
                  </a:outerShdw>
                </a:effectLst>
              </a:rPr>
              <a:t>Precipitation/Clouds</a:t>
            </a:r>
          </a:p>
        </p:txBody>
      </p:sp>
      <p:pic>
        <p:nvPicPr>
          <p:cNvPr id="1026" name="Picture 2"/>
          <p:cNvPicPr>
            <a:picLocks noChangeAspect="1" noChangeArrowheads="1"/>
          </p:cNvPicPr>
          <p:nvPr/>
        </p:nvPicPr>
        <p:blipFill>
          <a:blip r:embed="rId3"/>
          <a:srcRect/>
          <a:stretch>
            <a:fillRect/>
          </a:stretch>
        </p:blipFill>
        <p:spPr bwMode="auto">
          <a:xfrm>
            <a:off x="6809020" y="1322615"/>
            <a:ext cx="2057400" cy="2057400"/>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4702641" y="1322615"/>
            <a:ext cx="2057400" cy="2057400"/>
          </a:xfrm>
          <a:prstGeom prst="rect">
            <a:avLst/>
          </a:prstGeom>
          <a:noFill/>
          <a:ln w="9525">
            <a:noFill/>
            <a:miter lim="800000"/>
            <a:headEnd/>
            <a:tailEnd/>
          </a:ln>
        </p:spPr>
      </p:pic>
      <p:pic>
        <p:nvPicPr>
          <p:cNvPr id="1028" name="Picture 4"/>
          <p:cNvPicPr>
            <a:picLocks noChangeAspect="1" noChangeArrowheads="1"/>
          </p:cNvPicPr>
          <p:nvPr/>
        </p:nvPicPr>
        <p:blipFill>
          <a:blip r:embed="rId5"/>
          <a:srcRect/>
          <a:stretch>
            <a:fillRect/>
          </a:stretch>
        </p:blipFill>
        <p:spPr bwMode="auto">
          <a:xfrm>
            <a:off x="4718971" y="3575953"/>
            <a:ext cx="2057400" cy="2057400"/>
          </a:xfrm>
          <a:prstGeom prst="rect">
            <a:avLst/>
          </a:prstGeom>
          <a:noFill/>
          <a:ln w="9525">
            <a:noFill/>
            <a:miter lim="800000"/>
            <a:headEnd/>
            <a:tailEnd/>
          </a:ln>
        </p:spPr>
      </p:pic>
      <p:pic>
        <p:nvPicPr>
          <p:cNvPr id="1029" name="Picture 5"/>
          <p:cNvPicPr>
            <a:picLocks noChangeAspect="1" noChangeArrowheads="1"/>
          </p:cNvPicPr>
          <p:nvPr/>
        </p:nvPicPr>
        <p:blipFill>
          <a:blip r:embed="rId6"/>
          <a:srcRect/>
          <a:stretch>
            <a:fillRect/>
          </a:stretch>
        </p:blipFill>
        <p:spPr bwMode="auto">
          <a:xfrm>
            <a:off x="6841678" y="3575954"/>
            <a:ext cx="2057400" cy="2057400"/>
          </a:xfrm>
          <a:prstGeom prst="rect">
            <a:avLst/>
          </a:prstGeom>
          <a:noFill/>
          <a:ln w="9525">
            <a:noFill/>
            <a:miter lim="800000"/>
            <a:headEnd/>
            <a:tailEnd/>
          </a:ln>
        </p:spPr>
      </p:pic>
      <p:pic>
        <p:nvPicPr>
          <p:cNvPr id="1030" name="Picture 6"/>
          <p:cNvPicPr>
            <a:picLocks noChangeAspect="1" noChangeArrowheads="1"/>
          </p:cNvPicPr>
          <p:nvPr/>
        </p:nvPicPr>
        <p:blipFill>
          <a:blip r:embed="rId7"/>
          <a:srcRect/>
          <a:stretch>
            <a:fillRect/>
          </a:stretch>
        </p:blipFill>
        <p:spPr bwMode="auto">
          <a:xfrm>
            <a:off x="228600" y="1208308"/>
            <a:ext cx="4441371" cy="4441371"/>
          </a:xfrm>
          <a:prstGeom prst="rect">
            <a:avLst/>
          </a:prstGeom>
          <a:noFill/>
          <a:ln w="9525">
            <a:noFill/>
            <a:miter lim="800000"/>
            <a:headEnd/>
            <a:tailEnd/>
          </a:ln>
        </p:spPr>
      </p:pic>
      <p:sp>
        <p:nvSpPr>
          <p:cNvPr id="15" name="TextBox 14"/>
          <p:cNvSpPr txBox="1"/>
          <p:nvPr/>
        </p:nvSpPr>
        <p:spPr>
          <a:xfrm>
            <a:off x="816411" y="5649678"/>
            <a:ext cx="3452387" cy="461665"/>
          </a:xfrm>
          <a:prstGeom prst="rect">
            <a:avLst/>
          </a:prstGeom>
          <a:noFill/>
        </p:spPr>
        <p:txBody>
          <a:bodyPr wrap="none" rtlCol="0">
            <a:spAutoFit/>
          </a:bodyPr>
          <a:lstStyle/>
          <a:p>
            <a:r>
              <a:rPr lang="en-US" dirty="0" smtClean="0"/>
              <a:t>24 hr Accumulated Rain</a:t>
            </a:r>
            <a:endParaRPr lang="en-US" dirty="0"/>
          </a:p>
        </p:txBody>
      </p:sp>
      <p:sp>
        <p:nvSpPr>
          <p:cNvPr id="16" name="TextBox 15"/>
          <p:cNvSpPr txBox="1"/>
          <p:nvPr/>
        </p:nvSpPr>
        <p:spPr>
          <a:xfrm>
            <a:off x="5442882" y="5606135"/>
            <a:ext cx="2596384" cy="461665"/>
          </a:xfrm>
          <a:prstGeom prst="rect">
            <a:avLst/>
          </a:prstGeom>
          <a:noFill/>
        </p:spPr>
        <p:txBody>
          <a:bodyPr wrap="none" rtlCol="0">
            <a:spAutoFit/>
          </a:bodyPr>
          <a:lstStyle/>
          <a:p>
            <a:r>
              <a:rPr lang="en-US" dirty="0" smtClean="0"/>
              <a:t>Radar Reflectivity</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par>
                                <p:cTn id="11" presetID="22" presetClass="entr" presetSubtype="4"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wipe(down)">
                                      <p:cBhvr>
                                        <p:cTn id="13" dur="500"/>
                                        <p:tgtEl>
                                          <p:spTgt spid="1028"/>
                                        </p:tgtEl>
                                      </p:cBhvr>
                                    </p:animEffect>
                                  </p:childTnLst>
                                </p:cTn>
                              </p:par>
                              <p:par>
                                <p:cTn id="14" presetID="22" presetClass="entr" presetSubtype="4" fill="hold" nodeType="with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wipe(down)">
                                      <p:cBhvr>
                                        <p:cTn id="16"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V_20111024_06Z..PNG"/>
          <p:cNvPicPr>
            <a:picLocks noChangeAspect="1"/>
          </p:cNvPicPr>
          <p:nvPr/>
        </p:nvPicPr>
        <p:blipFill>
          <a:blip r:embed="rId3" cstate="print"/>
          <a:srcRect l="13197" t="42339" r="13782" b="10131"/>
          <a:stretch>
            <a:fillRect/>
          </a:stretch>
        </p:blipFill>
        <p:spPr>
          <a:xfrm>
            <a:off x="489857" y="1240972"/>
            <a:ext cx="7707086" cy="4675169"/>
          </a:xfrm>
          <a:prstGeom prst="rect">
            <a:avLst/>
          </a:prstGeom>
        </p:spPr>
      </p:pic>
      <p:sp>
        <p:nvSpPr>
          <p:cNvPr id="4" name="TextBox 3"/>
          <p:cNvSpPr txBox="1"/>
          <p:nvPr/>
        </p:nvSpPr>
        <p:spPr>
          <a:xfrm>
            <a:off x="4457651" y="5029982"/>
            <a:ext cx="3610732" cy="461665"/>
          </a:xfrm>
          <a:prstGeom prst="rect">
            <a:avLst/>
          </a:prstGeom>
          <a:solidFill>
            <a:schemeClr val="bg1"/>
          </a:solidFill>
        </p:spPr>
        <p:txBody>
          <a:bodyPr wrap="none" rtlCol="0">
            <a:spAutoFit/>
          </a:bodyPr>
          <a:lstStyle/>
          <a:p>
            <a:r>
              <a:rPr lang="en-US" b="1" dirty="0" smtClean="0"/>
              <a:t>Water Vapor 24 Oct 06Z</a:t>
            </a:r>
            <a:endParaRPr lang="en-US" b="1" dirty="0"/>
          </a:p>
        </p:txBody>
      </p:sp>
      <p:sp>
        <p:nvSpPr>
          <p:cNvPr id="7" name="Oval 6"/>
          <p:cNvSpPr/>
          <p:nvPr/>
        </p:nvSpPr>
        <p:spPr bwMode="auto">
          <a:xfrm>
            <a:off x="4082144" y="2694215"/>
            <a:ext cx="506191" cy="52252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 name="Title 1"/>
          <p:cNvSpPr txBox="1">
            <a:spLocks/>
          </p:cNvSpPr>
          <p:nvPr/>
        </p:nvSpPr>
        <p:spPr bwMode="auto">
          <a:xfrm>
            <a:off x="381000" y="381000"/>
            <a:ext cx="838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Satellite</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3" y="1507671"/>
            <a:ext cx="8382000" cy="1725386"/>
          </a:xfrm>
        </p:spPr>
        <p:txBody>
          <a:bodyPr/>
          <a:lstStyle/>
          <a:p>
            <a:pPr>
              <a:defRPr/>
            </a:pPr>
            <a:r>
              <a:rPr lang="en-US" dirty="0" smtClean="0">
                <a:effectLst>
                  <a:outerShdw blurRad="38100" dist="38100" dir="2700000" algn="tl">
                    <a:srgbClr val="C0C0C0"/>
                  </a:outerShdw>
                </a:effectLst>
              </a:rPr>
              <a:t>End</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Lesson 1</a:t>
            </a:r>
          </a:p>
        </p:txBody>
      </p:sp>
    </p:spTree>
    <p:extLst>
      <p:ext uri="{BB962C8B-B14F-4D97-AF65-F5344CB8AC3E}">
        <p14:creationId xmlns:p14="http://schemas.microsoft.com/office/powerpoint/2010/main" val="12685304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C0C0C0"/>
                  </a:outerShdw>
                </a:effectLst>
              </a:rPr>
              <a:t>Temperature</a:t>
            </a:r>
          </a:p>
        </p:txBody>
      </p:sp>
      <p:pic>
        <p:nvPicPr>
          <p:cNvPr id="4098" name="Picture 2" descr="S:\DYNAMO_2011\Revelle\flux\Raw_Images\DYNAMO_2011_PSD-SCS_Tair_comparison_2011_11_09_3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71" y="1438501"/>
            <a:ext cx="64008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S:\DYNAMO_2011\Revelle\flux\Raw_Images\DYNAMO_2011_PSD_ORG_rainrate_2011_11_09_3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771" y="3715202"/>
            <a:ext cx="6433458"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32864" y="2152649"/>
            <a:ext cx="561372" cy="461665"/>
          </a:xfrm>
          <a:prstGeom prst="rect">
            <a:avLst/>
          </a:prstGeom>
          <a:noFill/>
        </p:spPr>
        <p:txBody>
          <a:bodyPr wrap="none" rtlCol="0">
            <a:spAutoFit/>
          </a:bodyPr>
          <a:lstStyle/>
          <a:p>
            <a:r>
              <a:rPr lang="en-US" dirty="0" smtClean="0"/>
              <a:t>Air</a:t>
            </a:r>
            <a:endParaRPr lang="en-US" dirty="0"/>
          </a:p>
        </p:txBody>
      </p:sp>
      <p:sp>
        <p:nvSpPr>
          <p:cNvPr id="7" name="TextBox 6"/>
          <p:cNvSpPr txBox="1"/>
          <p:nvPr/>
        </p:nvSpPr>
        <p:spPr>
          <a:xfrm>
            <a:off x="6773636" y="4408782"/>
            <a:ext cx="1555234" cy="461665"/>
          </a:xfrm>
          <a:prstGeom prst="rect">
            <a:avLst/>
          </a:prstGeom>
          <a:noFill/>
        </p:spPr>
        <p:txBody>
          <a:bodyPr wrap="none" rtlCol="0">
            <a:spAutoFit/>
          </a:bodyPr>
          <a:lstStyle/>
          <a:p>
            <a:r>
              <a:rPr lang="en-US" dirty="0" smtClean="0"/>
              <a:t>Rain Rate</a:t>
            </a:r>
            <a:endParaRPr lang="en-US" dirty="0"/>
          </a:p>
        </p:txBody>
      </p:sp>
    </p:spTree>
    <p:extLst>
      <p:ext uri="{BB962C8B-B14F-4D97-AF65-F5344CB8AC3E}">
        <p14:creationId xmlns:p14="http://schemas.microsoft.com/office/powerpoint/2010/main" val="21899520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ffectLst>
                  <a:outerShdw blurRad="38100" dist="38100" dir="2700000" algn="tl">
                    <a:srgbClr val="C0C0C0"/>
                  </a:outerShdw>
                </a:effectLst>
              </a:rPr>
              <a:t>Sea Temperature</a:t>
            </a:r>
          </a:p>
        </p:txBody>
      </p:sp>
      <p:pic>
        <p:nvPicPr>
          <p:cNvPr id="16387" name="Content Placeholder 3"/>
          <p:cNvPicPr>
            <a:picLocks noGrp="1"/>
          </p:cNvPicPr>
          <p:nvPr>
            <p:ph idx="1"/>
          </p:nvPr>
        </p:nvPicPr>
        <p:blipFill>
          <a:blip r:embed="rId3"/>
          <a:srcRect l="-4477" r="-4477"/>
          <a:stretch>
            <a:fillRect/>
          </a:stretch>
        </p:blipFill>
        <p:spPr/>
      </p:pic>
      <p:sp>
        <p:nvSpPr>
          <p:cNvPr id="16388" name="TextBox 4"/>
          <p:cNvSpPr txBox="1">
            <a:spLocks noChangeArrowheads="1"/>
          </p:cNvSpPr>
          <p:nvPr/>
        </p:nvSpPr>
        <p:spPr bwMode="auto">
          <a:xfrm>
            <a:off x="7975600" y="3960813"/>
            <a:ext cx="796925" cy="708025"/>
          </a:xfrm>
          <a:prstGeom prst="rect">
            <a:avLst/>
          </a:prstGeom>
          <a:noFill/>
          <a:ln w="9525">
            <a:noFill/>
            <a:miter lim="800000"/>
            <a:headEnd/>
            <a:tailEnd/>
          </a:ln>
        </p:spPr>
        <p:txBody>
          <a:bodyPr wrap="none">
            <a:spAutoFit/>
          </a:bodyPr>
          <a:lstStyle/>
          <a:p>
            <a:r>
              <a:rPr lang="en-US" sz="2000"/>
              <a:t>Local</a:t>
            </a:r>
          </a:p>
          <a:p>
            <a:r>
              <a:rPr lang="en-US" sz="2000"/>
              <a:t>Time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ffectLst>
                  <a:outerShdw blurRad="38100" dist="38100" dir="2700000" algn="tl">
                    <a:srgbClr val="C0C0C0"/>
                  </a:outerShdw>
                </a:effectLst>
              </a:rPr>
              <a:t>Sea Temperature</a:t>
            </a:r>
          </a:p>
        </p:txBody>
      </p:sp>
      <p:pic>
        <p:nvPicPr>
          <p:cNvPr id="6146" name="Picture 2"/>
          <p:cNvPicPr>
            <a:picLocks noChangeAspect="1" noChangeArrowheads="1"/>
          </p:cNvPicPr>
          <p:nvPr/>
        </p:nvPicPr>
        <p:blipFill>
          <a:blip r:embed="rId3"/>
          <a:srcRect l="4408" r="7438"/>
          <a:stretch>
            <a:fillRect/>
          </a:stretch>
        </p:blipFill>
        <p:spPr bwMode="auto">
          <a:xfrm>
            <a:off x="636807" y="1306285"/>
            <a:ext cx="7674429" cy="444545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ffectLst>
                  <a:outerShdw blurRad="38100" dist="38100" dir="2700000" algn="tl">
                    <a:srgbClr val="C0C0C0"/>
                  </a:outerShdw>
                </a:effectLst>
              </a:rPr>
              <a:t>Radiation</a:t>
            </a:r>
          </a:p>
        </p:txBody>
      </p:sp>
      <p:pic>
        <p:nvPicPr>
          <p:cNvPr id="10" name="Picture 9" descr="DYNAMO_2011_PSD-SCS_Solarflux_comparison_2011_10_19_292.png"/>
          <p:cNvPicPr>
            <a:picLocks noChangeAspect="1"/>
          </p:cNvPicPr>
          <p:nvPr/>
        </p:nvPicPr>
        <p:blipFill>
          <a:blip r:embed="rId3"/>
          <a:stretch>
            <a:fillRect/>
          </a:stretch>
        </p:blipFill>
        <p:spPr>
          <a:xfrm>
            <a:off x="4511341" y="1165378"/>
            <a:ext cx="3291840" cy="2468880"/>
          </a:xfrm>
          <a:prstGeom prst="rect">
            <a:avLst/>
          </a:prstGeom>
        </p:spPr>
      </p:pic>
      <p:pic>
        <p:nvPicPr>
          <p:cNvPr id="11" name="Picture 10" descr="DYNAMO_2011_PSD-SCS_IRflux_comparison_2011_10_19_292.png"/>
          <p:cNvPicPr>
            <a:picLocks noChangeAspect="1"/>
          </p:cNvPicPr>
          <p:nvPr/>
        </p:nvPicPr>
        <p:blipFill>
          <a:blip r:embed="rId4"/>
          <a:stretch>
            <a:fillRect/>
          </a:stretch>
        </p:blipFill>
        <p:spPr>
          <a:xfrm>
            <a:off x="4511341" y="3522679"/>
            <a:ext cx="3291840" cy="2468880"/>
          </a:xfrm>
          <a:prstGeom prst="rect">
            <a:avLst/>
          </a:prstGeom>
        </p:spPr>
      </p:pic>
      <p:pic>
        <p:nvPicPr>
          <p:cNvPr id="13" name="Picture 12" descr="DYNAMO_2011_PSD-SCS_IRflux_comparison_2011_10_10_283.png"/>
          <p:cNvPicPr>
            <a:picLocks noChangeAspect="1"/>
          </p:cNvPicPr>
          <p:nvPr/>
        </p:nvPicPr>
        <p:blipFill>
          <a:blip r:embed="rId5"/>
          <a:stretch>
            <a:fillRect/>
          </a:stretch>
        </p:blipFill>
        <p:spPr>
          <a:xfrm>
            <a:off x="1219501" y="3519508"/>
            <a:ext cx="3291840" cy="2468880"/>
          </a:xfrm>
          <a:prstGeom prst="rect">
            <a:avLst/>
          </a:prstGeom>
        </p:spPr>
      </p:pic>
      <p:pic>
        <p:nvPicPr>
          <p:cNvPr id="14" name="Picture 13" descr="DYNAMO_2011_PSD-SCS_Solarflux_comparison_2011_10_10_283.png"/>
          <p:cNvPicPr>
            <a:picLocks noChangeAspect="1"/>
          </p:cNvPicPr>
          <p:nvPr/>
        </p:nvPicPr>
        <p:blipFill>
          <a:blip r:embed="rId6"/>
          <a:stretch>
            <a:fillRect/>
          </a:stretch>
        </p:blipFill>
        <p:spPr>
          <a:xfrm>
            <a:off x="1219501" y="1182523"/>
            <a:ext cx="3291840" cy="2468880"/>
          </a:xfrm>
          <a:prstGeom prst="rect">
            <a:avLst/>
          </a:prstGeom>
        </p:spPr>
      </p:pic>
      <p:sp>
        <p:nvSpPr>
          <p:cNvPr id="3" name="TextBox 2"/>
          <p:cNvSpPr txBox="1"/>
          <p:nvPr/>
        </p:nvSpPr>
        <p:spPr>
          <a:xfrm>
            <a:off x="7724775" y="2266950"/>
            <a:ext cx="679994" cy="461665"/>
          </a:xfrm>
          <a:prstGeom prst="rect">
            <a:avLst/>
          </a:prstGeom>
          <a:noFill/>
        </p:spPr>
        <p:txBody>
          <a:bodyPr wrap="none" rtlCol="0">
            <a:spAutoFit/>
          </a:bodyPr>
          <a:lstStyle/>
          <a:p>
            <a:r>
              <a:rPr lang="en-US" b="1" dirty="0" smtClean="0"/>
              <a:t>SW</a:t>
            </a:r>
            <a:endParaRPr lang="en-US" b="1" dirty="0"/>
          </a:p>
        </p:txBody>
      </p:sp>
      <p:sp>
        <p:nvSpPr>
          <p:cNvPr id="8" name="TextBox 7"/>
          <p:cNvSpPr txBox="1"/>
          <p:nvPr/>
        </p:nvSpPr>
        <p:spPr>
          <a:xfrm>
            <a:off x="7724775" y="4438650"/>
            <a:ext cx="645369" cy="461665"/>
          </a:xfrm>
          <a:prstGeom prst="rect">
            <a:avLst/>
          </a:prstGeom>
          <a:noFill/>
        </p:spPr>
        <p:txBody>
          <a:bodyPr wrap="none" rtlCol="0">
            <a:spAutoFit/>
          </a:bodyPr>
          <a:lstStyle/>
          <a:p>
            <a:r>
              <a:rPr lang="en-US" b="1" dirty="0"/>
              <a:t>L</a:t>
            </a:r>
            <a:r>
              <a:rPr lang="en-US" b="1" dirty="0" smtClean="0"/>
              <a:t>W</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C0C0C0"/>
                  </a:outerShdw>
                </a:effectLst>
              </a:rPr>
              <a:t>Who Uses the Data?</a:t>
            </a:r>
          </a:p>
        </p:txBody>
      </p:sp>
      <p:sp>
        <p:nvSpPr>
          <p:cNvPr id="3075" name="Content Placeholder 2"/>
          <p:cNvSpPr>
            <a:spLocks noGrp="1"/>
          </p:cNvSpPr>
          <p:nvPr>
            <p:ph idx="1"/>
          </p:nvPr>
        </p:nvSpPr>
        <p:spPr/>
        <p:txBody>
          <a:bodyPr/>
          <a:lstStyle/>
          <a:p>
            <a:r>
              <a:rPr lang="en-US" dirty="0" smtClean="0"/>
              <a:t>Shipboard personnel</a:t>
            </a:r>
          </a:p>
          <a:p>
            <a:pPr lvl="1"/>
            <a:r>
              <a:rPr lang="en-US" dirty="0" smtClean="0"/>
              <a:t>Vessel operations</a:t>
            </a:r>
          </a:p>
          <a:p>
            <a:pPr lvl="1"/>
            <a:r>
              <a:rPr lang="en-US" dirty="0" smtClean="0"/>
              <a:t>Ocean deployments (buoys, CTDs, towed instruments)</a:t>
            </a:r>
          </a:p>
          <a:p>
            <a:pPr lvl="1"/>
            <a:r>
              <a:rPr lang="en-US" dirty="0" smtClean="0"/>
              <a:t>Science during cruise	</a:t>
            </a:r>
          </a:p>
          <a:p>
            <a:endParaRPr lang="en-US" dirty="0" smtClean="0"/>
          </a:p>
          <a:p>
            <a:r>
              <a:rPr lang="en-US" dirty="0" smtClean="0"/>
              <a:t>Secondary users (not on cruise)</a:t>
            </a:r>
          </a:p>
          <a:p>
            <a:pPr lvl="1"/>
            <a:r>
              <a:rPr lang="en-US" dirty="0" smtClean="0"/>
              <a:t>Ocean and atmosphere modelers</a:t>
            </a:r>
          </a:p>
          <a:p>
            <a:pPr lvl="1"/>
            <a:r>
              <a:rPr lang="en-US" dirty="0" smtClean="0"/>
              <a:t>Satellite and other remote measurement communities</a:t>
            </a:r>
          </a:p>
          <a:p>
            <a:pPr lvl="1"/>
            <a:r>
              <a:rPr lang="en-US" dirty="0" smtClean="0"/>
              <a:t>Air-sea interaction researchers</a:t>
            </a:r>
          </a:p>
          <a:p>
            <a:pPr lvl="1"/>
            <a:r>
              <a:rPr lang="en-US" dirty="0" smtClean="0"/>
              <a:t>Product developers (climate atlases, gridded fields)</a:t>
            </a:r>
          </a:p>
          <a:p>
            <a:pPr lvl="1"/>
            <a:r>
              <a:rPr lang="en-US" dirty="0" smtClean="0"/>
              <a:t>Instrument developers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effectLst>
                  <a:outerShdw blurRad="38100" dist="38100" dir="2700000" algn="tl">
                    <a:srgbClr val="C0C0C0"/>
                  </a:outerShdw>
                </a:effectLst>
              </a:rPr>
              <a:t>Satellite</a:t>
            </a:r>
            <a:r>
              <a:rPr lang="en-US" sz="2800" dirty="0">
                <a:effectLst>
                  <a:outerShdw blurRad="38100" dist="38100" dir="2700000" algn="tl">
                    <a:srgbClr val="C0C0C0"/>
                  </a:outerShdw>
                </a:effectLst>
              </a:rPr>
              <a:t/>
            </a:r>
            <a:br>
              <a:rPr lang="en-US" sz="2800" dirty="0">
                <a:effectLst>
                  <a:outerShdw blurRad="38100" dist="38100" dir="2700000" algn="tl">
                    <a:srgbClr val="C0C0C0"/>
                  </a:outerShdw>
                </a:effectLst>
              </a:rPr>
            </a:br>
            <a:r>
              <a:rPr lang="en-US" sz="2800" dirty="0">
                <a:effectLst>
                  <a:outerShdw blurRad="38100" dist="38100" dir="2700000" algn="tl">
                    <a:srgbClr val="C0C0C0"/>
                  </a:outerShdw>
                </a:effectLst>
              </a:rPr>
              <a:t>Calibration and Algorithm </a:t>
            </a:r>
            <a:r>
              <a:rPr lang="en-US" sz="2800" dirty="0" smtClean="0">
                <a:effectLst>
                  <a:outerShdw blurRad="38100" dist="38100" dir="2700000" algn="tl">
                    <a:srgbClr val="C0C0C0"/>
                  </a:outerShdw>
                </a:effectLst>
              </a:rPr>
              <a:t>Development</a:t>
            </a:r>
          </a:p>
        </p:txBody>
      </p:sp>
      <p:pic>
        <p:nvPicPr>
          <p:cNvPr id="4099" name="Content Placeholder 5" descr="KCEJsatMap.png"/>
          <p:cNvPicPr>
            <a:picLocks noGrp="1" noChangeAspect="1"/>
          </p:cNvPicPr>
          <p:nvPr>
            <p:ph sz="half" idx="1"/>
          </p:nvPr>
        </p:nvPicPr>
        <p:blipFill>
          <a:blip r:embed="rId3"/>
          <a:srcRect t="-31746" b="-31746"/>
          <a:stretch>
            <a:fillRect/>
          </a:stretch>
        </p:blipFill>
        <p:spPr/>
      </p:pic>
      <p:pic>
        <p:nvPicPr>
          <p:cNvPr id="4100" name="Content Placeholder 9" descr="SatComp.png"/>
          <p:cNvPicPr>
            <a:picLocks noGrp="1" noChangeAspect="1"/>
          </p:cNvPicPr>
          <p:nvPr>
            <p:ph sz="half" idx="2"/>
          </p:nvPr>
        </p:nvPicPr>
        <p:blipFill>
          <a:blip r:embed="rId4"/>
          <a:srcRect t="-2748" b="-2748"/>
          <a:stretch>
            <a:fillRect/>
          </a:stretch>
        </p:blipFill>
        <p:spPr/>
      </p:pic>
      <p:sp>
        <p:nvSpPr>
          <p:cNvPr id="4101" name="TextBox 10"/>
          <p:cNvSpPr txBox="1">
            <a:spLocks noChangeArrowheads="1"/>
          </p:cNvSpPr>
          <p:nvPr/>
        </p:nvSpPr>
        <p:spPr bwMode="auto">
          <a:xfrm>
            <a:off x="312738" y="5467350"/>
            <a:ext cx="4521200" cy="338138"/>
          </a:xfrm>
          <a:prstGeom prst="rect">
            <a:avLst/>
          </a:prstGeom>
          <a:noFill/>
          <a:ln w="9525">
            <a:noFill/>
            <a:miter lim="800000"/>
            <a:headEnd/>
            <a:tailEnd/>
          </a:ln>
        </p:spPr>
        <p:txBody>
          <a:bodyPr wrap="none">
            <a:spAutoFit/>
          </a:bodyPr>
          <a:lstStyle/>
          <a:p>
            <a:r>
              <a:rPr lang="en-US" sz="1600"/>
              <a:t>Courtesy Darren Jackson, CIRES, NOAA/ESRL</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C0C0C0"/>
                  </a:outerShdw>
                </a:effectLst>
              </a:rPr>
              <a:t>Ocean Model Verification</a:t>
            </a:r>
          </a:p>
        </p:txBody>
      </p:sp>
      <p:pic>
        <p:nvPicPr>
          <p:cNvPr id="6147" name="Content Placeholder 6" descr="IRP1.bmp"/>
          <p:cNvPicPr>
            <a:picLocks noGrp="1" noChangeAspect="1"/>
          </p:cNvPicPr>
          <p:nvPr>
            <p:ph sz="half" idx="1"/>
          </p:nvPr>
        </p:nvPicPr>
        <p:blipFill rotWithShape="1">
          <a:blip r:embed="rId3"/>
          <a:srcRect l="3314" t="4558" b="1973"/>
          <a:stretch/>
        </p:blipFill>
        <p:spPr>
          <a:xfrm>
            <a:off x="270451" y="2010661"/>
            <a:ext cx="4412407" cy="3709823"/>
          </a:xfrm>
        </p:spPr>
      </p:pic>
      <p:sp>
        <p:nvSpPr>
          <p:cNvPr id="6150" name="Rectangle 9"/>
          <p:cNvSpPr>
            <a:spLocks noChangeArrowheads="1"/>
          </p:cNvSpPr>
          <p:nvPr/>
        </p:nvSpPr>
        <p:spPr bwMode="auto">
          <a:xfrm>
            <a:off x="5081588" y="1874838"/>
            <a:ext cx="3571875" cy="514350"/>
          </a:xfrm>
          <a:prstGeom prst="rect">
            <a:avLst/>
          </a:prstGeom>
          <a:solidFill>
            <a:schemeClr val="bg1"/>
          </a:solidFill>
          <a:ln w="9525">
            <a:noFill/>
            <a:round/>
            <a:headEnd/>
            <a:tailEnd/>
          </a:ln>
        </p:spPr>
        <p:txBody>
          <a:bodyPr/>
          <a:lstStyle/>
          <a:p>
            <a:endParaRPr lang="en-US" dirty="0"/>
          </a:p>
        </p:txBody>
      </p:sp>
      <p:sp>
        <p:nvSpPr>
          <p:cNvPr id="6151" name="Rectangle 10"/>
          <p:cNvSpPr>
            <a:spLocks noChangeArrowheads="1"/>
          </p:cNvSpPr>
          <p:nvPr/>
        </p:nvSpPr>
        <p:spPr bwMode="auto">
          <a:xfrm>
            <a:off x="3715806" y="3053815"/>
            <a:ext cx="678859" cy="519112"/>
          </a:xfrm>
          <a:prstGeom prst="rect">
            <a:avLst/>
          </a:prstGeom>
          <a:solidFill>
            <a:schemeClr val="bg1"/>
          </a:solidFill>
          <a:ln w="9525">
            <a:noFill/>
            <a:round/>
            <a:headEnd/>
            <a:tailEnd/>
          </a:ln>
        </p:spPr>
        <p:txBody>
          <a:bodyPr/>
          <a:lstStyle/>
          <a:p>
            <a:endParaRPr lang="en-US" dirty="0"/>
          </a:p>
        </p:txBody>
      </p:sp>
      <p:sp>
        <p:nvSpPr>
          <p:cNvPr id="6152" name="TextBox 11"/>
          <p:cNvSpPr txBox="1">
            <a:spLocks noChangeArrowheads="1"/>
          </p:cNvSpPr>
          <p:nvPr/>
        </p:nvSpPr>
        <p:spPr bwMode="auto">
          <a:xfrm>
            <a:off x="441946" y="1282485"/>
            <a:ext cx="4120501" cy="707886"/>
          </a:xfrm>
          <a:prstGeom prst="rect">
            <a:avLst/>
          </a:prstGeom>
          <a:noFill/>
          <a:ln w="9525">
            <a:noFill/>
            <a:miter lim="800000"/>
            <a:headEnd/>
            <a:tailEnd/>
          </a:ln>
        </p:spPr>
        <p:txBody>
          <a:bodyPr wrap="square">
            <a:spAutoFit/>
          </a:bodyPr>
          <a:lstStyle/>
          <a:p>
            <a:pPr algn="ctr"/>
            <a:r>
              <a:rPr lang="en-US" sz="2000" dirty="0" smtClean="0"/>
              <a:t>Sea Temperature and Salinity Time Series</a:t>
            </a:r>
            <a:endParaRPr lang="en-US" sz="2000" dirty="0"/>
          </a:p>
        </p:txBody>
      </p:sp>
      <p:sp>
        <p:nvSpPr>
          <p:cNvPr id="6153" name="TextBox 12"/>
          <p:cNvSpPr txBox="1">
            <a:spLocks noChangeArrowheads="1"/>
          </p:cNvSpPr>
          <p:nvPr/>
        </p:nvSpPr>
        <p:spPr bwMode="auto">
          <a:xfrm>
            <a:off x="4719457" y="1276997"/>
            <a:ext cx="4049591" cy="707886"/>
          </a:xfrm>
          <a:prstGeom prst="rect">
            <a:avLst/>
          </a:prstGeom>
          <a:noFill/>
          <a:ln w="9525">
            <a:noFill/>
            <a:miter lim="800000"/>
            <a:headEnd/>
            <a:tailEnd/>
          </a:ln>
        </p:spPr>
        <p:txBody>
          <a:bodyPr wrap="square">
            <a:spAutoFit/>
          </a:bodyPr>
          <a:lstStyle/>
          <a:p>
            <a:pPr algn="ctr"/>
            <a:r>
              <a:rPr lang="en-US" sz="2000" dirty="0" smtClean="0"/>
              <a:t>Model vs. Ship</a:t>
            </a:r>
            <a:r>
              <a:rPr lang="en-US" sz="2000" dirty="0" smtClean="0"/>
              <a:t> </a:t>
            </a:r>
            <a:r>
              <a:rPr lang="en-US" sz="2000" dirty="0" smtClean="0"/>
              <a:t>Salinity:</a:t>
            </a:r>
          </a:p>
          <a:p>
            <a:pPr algn="ctr"/>
            <a:r>
              <a:rPr lang="en-US" sz="2000" dirty="0" smtClean="0"/>
              <a:t>Multi-ship Comparison</a:t>
            </a:r>
            <a:endParaRPr lang="en-US" sz="2000" dirty="0"/>
          </a:p>
        </p:txBody>
      </p:sp>
      <p:sp>
        <p:nvSpPr>
          <p:cNvPr id="6154" name="Rectangle 13"/>
          <p:cNvSpPr>
            <a:spLocks noChangeArrowheads="1"/>
          </p:cNvSpPr>
          <p:nvPr/>
        </p:nvSpPr>
        <p:spPr bwMode="auto">
          <a:xfrm>
            <a:off x="690627" y="4094407"/>
            <a:ext cx="696921" cy="519112"/>
          </a:xfrm>
          <a:prstGeom prst="rect">
            <a:avLst/>
          </a:prstGeom>
          <a:solidFill>
            <a:schemeClr val="bg1"/>
          </a:solidFill>
          <a:ln w="9525">
            <a:noFill/>
            <a:round/>
            <a:headEnd/>
            <a:tailEnd/>
          </a:ln>
        </p:spPr>
        <p:txBody>
          <a:bodyPr/>
          <a:lstStyle/>
          <a:p>
            <a:endParaRPr lang="en-US" dirty="0"/>
          </a:p>
        </p:txBody>
      </p:sp>
      <p:pic>
        <p:nvPicPr>
          <p:cNvPr id="12" name="Picture 2" descr="31results copy.eps"/>
          <p:cNvPicPr>
            <a:picLocks noChangeAspect="1"/>
          </p:cNvPicPr>
          <p:nvPr/>
        </p:nvPicPr>
        <p:blipFill>
          <a:blip r:embed="rId4">
            <a:extLst>
              <a:ext uri="{28A0092B-C50C-407E-A947-70E740481C1C}">
                <a14:useLocalDpi xmlns:a14="http://schemas.microsoft.com/office/drawing/2010/main" val="0"/>
              </a:ext>
            </a:extLst>
          </a:blip>
          <a:srcRect l="7870" r="5663" b="4716"/>
          <a:stretch>
            <a:fillRect/>
          </a:stretch>
        </p:blipFill>
        <p:spPr bwMode="auto">
          <a:xfrm>
            <a:off x="4520248" y="1977833"/>
            <a:ext cx="441218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rack.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0478" y="3301946"/>
            <a:ext cx="1397000" cy="1511300"/>
          </a:xfrm>
          <a:prstGeom prst="rect">
            <a:avLst/>
          </a:prstGeom>
          <a:ln>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697"/>
            <a:ext cx="8382000" cy="685800"/>
          </a:xfrm>
        </p:spPr>
        <p:txBody>
          <a:bodyPr/>
          <a:lstStyle/>
          <a:p>
            <a:pPr>
              <a:defRPr/>
            </a:pPr>
            <a:r>
              <a:rPr lang="en-US" dirty="0" smtClean="0">
                <a:effectLst>
                  <a:outerShdw blurRad="38100" dist="38100" dir="2700000" algn="tl">
                    <a:srgbClr val="C0C0C0"/>
                  </a:outerShdw>
                </a:effectLst>
              </a:rPr>
              <a:t>Real-Time Forecast Validation</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Data QC</a:t>
            </a:r>
          </a:p>
        </p:txBody>
      </p:sp>
      <p:pic>
        <p:nvPicPr>
          <p:cNvPr id="4" name="Picture 2"/>
          <p:cNvPicPr>
            <a:picLocks noChangeAspect="1" noChangeArrowheads="1"/>
          </p:cNvPicPr>
          <p:nvPr/>
        </p:nvPicPr>
        <p:blipFill rotWithShape="1">
          <a:blip r:embed="rId3" cstate="print"/>
          <a:srcRect l="62022" t="13436" r="11093" b="20590"/>
          <a:stretch/>
        </p:blipFill>
        <p:spPr bwMode="auto">
          <a:xfrm>
            <a:off x="2293176" y="1214936"/>
            <a:ext cx="4875063" cy="4485687"/>
          </a:xfrm>
          <a:prstGeom prst="rect">
            <a:avLst/>
          </a:prstGeom>
          <a:noFill/>
          <a:ln w="9525">
            <a:noFill/>
            <a:miter lim="800000"/>
            <a:headEnd/>
            <a:tailEnd/>
          </a:ln>
          <a:effectLst/>
        </p:spPr>
      </p:pic>
      <p:sp>
        <p:nvSpPr>
          <p:cNvPr id="3" name="TextBox 2"/>
          <p:cNvSpPr txBox="1"/>
          <p:nvPr/>
        </p:nvSpPr>
        <p:spPr>
          <a:xfrm>
            <a:off x="429949" y="5663822"/>
            <a:ext cx="8616077" cy="1077218"/>
          </a:xfrm>
          <a:prstGeom prst="rect">
            <a:avLst/>
          </a:prstGeom>
          <a:noFill/>
        </p:spPr>
        <p:txBody>
          <a:bodyPr wrap="square" rtlCol="0">
            <a:spAutoFit/>
          </a:bodyPr>
          <a:lstStyle/>
          <a:p>
            <a:r>
              <a:rPr lang="en-US" sz="1600" b="1" dirty="0" smtClean="0">
                <a:hlinkClick r:id="rId4"/>
              </a:rPr>
              <a:t>http://catalog1.eol.ucar.edu/cgi-bin/dynamo/research/date_browse?dateUTC=20111109</a:t>
            </a:r>
            <a:endParaRPr lang="en-US" sz="1600" b="1" dirty="0" smtClean="0"/>
          </a:p>
          <a:p>
            <a:endParaRPr lang="en-US" sz="1600" b="1" dirty="0" smtClean="0"/>
          </a:p>
          <a:p>
            <a:endParaRPr lang="en-US" sz="1600" b="1" dirty="0" smtClean="0"/>
          </a:p>
          <a:p>
            <a:endParaRPr lang="en-US" sz="1600" b="1"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C0C0C0"/>
                  </a:outerShdw>
                </a:effectLst>
              </a:rPr>
              <a:t>How to Measure</a:t>
            </a:r>
          </a:p>
        </p:txBody>
      </p:sp>
      <p:sp>
        <p:nvSpPr>
          <p:cNvPr id="5" name="Content Placeholder 2"/>
          <p:cNvSpPr>
            <a:spLocks noGrp="1"/>
          </p:cNvSpPr>
          <p:nvPr>
            <p:ph sz="half" idx="1"/>
          </p:nvPr>
        </p:nvSpPr>
        <p:spPr>
          <a:xfrm>
            <a:off x="352425" y="1295400"/>
            <a:ext cx="8338930" cy="561975"/>
          </a:xfrm>
        </p:spPr>
        <p:txBody>
          <a:bodyPr/>
          <a:lstStyle/>
          <a:p>
            <a:pPr lvl="1">
              <a:buClr>
                <a:srgbClr val="FF0000"/>
              </a:buClr>
            </a:pPr>
            <a:r>
              <a:rPr lang="en-US" dirty="0" smtClean="0"/>
              <a:t>Know what you want to measure . . . </a:t>
            </a:r>
            <a:r>
              <a:rPr lang="en-US" dirty="0" err="1" smtClean="0"/>
              <a:t>parameter(s</a:t>
            </a:r>
            <a:r>
              <a:rPr lang="en-US" dirty="0" smtClean="0"/>
              <a:t>).</a:t>
            </a:r>
          </a:p>
        </p:txBody>
      </p:sp>
      <p:sp>
        <p:nvSpPr>
          <p:cNvPr id="6" name="Content Placeholder 2"/>
          <p:cNvSpPr>
            <a:spLocks noGrp="1"/>
          </p:cNvSpPr>
          <p:nvPr>
            <p:ph sz="half" idx="1"/>
          </p:nvPr>
        </p:nvSpPr>
        <p:spPr>
          <a:xfrm>
            <a:off x="361950" y="1781175"/>
            <a:ext cx="8338930" cy="542925"/>
          </a:xfrm>
        </p:spPr>
        <p:txBody>
          <a:bodyPr/>
          <a:lstStyle/>
          <a:p>
            <a:pPr lvl="1">
              <a:buClr>
                <a:srgbClr val="FF0000"/>
              </a:buClr>
            </a:pPr>
            <a:r>
              <a:rPr lang="en-US" dirty="0" smtClean="0"/>
              <a:t>Know the temporal and spatial scales.</a:t>
            </a:r>
          </a:p>
        </p:txBody>
      </p:sp>
      <p:sp>
        <p:nvSpPr>
          <p:cNvPr id="7" name="Content Placeholder 2"/>
          <p:cNvSpPr>
            <a:spLocks noGrp="1"/>
          </p:cNvSpPr>
          <p:nvPr>
            <p:ph sz="half" idx="1"/>
          </p:nvPr>
        </p:nvSpPr>
        <p:spPr>
          <a:xfrm>
            <a:off x="376339" y="2199060"/>
            <a:ext cx="8338930" cy="885217"/>
          </a:xfrm>
        </p:spPr>
        <p:txBody>
          <a:bodyPr/>
          <a:lstStyle/>
          <a:p>
            <a:pPr lvl="1">
              <a:buClr>
                <a:srgbClr val="FF0000"/>
              </a:buClr>
            </a:pPr>
            <a:r>
              <a:rPr lang="en-US" dirty="0" smtClean="0"/>
              <a:t>Know the sensor characteristics.</a:t>
            </a:r>
          </a:p>
          <a:p>
            <a:pPr lvl="2">
              <a:buClr>
                <a:srgbClr val="5070F6"/>
              </a:buClr>
              <a:buFont typeface="Arial"/>
              <a:buChar char="•"/>
            </a:pPr>
            <a:r>
              <a:rPr lang="en-US" sz="2400" dirty="0" smtClean="0"/>
              <a:t>Accuracy, precision, range, . . .</a:t>
            </a:r>
          </a:p>
        </p:txBody>
      </p:sp>
      <p:sp>
        <p:nvSpPr>
          <p:cNvPr id="8" name="Content Placeholder 2"/>
          <p:cNvSpPr>
            <a:spLocks noGrp="1"/>
          </p:cNvSpPr>
          <p:nvPr>
            <p:ph sz="half" idx="1"/>
          </p:nvPr>
        </p:nvSpPr>
        <p:spPr>
          <a:xfrm>
            <a:off x="385970" y="3009901"/>
            <a:ext cx="8338930" cy="628650"/>
          </a:xfrm>
        </p:spPr>
        <p:txBody>
          <a:bodyPr/>
          <a:lstStyle/>
          <a:p>
            <a:pPr lvl="1">
              <a:buClr>
                <a:srgbClr val="FF0000"/>
              </a:buClr>
            </a:pPr>
            <a:r>
              <a:rPr lang="en-US" dirty="0" smtClean="0"/>
              <a:t>Know the data acquisition system.</a:t>
            </a:r>
          </a:p>
        </p:txBody>
      </p:sp>
      <p:sp>
        <p:nvSpPr>
          <p:cNvPr id="9" name="Content Placeholder 2"/>
          <p:cNvSpPr>
            <a:spLocks noGrp="1"/>
          </p:cNvSpPr>
          <p:nvPr>
            <p:ph sz="half" idx="1"/>
          </p:nvPr>
        </p:nvSpPr>
        <p:spPr>
          <a:xfrm>
            <a:off x="390525" y="3495675"/>
            <a:ext cx="8338930" cy="581025"/>
          </a:xfrm>
        </p:spPr>
        <p:txBody>
          <a:bodyPr/>
          <a:lstStyle/>
          <a:p>
            <a:pPr lvl="1">
              <a:buClr>
                <a:srgbClr val="FF0000"/>
              </a:buClr>
            </a:pPr>
            <a:r>
              <a:rPr lang="en-US" dirty="0" smtClean="0"/>
              <a:t>Know the environment you will be working in.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ffectLst>
                  <a:outerShdw blurRad="38100" dist="38100" dir="2700000" algn="tl">
                    <a:srgbClr val="C0C0C0"/>
                  </a:outerShdw>
                </a:effectLst>
              </a:rPr>
              <a:t>What to Measure</a:t>
            </a:r>
          </a:p>
        </p:txBody>
      </p:sp>
      <p:sp>
        <p:nvSpPr>
          <p:cNvPr id="8195" name="Content Placeholder 2"/>
          <p:cNvSpPr>
            <a:spLocks noGrp="1"/>
          </p:cNvSpPr>
          <p:nvPr>
            <p:ph sz="half" idx="1"/>
          </p:nvPr>
        </p:nvSpPr>
        <p:spPr/>
        <p:txBody>
          <a:bodyPr/>
          <a:lstStyle/>
          <a:p>
            <a:r>
              <a:rPr lang="en-US" dirty="0" smtClean="0"/>
              <a:t>Meteorology</a:t>
            </a:r>
          </a:p>
          <a:p>
            <a:pPr lvl="1"/>
            <a:r>
              <a:rPr lang="en-US" dirty="0" smtClean="0"/>
              <a:t>Wind directions and speed</a:t>
            </a:r>
          </a:p>
          <a:p>
            <a:pPr lvl="1"/>
            <a:r>
              <a:rPr lang="en-US" dirty="0" smtClean="0"/>
              <a:t>Air temperature</a:t>
            </a:r>
          </a:p>
          <a:p>
            <a:pPr lvl="1"/>
            <a:r>
              <a:rPr lang="en-US" dirty="0" smtClean="0"/>
              <a:t>Humidity</a:t>
            </a:r>
          </a:p>
          <a:p>
            <a:pPr lvl="1"/>
            <a:r>
              <a:rPr lang="en-US" dirty="0" smtClean="0"/>
              <a:t>Pressure</a:t>
            </a:r>
          </a:p>
          <a:p>
            <a:pPr lvl="1"/>
            <a:r>
              <a:rPr lang="en-US" dirty="0" smtClean="0"/>
              <a:t>Rainfall</a:t>
            </a:r>
          </a:p>
          <a:p>
            <a:pPr lvl="1"/>
            <a:r>
              <a:rPr lang="en-US" dirty="0" smtClean="0"/>
              <a:t>Radiation</a:t>
            </a:r>
          </a:p>
        </p:txBody>
      </p:sp>
      <p:sp>
        <p:nvSpPr>
          <p:cNvPr id="8196" name="Content Placeholder 3"/>
          <p:cNvSpPr>
            <a:spLocks noGrp="1"/>
          </p:cNvSpPr>
          <p:nvPr>
            <p:ph sz="half" idx="2"/>
          </p:nvPr>
        </p:nvSpPr>
        <p:spPr>
          <a:xfrm>
            <a:off x="4648200" y="1295400"/>
            <a:ext cx="4114800" cy="1543050"/>
          </a:xfrm>
        </p:spPr>
        <p:txBody>
          <a:bodyPr/>
          <a:lstStyle/>
          <a:p>
            <a:r>
              <a:rPr lang="en-US" dirty="0" smtClean="0"/>
              <a:t>Oceanography</a:t>
            </a:r>
          </a:p>
          <a:p>
            <a:pPr lvl="1"/>
            <a:r>
              <a:rPr lang="en-US" dirty="0" smtClean="0"/>
              <a:t>Sea temperature</a:t>
            </a:r>
          </a:p>
          <a:p>
            <a:pPr lvl="1"/>
            <a:r>
              <a:rPr lang="en-US" dirty="0" smtClean="0"/>
              <a:t>Salinity</a:t>
            </a:r>
          </a:p>
        </p:txBody>
      </p:sp>
      <p:sp>
        <p:nvSpPr>
          <p:cNvPr id="5" name="Content Placeholder 3"/>
          <p:cNvSpPr txBox="1">
            <a:spLocks/>
          </p:cNvSpPr>
          <p:nvPr/>
        </p:nvSpPr>
        <p:spPr bwMode="auto">
          <a:xfrm>
            <a:off x="4610100" y="2476500"/>
            <a:ext cx="4114800" cy="31718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Times"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5F6DB2"/>
              </a:buClr>
              <a:buFont typeface="Times" charset="0"/>
              <a:buChar char="•"/>
              <a:defRPr sz="2400">
                <a:solidFill>
                  <a:schemeClr val="tx1"/>
                </a:solidFill>
                <a:latin typeface="+mn-lt"/>
                <a:ea typeface="+mn-ea"/>
              </a:defRPr>
            </a:lvl2pPr>
            <a:lvl3pPr marL="1143000" indent="-228600" algn="l" rtl="0" eaLnBrk="0" fontAlgn="base" hangingPunct="0">
              <a:spcBef>
                <a:spcPct val="20000"/>
              </a:spcBef>
              <a:spcAft>
                <a:spcPct val="0"/>
              </a:spcAft>
              <a:buClr>
                <a:srgbClr val="FF0000"/>
              </a:buClr>
              <a:buSzPct val="80000"/>
              <a:buFont typeface="Wingdings" charset="2"/>
              <a:buChar char="§"/>
              <a:defRPr sz="2000">
                <a:solidFill>
                  <a:schemeClr val="tx1"/>
                </a:solidFill>
                <a:latin typeface="+mn-lt"/>
                <a:ea typeface="+mn-ea"/>
              </a:defRPr>
            </a:lvl3pPr>
            <a:lvl4pPr marL="1600200" indent="-228600" algn="l" rtl="0" eaLnBrk="0" fontAlgn="base" hangingPunct="0">
              <a:spcBef>
                <a:spcPct val="20000"/>
              </a:spcBef>
              <a:spcAft>
                <a:spcPct val="0"/>
              </a:spcAft>
              <a:buClr>
                <a:srgbClr val="5F6DB2"/>
              </a:buClr>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1800">
                <a:solidFill>
                  <a:schemeClr val="tx1"/>
                </a:solidFill>
                <a:latin typeface="+mn-lt"/>
                <a:ea typeface="+mn-ea"/>
              </a:defRPr>
            </a:lvl6pPr>
            <a:lvl7pPr marL="2971800" indent="-228600" algn="l" rtl="0" fontAlgn="base">
              <a:spcBef>
                <a:spcPct val="20000"/>
              </a:spcBef>
              <a:spcAft>
                <a:spcPct val="0"/>
              </a:spcAft>
              <a:buChar char="»"/>
              <a:defRPr sz="1800">
                <a:solidFill>
                  <a:schemeClr val="tx1"/>
                </a:solidFill>
                <a:latin typeface="+mn-lt"/>
                <a:ea typeface="+mn-ea"/>
              </a:defRPr>
            </a:lvl7pPr>
            <a:lvl8pPr marL="3429000" indent="-228600" algn="l" rtl="0" fontAlgn="base">
              <a:spcBef>
                <a:spcPct val="20000"/>
              </a:spcBef>
              <a:spcAft>
                <a:spcPct val="0"/>
              </a:spcAft>
              <a:buChar char="»"/>
              <a:defRPr sz="1800">
                <a:solidFill>
                  <a:schemeClr val="tx1"/>
                </a:solidFill>
                <a:latin typeface="+mn-lt"/>
                <a:ea typeface="+mn-ea"/>
              </a:defRPr>
            </a:lvl8pPr>
            <a:lvl9pPr marL="3886200" indent="-228600" algn="l" rtl="0" fontAlgn="base">
              <a:spcBef>
                <a:spcPct val="20000"/>
              </a:spcBef>
              <a:spcAft>
                <a:spcPct val="0"/>
              </a:spcAft>
              <a:buChar char="»"/>
              <a:defRPr sz="1800">
                <a:solidFill>
                  <a:schemeClr val="tx1"/>
                </a:solidFill>
                <a:latin typeface="+mn-lt"/>
                <a:ea typeface="+mn-ea"/>
              </a:defRPr>
            </a:lvl9pPr>
          </a:lstStyle>
          <a:p>
            <a:pPr marL="457200" lvl="1" indent="0">
              <a:buNone/>
            </a:pPr>
            <a:endParaRPr lang="en-US" dirty="0" smtClean="0"/>
          </a:p>
          <a:p>
            <a:r>
              <a:rPr lang="en-US" dirty="0" smtClean="0"/>
              <a:t>Navigation</a:t>
            </a:r>
          </a:p>
          <a:p>
            <a:pPr lvl="1"/>
            <a:r>
              <a:rPr lang="en-US" dirty="0" smtClean="0"/>
              <a:t>Latitude and longitude</a:t>
            </a:r>
          </a:p>
          <a:p>
            <a:pPr lvl="1"/>
            <a:r>
              <a:rPr lang="en-US" dirty="0" smtClean="0"/>
              <a:t>Course over ground</a:t>
            </a:r>
          </a:p>
          <a:p>
            <a:pPr lvl="1"/>
            <a:r>
              <a:rPr lang="en-US" dirty="0" smtClean="0"/>
              <a:t>Speed over ground</a:t>
            </a:r>
          </a:p>
          <a:p>
            <a:pPr lvl="1"/>
            <a:r>
              <a:rPr lang="en-US" dirty="0" smtClean="0"/>
              <a:t>Speed relative to water</a:t>
            </a:r>
          </a:p>
          <a:p>
            <a:pPr lvl="1"/>
            <a:r>
              <a:rPr lang="en-US" dirty="0" smtClean="0"/>
              <a:t>Heading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C0C0C0"/>
                  </a:outerShdw>
                </a:effectLst>
              </a:rPr>
              <a:t>Time Scales</a:t>
            </a:r>
          </a:p>
        </p:txBody>
      </p:sp>
      <p:pic>
        <p:nvPicPr>
          <p:cNvPr id="5" name="Picture 4" descr="meteo_scales.PNG"/>
          <p:cNvPicPr>
            <a:picLocks noChangeAspect="1"/>
          </p:cNvPicPr>
          <p:nvPr/>
        </p:nvPicPr>
        <p:blipFill>
          <a:blip r:embed="rId3"/>
          <a:srcRect r="47887" b="30282"/>
          <a:stretch>
            <a:fillRect/>
          </a:stretch>
        </p:blipFill>
        <p:spPr>
          <a:xfrm>
            <a:off x="1365174" y="1217861"/>
            <a:ext cx="6140540" cy="4620964"/>
          </a:xfrm>
          <a:prstGeom prst="rect">
            <a:avLst/>
          </a:prstGeom>
        </p:spPr>
      </p:pic>
      <p:cxnSp>
        <p:nvCxnSpPr>
          <p:cNvPr id="4" name="Straight Connector 3"/>
          <p:cNvCxnSpPr/>
          <p:nvPr/>
        </p:nvCxnSpPr>
        <p:spPr bwMode="auto">
          <a:xfrm flipV="1">
            <a:off x="4257675" y="1457326"/>
            <a:ext cx="2409825" cy="33336"/>
          </a:xfrm>
          <a:prstGeom prst="line">
            <a:avLst/>
          </a:prstGeom>
          <a:solidFill>
            <a:schemeClr val="accent1"/>
          </a:solidFill>
          <a:ln w="76200" cap="flat" cmpd="sng" algn="ctr">
            <a:solidFill>
              <a:srgbClr val="FFFF00"/>
            </a:solidFill>
            <a:prstDash val="solid"/>
            <a:round/>
            <a:headEnd type="none" w="med" len="med"/>
            <a:tailEnd type="none" w="med" len="med"/>
          </a:ln>
          <a:effectLst/>
        </p:spPr>
      </p:cxn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C0C0C0"/>
                  </a:outerShdw>
                </a:effectLst>
              </a:rPr>
              <a:t>Sampling Rates</a:t>
            </a:r>
          </a:p>
        </p:txBody>
      </p:sp>
      <p:sp>
        <p:nvSpPr>
          <p:cNvPr id="4" name="TextBox 3"/>
          <p:cNvSpPr txBox="1"/>
          <p:nvPr/>
        </p:nvSpPr>
        <p:spPr>
          <a:xfrm>
            <a:off x="329249" y="1172536"/>
            <a:ext cx="8513430" cy="2185214"/>
          </a:xfrm>
          <a:prstGeom prst="rect">
            <a:avLst/>
          </a:prstGeom>
          <a:noFill/>
        </p:spPr>
        <p:txBody>
          <a:bodyPr wrap="square" rtlCol="0">
            <a:spAutoFit/>
          </a:bodyPr>
          <a:lstStyle/>
          <a:p>
            <a:r>
              <a:rPr lang="en-US" dirty="0"/>
              <a:t>The </a:t>
            </a:r>
            <a:r>
              <a:rPr lang="en-US" b="1" dirty="0" err="1"/>
              <a:t>Nyquist</a:t>
            </a:r>
            <a:r>
              <a:rPr lang="en-US" b="1" dirty="0"/>
              <a:t>-Shannon sampling theorem </a:t>
            </a:r>
            <a:r>
              <a:rPr lang="en-US" dirty="0"/>
              <a:t>in general states</a:t>
            </a:r>
            <a:r>
              <a:rPr lang="en-US" dirty="0" smtClean="0"/>
              <a:t> a </a:t>
            </a:r>
            <a:r>
              <a:rPr lang="en-US" dirty="0"/>
              <a:t>signal can be reconstructed </a:t>
            </a:r>
            <a:r>
              <a:rPr lang="en-US" dirty="0" smtClean="0"/>
              <a:t>from its samples if the</a:t>
            </a:r>
          </a:p>
          <a:p>
            <a:r>
              <a:rPr lang="en-US" dirty="0" smtClean="0"/>
              <a:t>sampling </a:t>
            </a:r>
            <a:r>
              <a:rPr lang="en-US" dirty="0"/>
              <a:t>frequency is greater than twice the highest frequency of the </a:t>
            </a:r>
            <a:r>
              <a:rPr lang="en-US" dirty="0" smtClean="0"/>
              <a:t>signal (also known as the </a:t>
            </a:r>
            <a:r>
              <a:rPr lang="en-US" b="1" dirty="0" err="1" smtClean="0"/>
              <a:t>Nyquist</a:t>
            </a:r>
            <a:r>
              <a:rPr lang="en-US" b="1" dirty="0" smtClean="0"/>
              <a:t> frequency)</a:t>
            </a:r>
            <a:r>
              <a:rPr lang="en-US" dirty="0" smtClean="0"/>
              <a:t>.</a:t>
            </a:r>
          </a:p>
          <a:p>
            <a:r>
              <a:rPr lang="en-US" sz="1600" dirty="0" smtClean="0"/>
              <a:t/>
            </a:r>
            <a:br>
              <a:rPr lang="en-US" sz="1600" dirty="0" smtClean="0"/>
            </a:br>
            <a:endParaRPr lang="en-US" sz="1600" dirty="0"/>
          </a:p>
        </p:txBody>
      </p:sp>
      <p:sp>
        <p:nvSpPr>
          <p:cNvPr id="5" name="TextBox 4"/>
          <p:cNvSpPr txBox="1"/>
          <p:nvPr/>
        </p:nvSpPr>
        <p:spPr>
          <a:xfrm>
            <a:off x="251605" y="3353608"/>
            <a:ext cx="8614592" cy="2308324"/>
          </a:xfrm>
          <a:prstGeom prst="rect">
            <a:avLst/>
          </a:prstGeom>
          <a:noFill/>
        </p:spPr>
        <p:txBody>
          <a:bodyPr wrap="square" rtlCol="0">
            <a:spAutoFit/>
          </a:bodyPr>
          <a:lstStyle/>
          <a:p>
            <a:r>
              <a:rPr lang="en-US" b="1" dirty="0"/>
              <a:t>Oversampling</a:t>
            </a:r>
            <a:r>
              <a:rPr lang="en-US" dirty="0"/>
              <a:t> is often preferred as </a:t>
            </a:r>
            <a:r>
              <a:rPr lang="en-US" dirty="0" smtClean="0"/>
              <a:t>it can</a:t>
            </a:r>
          </a:p>
          <a:p>
            <a:pPr marL="742950" lvl="1" indent="-285750">
              <a:buClr>
                <a:srgbClr val="FF0000"/>
              </a:buClr>
              <a:buFont typeface="Arial" pitchFamily="34" charset="0"/>
              <a:buChar char="•"/>
            </a:pPr>
            <a:r>
              <a:rPr lang="en-US" dirty="0" smtClean="0"/>
              <a:t>aid </a:t>
            </a:r>
            <a:r>
              <a:rPr lang="en-US" dirty="0"/>
              <a:t>in </a:t>
            </a:r>
            <a:r>
              <a:rPr lang="en-US" dirty="0" smtClean="0"/>
              <a:t>anti-aliasing,</a:t>
            </a:r>
          </a:p>
          <a:p>
            <a:pPr marL="742950" lvl="1" indent="-285750">
              <a:buClr>
                <a:srgbClr val="FF0000"/>
              </a:buClr>
              <a:buFont typeface="Arial" pitchFamily="34" charset="0"/>
              <a:buChar char="•"/>
            </a:pPr>
            <a:r>
              <a:rPr lang="en-US" dirty="0" smtClean="0"/>
              <a:t>be </a:t>
            </a:r>
            <a:r>
              <a:rPr lang="en-US" dirty="0"/>
              <a:t>used to </a:t>
            </a:r>
            <a:r>
              <a:rPr lang="en-US" dirty="0" smtClean="0"/>
              <a:t>increase resolution </a:t>
            </a:r>
            <a:r>
              <a:rPr lang="en-US" dirty="0"/>
              <a:t>when using A/D </a:t>
            </a:r>
            <a:r>
              <a:rPr lang="en-US" dirty="0" smtClean="0"/>
              <a:t>convertors, and</a:t>
            </a:r>
          </a:p>
          <a:p>
            <a:pPr marL="742950" lvl="1" indent="-285750">
              <a:buClr>
                <a:srgbClr val="FF0000"/>
              </a:buClr>
              <a:buFont typeface="Arial" pitchFamily="34" charset="0"/>
              <a:buChar char="•"/>
            </a:pPr>
            <a:r>
              <a:rPr lang="en-US" dirty="0" smtClean="0"/>
              <a:t>help </a:t>
            </a:r>
            <a:r>
              <a:rPr lang="en-US" dirty="0"/>
              <a:t>reduce uncorrelated </a:t>
            </a:r>
            <a:r>
              <a:rPr lang="en-US" dirty="0" smtClean="0"/>
              <a:t>noise when </a:t>
            </a:r>
            <a:r>
              <a:rPr lang="en-US" dirty="0"/>
              <a:t>averaging multiple </a:t>
            </a:r>
            <a:r>
              <a:rPr lang="en-US" dirty="0" smtClean="0"/>
              <a:t>samples.</a:t>
            </a:r>
            <a:endParaRPr lang="en-US" u="sng"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7552</TotalTime>
  <Words>1862</Words>
  <Application>Microsoft Macintosh PowerPoint</Application>
  <PresentationFormat>On-screen Show (4:3)</PresentationFormat>
  <Paragraphs>229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 Presentation</vt:lpstr>
      <vt:lpstr>Why We Care</vt:lpstr>
      <vt:lpstr>Who Uses the Data?</vt:lpstr>
      <vt:lpstr>Satellite Calibration and Algorithm Development</vt:lpstr>
      <vt:lpstr>Ocean Model Verification</vt:lpstr>
      <vt:lpstr>Real-Time Forecast Validation Data QC</vt:lpstr>
      <vt:lpstr>How to Measure</vt:lpstr>
      <vt:lpstr>What to Measure</vt:lpstr>
      <vt:lpstr>Time Scales</vt:lpstr>
      <vt:lpstr>Sampling Rates</vt:lpstr>
      <vt:lpstr>Accuracy/Precision Targets</vt:lpstr>
      <vt:lpstr>Accuracy/Precision</vt:lpstr>
      <vt:lpstr>An Introduction to Marine Meteorology</vt:lpstr>
      <vt:lpstr>Precipitation/Clouds</vt:lpstr>
      <vt:lpstr>PowerPoint Presentation</vt:lpstr>
      <vt:lpstr>End Lesson 1</vt:lpstr>
      <vt:lpstr>Temperature</vt:lpstr>
      <vt:lpstr>Sea Temperature</vt:lpstr>
      <vt:lpstr>Sea Temperature</vt:lpstr>
      <vt:lpstr>Radiation</vt:lpstr>
    </vt:vector>
  </TitlesOfParts>
  <Company>COAPS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PSD3_user</dc:creator>
  <cp:lastModifiedBy>Shawn Smith</cp:lastModifiedBy>
  <cp:revision>303</cp:revision>
  <cp:lastPrinted>2011-11-15T15:33:48Z</cp:lastPrinted>
  <dcterms:created xsi:type="dcterms:W3CDTF">2013-01-17T20:04:55Z</dcterms:created>
  <dcterms:modified xsi:type="dcterms:W3CDTF">2013-11-25T19:26:14Z</dcterms:modified>
</cp:coreProperties>
</file>